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charts/chart16.xml" ContentType="application/vnd.openxmlformats-officedocument.drawingml.chart+xml"/>
  <Override PartName="/ppt/theme/themeOverride5.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5.xml" ContentType="application/vnd.openxmlformats-officedocument.drawingml.chartshapes+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8.xml" ContentType="application/vnd.openxmlformats-officedocument.drawingml.chartshape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style7.xml" ContentType="application/vnd.ms-office.chartstyle+xml"/>
  <Override PartName="/ppt/charts/colors7.xml" ContentType="application/vnd.ms-office.chartcolorstyle+xml"/>
  <Override PartName="/ppt/charts/chart30.xml" ContentType="application/vnd.openxmlformats-officedocument.drawingml.chart+xml"/>
  <Override PartName="/ppt/charts/style8.xml" ContentType="application/vnd.ms-office.chartstyle+xml"/>
  <Override PartName="/ppt/charts/colors8.xml" ContentType="application/vnd.ms-office.chartcolorstyle+xml"/>
  <Override PartName="/ppt/charts/chart31.xml" ContentType="application/vnd.openxmlformats-officedocument.drawingml.chart+xml"/>
  <Override PartName="/ppt/charts/style9.xml" ContentType="application/vnd.ms-office.chartstyle+xml"/>
  <Override PartName="/ppt/charts/colors9.xml" ContentType="application/vnd.ms-office.chartcolorstyle+xml"/>
  <Override PartName="/ppt/charts/chart3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 id="2147483680" r:id="rId2"/>
    <p:sldMasterId id="2147483760" r:id="rId3"/>
  </p:sldMasterIdLst>
  <p:notesMasterIdLst>
    <p:notesMasterId r:id="rId222"/>
  </p:notesMasterIdLst>
  <p:handoutMasterIdLst>
    <p:handoutMasterId r:id="rId223"/>
  </p:handoutMasterIdLst>
  <p:sldIdLst>
    <p:sldId id="797" r:id="rId4"/>
    <p:sldId id="1230" r:id="rId5"/>
    <p:sldId id="1240" r:id="rId6"/>
    <p:sldId id="1241" r:id="rId7"/>
    <p:sldId id="1242" r:id="rId8"/>
    <p:sldId id="1243" r:id="rId9"/>
    <p:sldId id="1231" r:id="rId10"/>
    <p:sldId id="1245" r:id="rId11"/>
    <p:sldId id="1246" r:id="rId12"/>
    <p:sldId id="1247" r:id="rId13"/>
    <p:sldId id="1248" r:id="rId14"/>
    <p:sldId id="1249" r:id="rId15"/>
    <p:sldId id="1250" r:id="rId16"/>
    <p:sldId id="1253" r:id="rId17"/>
    <p:sldId id="1251" r:id="rId18"/>
    <p:sldId id="1252" r:id="rId19"/>
    <p:sldId id="1254" r:id="rId20"/>
    <p:sldId id="1255" r:id="rId21"/>
    <p:sldId id="1256" r:id="rId22"/>
    <p:sldId id="798" r:id="rId23"/>
    <p:sldId id="799" r:id="rId24"/>
    <p:sldId id="800" r:id="rId25"/>
    <p:sldId id="1257" r:id="rId26"/>
    <p:sldId id="1028" r:id="rId27"/>
    <p:sldId id="1029" r:id="rId28"/>
    <p:sldId id="1030" r:id="rId29"/>
    <p:sldId id="1031" r:id="rId30"/>
    <p:sldId id="1032" r:id="rId31"/>
    <p:sldId id="1033" r:id="rId32"/>
    <p:sldId id="1034" r:id="rId33"/>
    <p:sldId id="1035" r:id="rId34"/>
    <p:sldId id="1036" r:id="rId35"/>
    <p:sldId id="1037" r:id="rId36"/>
    <p:sldId id="1038" r:id="rId37"/>
    <p:sldId id="1039" r:id="rId38"/>
    <p:sldId id="1040" r:id="rId39"/>
    <p:sldId id="1041" r:id="rId40"/>
    <p:sldId id="1042" r:id="rId41"/>
    <p:sldId id="1043" r:id="rId42"/>
    <p:sldId id="1044" r:id="rId43"/>
    <p:sldId id="1045" r:id="rId44"/>
    <p:sldId id="1046" r:id="rId45"/>
    <p:sldId id="1047" r:id="rId46"/>
    <p:sldId id="1048" r:id="rId47"/>
    <p:sldId id="1049" r:id="rId48"/>
    <p:sldId id="1050" r:id="rId49"/>
    <p:sldId id="1051" r:id="rId50"/>
    <p:sldId id="1052" r:id="rId51"/>
    <p:sldId id="1053" r:id="rId52"/>
    <p:sldId id="1054" r:id="rId53"/>
    <p:sldId id="1055" r:id="rId54"/>
    <p:sldId id="1056" r:id="rId55"/>
    <p:sldId id="1057" r:id="rId56"/>
    <p:sldId id="1058" r:id="rId57"/>
    <p:sldId id="1059" r:id="rId58"/>
    <p:sldId id="1060" r:id="rId59"/>
    <p:sldId id="1061" r:id="rId60"/>
    <p:sldId id="1062" r:id="rId61"/>
    <p:sldId id="1063" r:id="rId62"/>
    <p:sldId id="1064" r:id="rId63"/>
    <p:sldId id="1065" r:id="rId64"/>
    <p:sldId id="1066" r:id="rId65"/>
    <p:sldId id="1067" r:id="rId66"/>
    <p:sldId id="1068" r:id="rId67"/>
    <p:sldId id="1069" r:id="rId68"/>
    <p:sldId id="1070" r:id="rId69"/>
    <p:sldId id="1071" r:id="rId70"/>
    <p:sldId id="1072" r:id="rId71"/>
    <p:sldId id="1073" r:id="rId72"/>
    <p:sldId id="1074" r:id="rId73"/>
    <p:sldId id="1075" r:id="rId74"/>
    <p:sldId id="1076" r:id="rId75"/>
    <p:sldId id="1077" r:id="rId76"/>
    <p:sldId id="1078" r:id="rId77"/>
    <p:sldId id="1079" r:id="rId78"/>
    <p:sldId id="1080" r:id="rId79"/>
    <p:sldId id="1081" r:id="rId80"/>
    <p:sldId id="1082" r:id="rId81"/>
    <p:sldId id="1083" r:id="rId82"/>
    <p:sldId id="1084" r:id="rId83"/>
    <p:sldId id="1085" r:id="rId84"/>
    <p:sldId id="1086" r:id="rId85"/>
    <p:sldId id="1087" r:id="rId86"/>
    <p:sldId id="1088" r:id="rId87"/>
    <p:sldId id="1089" r:id="rId88"/>
    <p:sldId id="1090" r:id="rId89"/>
    <p:sldId id="1091" r:id="rId90"/>
    <p:sldId id="1092" r:id="rId91"/>
    <p:sldId id="1093" r:id="rId92"/>
    <p:sldId id="1094" r:id="rId93"/>
    <p:sldId id="1095" r:id="rId94"/>
    <p:sldId id="1096" r:id="rId95"/>
    <p:sldId id="1097" r:id="rId96"/>
    <p:sldId id="1098" r:id="rId97"/>
    <p:sldId id="1099" r:id="rId98"/>
    <p:sldId id="1100" r:id="rId99"/>
    <p:sldId id="1101" r:id="rId100"/>
    <p:sldId id="1102" r:id="rId101"/>
    <p:sldId id="1103" r:id="rId102"/>
    <p:sldId id="1104" r:id="rId103"/>
    <p:sldId id="1105" r:id="rId104"/>
    <p:sldId id="1106" r:id="rId105"/>
    <p:sldId id="1107" r:id="rId106"/>
    <p:sldId id="1108" r:id="rId107"/>
    <p:sldId id="1109" r:id="rId108"/>
    <p:sldId id="1110" r:id="rId109"/>
    <p:sldId id="1111" r:id="rId110"/>
    <p:sldId id="1112" r:id="rId111"/>
    <p:sldId id="1113" r:id="rId112"/>
    <p:sldId id="1114" r:id="rId113"/>
    <p:sldId id="1115" r:id="rId114"/>
    <p:sldId id="1116" r:id="rId115"/>
    <p:sldId id="1117" r:id="rId116"/>
    <p:sldId id="1118" r:id="rId117"/>
    <p:sldId id="1119" r:id="rId118"/>
    <p:sldId id="1120" r:id="rId119"/>
    <p:sldId id="1121" r:id="rId120"/>
    <p:sldId id="1122" r:id="rId121"/>
    <p:sldId id="1123" r:id="rId122"/>
    <p:sldId id="1124" r:id="rId123"/>
    <p:sldId id="1125" r:id="rId124"/>
    <p:sldId id="1126" r:id="rId125"/>
    <p:sldId id="1127" r:id="rId126"/>
    <p:sldId id="1128" r:id="rId127"/>
    <p:sldId id="1129" r:id="rId128"/>
    <p:sldId id="1130" r:id="rId129"/>
    <p:sldId id="1131" r:id="rId130"/>
    <p:sldId id="1132" r:id="rId131"/>
    <p:sldId id="1133" r:id="rId132"/>
    <p:sldId id="1134" r:id="rId133"/>
    <p:sldId id="1135" r:id="rId134"/>
    <p:sldId id="1136" r:id="rId135"/>
    <p:sldId id="1137" r:id="rId136"/>
    <p:sldId id="1138" r:id="rId137"/>
    <p:sldId id="1139" r:id="rId138"/>
    <p:sldId id="1140" r:id="rId139"/>
    <p:sldId id="1141" r:id="rId140"/>
    <p:sldId id="1142" r:id="rId141"/>
    <p:sldId id="1143" r:id="rId142"/>
    <p:sldId id="1144" r:id="rId143"/>
    <p:sldId id="1145" r:id="rId144"/>
    <p:sldId id="1146" r:id="rId145"/>
    <p:sldId id="1147" r:id="rId146"/>
    <p:sldId id="1148" r:id="rId147"/>
    <p:sldId id="1149" r:id="rId148"/>
    <p:sldId id="1150" r:id="rId149"/>
    <p:sldId id="1151" r:id="rId150"/>
    <p:sldId id="1152" r:id="rId151"/>
    <p:sldId id="1153" r:id="rId152"/>
    <p:sldId id="1154" r:id="rId153"/>
    <p:sldId id="1155" r:id="rId154"/>
    <p:sldId id="1156" r:id="rId155"/>
    <p:sldId id="1157" r:id="rId156"/>
    <p:sldId id="1158" r:id="rId157"/>
    <p:sldId id="1159" r:id="rId158"/>
    <p:sldId id="1160" r:id="rId159"/>
    <p:sldId id="1161" r:id="rId160"/>
    <p:sldId id="1162" r:id="rId161"/>
    <p:sldId id="1163" r:id="rId162"/>
    <p:sldId id="1164" r:id="rId163"/>
    <p:sldId id="1165" r:id="rId164"/>
    <p:sldId id="1166" r:id="rId165"/>
    <p:sldId id="1167" r:id="rId166"/>
    <p:sldId id="1168" r:id="rId167"/>
    <p:sldId id="1169" r:id="rId168"/>
    <p:sldId id="1170" r:id="rId169"/>
    <p:sldId id="1171" r:id="rId170"/>
    <p:sldId id="1172" r:id="rId171"/>
    <p:sldId id="1173" r:id="rId172"/>
    <p:sldId id="1174" r:id="rId173"/>
    <p:sldId id="1175" r:id="rId174"/>
    <p:sldId id="1176" r:id="rId175"/>
    <p:sldId id="1177" r:id="rId176"/>
    <p:sldId id="1178" r:id="rId177"/>
    <p:sldId id="1179" r:id="rId178"/>
    <p:sldId id="1180" r:id="rId179"/>
    <p:sldId id="1181" r:id="rId180"/>
    <p:sldId id="1182" r:id="rId181"/>
    <p:sldId id="1183" r:id="rId182"/>
    <p:sldId id="1184" r:id="rId183"/>
    <p:sldId id="1185" r:id="rId184"/>
    <p:sldId id="1186" r:id="rId185"/>
    <p:sldId id="1187" r:id="rId186"/>
    <p:sldId id="1188" r:id="rId187"/>
    <p:sldId id="1189" r:id="rId188"/>
    <p:sldId id="1190" r:id="rId189"/>
    <p:sldId id="1191" r:id="rId190"/>
    <p:sldId id="1192" r:id="rId191"/>
    <p:sldId id="1193" r:id="rId192"/>
    <p:sldId id="1194" r:id="rId193"/>
    <p:sldId id="1195" r:id="rId194"/>
    <p:sldId id="1196" r:id="rId195"/>
    <p:sldId id="1197" r:id="rId196"/>
    <p:sldId id="1198" r:id="rId197"/>
    <p:sldId id="1199" r:id="rId198"/>
    <p:sldId id="1200" r:id="rId199"/>
    <p:sldId id="1201" r:id="rId200"/>
    <p:sldId id="1202" r:id="rId201"/>
    <p:sldId id="1203" r:id="rId202"/>
    <p:sldId id="1204" r:id="rId203"/>
    <p:sldId id="1205" r:id="rId204"/>
    <p:sldId id="1206" r:id="rId205"/>
    <p:sldId id="1207" r:id="rId206"/>
    <p:sldId id="1208" r:id="rId207"/>
    <p:sldId id="1209" r:id="rId208"/>
    <p:sldId id="1210" r:id="rId209"/>
    <p:sldId id="1211" r:id="rId210"/>
    <p:sldId id="1212" r:id="rId211"/>
    <p:sldId id="1213" r:id="rId212"/>
    <p:sldId id="1214" r:id="rId213"/>
    <p:sldId id="1215" r:id="rId214"/>
    <p:sldId id="1216" r:id="rId215"/>
    <p:sldId id="1217" r:id="rId216"/>
    <p:sldId id="1218" r:id="rId217"/>
    <p:sldId id="1219" r:id="rId218"/>
    <p:sldId id="1220" r:id="rId219"/>
    <p:sldId id="1221" r:id="rId220"/>
    <p:sldId id="1027" r:id="rId221"/>
  </p:sldIdLst>
  <p:sldSz cx="9144000" cy="6858000" type="screen4x3"/>
  <p:notesSz cx="6797675" cy="9926638"/>
  <p:defaultTextStyle>
    <a:defPPr>
      <a:defRPr lang="pt-B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e Zioli Fernandes - MPS" initials="AZF-M" lastIdx="1" clrIdx="0">
    <p:extLst>
      <p:ext uri="{19B8F6BF-5375-455C-9EA6-DF929625EA0E}">
        <p15:presenceInfo xmlns:p15="http://schemas.microsoft.com/office/powerpoint/2012/main" userId="S-1-5-21-1697374388-3250189584-3178474174-2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339966"/>
    <a:srgbClr val="DCF3F8"/>
    <a:srgbClr val="3333CC"/>
    <a:srgbClr val="CC0000"/>
    <a:srgbClr val="FF0000"/>
    <a:srgbClr val="00008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87433" autoAdjust="0"/>
  </p:normalViewPr>
  <p:slideViewPr>
    <p:cSldViewPr>
      <p:cViewPr varScale="1">
        <p:scale>
          <a:sx n="61" d="100"/>
          <a:sy n="61"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viewProps" Target="view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theme" Target="theme/theme1.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tableStyles" Target="tableStyles.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presProps" Target="pres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notesMaster" Target="notesMasters/notesMaster1.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handoutMaster" Target="handoutMasters/handoutMaster1.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 Type="http://schemas.openxmlformats.org/officeDocument/2006/relationships/slideMaster" Target="slideMasters/slideMaster2.xml"/><Relationship Id="rId29" Type="http://schemas.openxmlformats.org/officeDocument/2006/relationships/slide" Target="slides/slide26.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commentAuthors" Target="commentAuthors.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s>
</file>

<file path=ppt/charts/_rels/chart1.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63774267634\AppData\Local\Microsoft\Windows\Temporary%20Internet%20Files\Content.Outlook\5SDI5HBV\C&#243;pia%20de%20C&#243;pia%20de%20Necessidade%20de%20Financiamento%20RPPS%20da%20UNi&#227;o_2003%20a%202015_20160308%20reenviada%20ao%20Narlon%20(1).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63774267634\AppData\Local\Microsoft\Windows\Temporary%20Internet%20Files\Content.Outlook\5SDI5HBV\C&#243;pia%20de%20C&#243;pia%20de%20Necessidade%20de%20Financiamento%20RPPS%20da%20UNi&#227;o_2003%20a%202015_20160308%20reenviada%20ao%20Narlon%20(1).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OTE\Desktop\C&#243;pia%20de%20Allex%20narlon%20(00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OTE\AppData\Local\Microsoft\Windows\Temporary%20Internet%20Files\Content.Outlook\109OR8EB\Allex%20narlon%20(00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jose.neto\Desktop\Consolidados\Slides_Posi&#231;&#227;o.xlsx" TargetMode="External"/><Relationship Id="rId2" Type="http://schemas.microsoft.com/office/2011/relationships/chartColorStyle" Target="colors1.xml"/><Relationship Id="rId1" Type="http://schemas.microsoft.com/office/2011/relationships/chartStyle" Target="style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ose.neto\Desktop\Consolidados\Slides_Posi&#231;&#227;o.xlsx" TargetMode="External"/><Relationship Id="rId2" Type="http://schemas.microsoft.com/office/2011/relationships/chartColorStyle" Target="colors2.xml"/><Relationship Id="rId1" Type="http://schemas.microsoft.com/office/2011/relationships/chartStyle" Target="style2.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10.10.10.75\grupos\Area%20Tecnica\Politicas%20Sociais\PNAD\PNAD-Exerc&#237;cios\S&#233;rie-Temporal-rendimentoporsitua&#231;&#227;oeg&#234;nero-PNAD-1995-2014vs.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file:///\\10.209.7.3\grupos\SE\GRUPOS\ASSEC\_POL&#205;TICAS%20P&#218;BLICAS\PREVIDENCIA\Dados\Idade%20M&#233;dia%20para%20Aposentadoria.xls" TargetMode="External"/><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oleObject" Target="file:///\\10.10.10.75\grupos\Area%20Tecnica\Politicas%20Sociais\PREVIDENCIA\Dados\expectativa%20sobrevida\Tabuas_Mortalidade.xls" TargetMode="External"/><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arolina.barbieri\Desktop\dados%20mulheres%20mar&#231;o%20201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narlon.nogueira\AppData\Local\Microsoft\Windows\Temporary%20Internet%20Files\Content.Outlook\EYIS0CU6\gr&#225;fico_dois_eixos_resultado_operacional.xlsm"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carolina.barbieri\Desktop\dados%20mulheres%20mar&#231;o%20201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carolina.barbieri\Desktop\dados%20mulheres%20mar&#231;o%202016.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carolina.barbieri\Desktop\dados%20mulheres%20mar&#231;o%202016.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8.xml"/></Relationships>
</file>

<file path=ppt/charts/_rels/chart23.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Previdencia_Dados_Fiscais_STN.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DADOS_RGP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DADOS_RGP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Resultado%20Seguridade%20%20Anual_V3.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Resultado%20Seguridade%20%20Anual_V3.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10.10.10.75\grupos\Area%20Tecnica\Politicas%20Sociais\Resultado%20da%20Seguridade%20Social\Dados\Resultado%20Seguridade%20%20Anual_V3.xls" TargetMode="External"/></Relationships>
</file>

<file path=ppt/charts/_rels/chart29.xml.rels><?xml version="1.0" encoding="UTF-8" standalone="yes"?>
<Relationships xmlns="http://schemas.openxmlformats.org/package/2006/relationships"><Relationship Id="rId3" Type="http://schemas.openxmlformats.org/officeDocument/2006/relationships/package" Target="../embeddings/Planilha_do_Microsoft_Excel38.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oleObject" Target="file:///\\10.10.10.75\grupos\Area%20Tecnica\Base%20de%20Dados\Emprego%20e%20Renda\Popula&#231;&#227;o\projecoes_2013_indicadores.xlsx" TargetMode="External"/></Relationships>
</file>

<file path=ppt/charts/_rels/chart30.xml.rels><?xml version="1.0" encoding="UTF-8" standalone="yes"?>
<Relationships xmlns="http://schemas.openxmlformats.org/package/2006/relationships"><Relationship Id="rId3" Type="http://schemas.openxmlformats.org/officeDocument/2006/relationships/package" Target="../embeddings/Planilha_do_Microsoft_Excel39.xlsx"/><Relationship Id="rId2" Type="http://schemas.microsoft.com/office/2011/relationships/chartColorStyle" Target="colors8.xml"/><Relationship Id="rId1" Type="http://schemas.microsoft.com/office/2011/relationships/chartStyle" Target="style8.xml"/></Relationships>
</file>

<file path=ppt/charts/_rels/chart31.xml.rels><?xml version="1.0" encoding="UTF-8" standalone="yes"?>
<Relationships xmlns="http://schemas.openxmlformats.org/package/2006/relationships"><Relationship Id="rId3" Type="http://schemas.openxmlformats.org/officeDocument/2006/relationships/package" Target="../embeddings/Planilha_do_Microsoft_Excel40.xlsx"/><Relationship Id="rId2" Type="http://schemas.microsoft.com/office/2011/relationships/chartColorStyle" Target="colors9.xml"/><Relationship Id="rId1" Type="http://schemas.microsoft.com/office/2011/relationships/chartStyle" Target="style9.xml"/></Relationships>
</file>

<file path=ppt/charts/_rels/chart32.xml.rels><?xml version="1.0" encoding="UTF-8" standalone="yes"?>
<Relationships xmlns="http://schemas.openxmlformats.org/package/2006/relationships"><Relationship Id="rId3" Type="http://schemas.openxmlformats.org/officeDocument/2006/relationships/package" Target="../embeddings/Planilha_do_Microsoft_Excel41.xlsx"/><Relationship Id="rId2" Type="http://schemas.microsoft.com/office/2011/relationships/chartColorStyle" Target="colors10.xml"/><Relationship Id="rId1" Type="http://schemas.microsoft.com/office/2011/relationships/chartStyle" Target="style10.xml"/></Relationships>
</file>

<file path=ppt/charts/_rels/chart33.xml.rels><?xml version="1.0" encoding="UTF-8" standalone="yes"?>
<Relationships xmlns="http://schemas.openxmlformats.org/package/2006/relationships"><Relationship Id="rId3" Type="http://schemas.openxmlformats.org/officeDocument/2006/relationships/package" Target="../embeddings/Planilha_do_Microsoft_Excel42.xlsx"/><Relationship Id="rId2" Type="http://schemas.microsoft.com/office/2011/relationships/chartColorStyle" Target="colors11.xml"/><Relationship Id="rId1" Type="http://schemas.microsoft.com/office/2011/relationships/chartStyle" Target="style11.xml"/></Relationships>
</file>

<file path=ppt/charts/_rels/chart34.xml.rels><?xml version="1.0" encoding="UTF-8" standalone="yes"?>
<Relationships xmlns="http://schemas.openxmlformats.org/package/2006/relationships"><Relationship Id="rId3" Type="http://schemas.openxmlformats.org/officeDocument/2006/relationships/package" Target="../embeddings/Planilha_do_Microsoft_Excel43.xlsx"/><Relationship Id="rId2" Type="http://schemas.microsoft.com/office/2011/relationships/chartColorStyle" Target="colors12.xml"/><Relationship Id="rId1" Type="http://schemas.microsoft.com/office/2011/relationships/chartStyle" Target="style12.xml"/></Relationships>
</file>

<file path=ppt/charts/_rels/chart35.xml.rels><?xml version="1.0" encoding="UTF-8" standalone="yes"?>
<Relationships xmlns="http://schemas.openxmlformats.org/package/2006/relationships"><Relationship Id="rId3" Type="http://schemas.openxmlformats.org/officeDocument/2006/relationships/package" Target="../embeddings/Planilha_do_Microsoft_Excel4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Planilha_do_Microsoft_Excel4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Planilha_do_Microsoft_Excel46.xlsx"/><Relationship Id="rId2" Type="http://schemas.microsoft.com/office/2011/relationships/chartColorStyle" Target="colors15.xml"/><Relationship Id="rId1" Type="http://schemas.microsoft.com/office/2011/relationships/chartStyle" Target="style15.xml"/></Relationships>
</file>

<file path=ppt/charts/_rels/chart4.xml.rels><?xml version="1.0" encoding="UTF-8" standalone="yes"?>
<Relationships xmlns="http://schemas.openxmlformats.org/package/2006/relationships"><Relationship Id="rId1" Type="http://schemas.openxmlformats.org/officeDocument/2006/relationships/oleObject" Target="file:///\\10.10.10.75\grupos\Area%20Tecnica\Base%20de%20Dados\Emprego%20e%20Renda\Popula&#231;&#227;o\projecoes_2013_indicadore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10.10.10.75\grupos\Area%20Tecnica\Politicas%20Sociais\PREVIDENCIA\Dados\expectativa%20sobrevida\Tabuas_Mortalidade.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0.10.10.75\grupos\Area%20Tecnica\Politicas%20Sociais\PREVIDENCIA\Dados\razao_dependencia_BRASIL.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00014169100\Desktop\C&#243;pia%20de%20Dados_graf_tab.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oleObject" Target="file:///\\10.10.10.75\grupos\Area%20Tecnica\Politicas%20Sociais\PREVIDENCIA\Dados\OCDE\Dados_graf_tabv_ocd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0.10.75\grupos\Area%20Tecnica\Politicas%20Sociais\PNAD\PNAD-Exerc&#237;cios\rendtrabprinc1995-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600">
                <a:latin typeface="Calibri" panose="020F0502020204030204" pitchFamily="34" charset="0"/>
              </a:defRPr>
            </a:pPr>
            <a:r>
              <a:rPr lang="pt-BR" sz="1600" b="1" i="0" u="none" strike="noStrike" baseline="0" dirty="0">
                <a:effectLst/>
                <a:latin typeface="Calibri" panose="020F0502020204030204" pitchFamily="34" charset="0"/>
              </a:rPr>
              <a:t>R$ BILHÕES</a:t>
            </a:r>
            <a:r>
              <a:rPr lang="pt-BR" sz="1600" b="0" i="0" u="none" strike="noStrike" baseline="0" dirty="0">
                <a:effectLst/>
                <a:latin typeface="Calibri" panose="020F0502020204030204" pitchFamily="34" charset="0"/>
              </a:rPr>
              <a:t> (Eixo esquerdo e barras) e </a:t>
            </a:r>
            <a:r>
              <a:rPr lang="pt-BR" sz="1600" b="1" i="0" u="none" strike="noStrike" baseline="0" dirty="0">
                <a:effectLst/>
                <a:latin typeface="Calibri" panose="020F0502020204030204" pitchFamily="34" charset="0"/>
              </a:rPr>
              <a:t>% PIB</a:t>
            </a:r>
            <a:r>
              <a:rPr lang="pt-BR" sz="1600" b="0" i="0" u="none" strike="noStrike" baseline="0" dirty="0">
                <a:effectLst/>
                <a:latin typeface="Calibri" panose="020F0502020204030204" pitchFamily="34" charset="0"/>
              </a:rPr>
              <a:t> (Eixo direito e </a:t>
            </a:r>
            <a:r>
              <a:rPr lang="pt-BR" sz="1600" b="0" i="0" u="none" strike="noStrike" baseline="0" dirty="0" smtClean="0">
                <a:effectLst/>
                <a:latin typeface="Calibri" panose="020F0502020204030204" pitchFamily="34" charset="0"/>
              </a:rPr>
              <a:t>linhas)</a:t>
            </a:r>
            <a:endParaRPr lang="pt-BR" sz="1600" b="0" dirty="0">
              <a:latin typeface="Calibri" panose="020F0502020204030204" pitchFamily="34" charset="0"/>
            </a:endParaRPr>
          </a:p>
        </c:rich>
      </c:tx>
      <c:layout>
        <c:manualLayout>
          <c:xMode val="edge"/>
          <c:yMode val="edge"/>
          <c:x val="0.18950114296228993"/>
          <c:y val="3.2067144054700993E-2"/>
        </c:manualLayout>
      </c:layout>
      <c:overlay val="0"/>
    </c:title>
    <c:autoTitleDeleted val="0"/>
    <c:plotArea>
      <c:layout>
        <c:manualLayout>
          <c:layoutTarget val="inner"/>
          <c:xMode val="edge"/>
          <c:yMode val="edge"/>
          <c:x val="5.3996582592590811E-2"/>
          <c:y val="0.11243531863462983"/>
          <c:w val="0.87235724618828714"/>
          <c:h val="0.72092894560537046"/>
        </c:manualLayout>
      </c:layout>
      <c:barChart>
        <c:barDir val="col"/>
        <c:grouping val="clustered"/>
        <c:varyColors val="0"/>
        <c:ser>
          <c:idx val="0"/>
          <c:order val="0"/>
          <c:tx>
            <c:strRef>
              <c:f>Financeiro!$B$2</c:f>
              <c:strCache>
                <c:ptCount val="1"/>
                <c:pt idx="0">
                  <c:v>MUNICÍPIOS</c:v>
                </c:pt>
              </c:strCache>
            </c:strRef>
          </c:tx>
          <c:spPr>
            <a:solidFill>
              <a:srgbClr val="92D050"/>
            </a:solidFill>
          </c:spPr>
          <c:invertIfNegative val="0"/>
          <c:dPt>
            <c:idx val="0"/>
            <c:invertIfNegative val="0"/>
            <c:bubble3D val="0"/>
            <c:spPr>
              <a:solidFill>
                <a:srgbClr val="92D050"/>
              </a:solidFill>
            </c:spPr>
          </c:dPt>
          <c:cat>
            <c:numRef>
              <c:f>Financeiro!$A$3:$A$7</c:f>
              <c:numCache>
                <c:formatCode>General</c:formatCode>
                <c:ptCount val="5"/>
                <c:pt idx="0">
                  <c:v>2011</c:v>
                </c:pt>
                <c:pt idx="1">
                  <c:v>2012</c:v>
                </c:pt>
                <c:pt idx="2">
                  <c:v>2013</c:v>
                </c:pt>
                <c:pt idx="3">
                  <c:v>2014</c:v>
                </c:pt>
                <c:pt idx="4">
                  <c:v>2015</c:v>
                </c:pt>
              </c:numCache>
            </c:numRef>
          </c:cat>
          <c:val>
            <c:numRef>
              <c:f>Financeiro!$B$3:$B$7</c:f>
              <c:numCache>
                <c:formatCode>#,##0.0</c:formatCode>
                <c:ptCount val="5"/>
                <c:pt idx="0">
                  <c:v>12.6</c:v>
                </c:pt>
                <c:pt idx="1">
                  <c:v>13.6</c:v>
                </c:pt>
                <c:pt idx="2">
                  <c:v>6.9</c:v>
                </c:pt>
                <c:pt idx="3">
                  <c:v>10.9</c:v>
                </c:pt>
                <c:pt idx="4">
                  <c:v>6.7</c:v>
                </c:pt>
              </c:numCache>
            </c:numRef>
          </c:val>
        </c:ser>
        <c:ser>
          <c:idx val="2"/>
          <c:order val="2"/>
          <c:tx>
            <c:strRef>
              <c:f>Financeiro!$D$2</c:f>
              <c:strCache>
                <c:ptCount val="1"/>
                <c:pt idx="0">
                  <c:v>ESTADOS</c:v>
                </c:pt>
              </c:strCache>
            </c:strRef>
          </c:tx>
          <c:spPr>
            <a:solidFill>
              <a:srgbClr val="FF0000"/>
            </a:solidFill>
          </c:spPr>
          <c:invertIfNegative val="0"/>
          <c:cat>
            <c:numRef>
              <c:f>Financeiro!$A$3:$A$7</c:f>
              <c:numCache>
                <c:formatCode>General</c:formatCode>
                <c:ptCount val="5"/>
                <c:pt idx="0">
                  <c:v>2011</c:v>
                </c:pt>
                <c:pt idx="1">
                  <c:v>2012</c:v>
                </c:pt>
                <c:pt idx="2">
                  <c:v>2013</c:v>
                </c:pt>
                <c:pt idx="3">
                  <c:v>2014</c:v>
                </c:pt>
                <c:pt idx="4">
                  <c:v>2015</c:v>
                </c:pt>
              </c:numCache>
            </c:numRef>
          </c:cat>
          <c:val>
            <c:numRef>
              <c:f>Financeiro!$D$3:$D$7</c:f>
              <c:numCache>
                <c:formatCode>#,##0.0</c:formatCode>
                <c:ptCount val="5"/>
                <c:pt idx="0">
                  <c:v>-31.2</c:v>
                </c:pt>
                <c:pt idx="1">
                  <c:v>-37.299999999999997</c:v>
                </c:pt>
                <c:pt idx="2">
                  <c:v>-48.1</c:v>
                </c:pt>
                <c:pt idx="3">
                  <c:v>-50.4</c:v>
                </c:pt>
                <c:pt idx="4">
                  <c:v>-60.9</c:v>
                </c:pt>
              </c:numCache>
            </c:numRef>
          </c:val>
        </c:ser>
        <c:ser>
          <c:idx val="4"/>
          <c:order val="4"/>
          <c:tx>
            <c:strRef>
              <c:f>Financeiro!$F$2</c:f>
              <c:strCache>
                <c:ptCount val="1"/>
                <c:pt idx="0">
                  <c:v>UNIÃO</c:v>
                </c:pt>
              </c:strCache>
            </c:strRef>
          </c:tx>
          <c:spPr>
            <a:solidFill>
              <a:srgbClr val="FFFF00"/>
            </a:solidFill>
          </c:spPr>
          <c:invertIfNegative val="0"/>
          <c:cat>
            <c:numRef>
              <c:f>Financeiro!$A$3:$A$7</c:f>
              <c:numCache>
                <c:formatCode>General</c:formatCode>
                <c:ptCount val="5"/>
                <c:pt idx="0">
                  <c:v>2011</c:v>
                </c:pt>
                <c:pt idx="1">
                  <c:v>2012</c:v>
                </c:pt>
                <c:pt idx="2">
                  <c:v>2013</c:v>
                </c:pt>
                <c:pt idx="3">
                  <c:v>2014</c:v>
                </c:pt>
                <c:pt idx="4">
                  <c:v>2015</c:v>
                </c:pt>
              </c:numCache>
            </c:numRef>
          </c:cat>
          <c:val>
            <c:numRef>
              <c:f>Financeiro!$F$3:$F$7</c:f>
              <c:numCache>
                <c:formatCode>#,##0.0</c:formatCode>
                <c:ptCount val="5"/>
                <c:pt idx="0">
                  <c:v>-34.6</c:v>
                </c:pt>
                <c:pt idx="1">
                  <c:v>-36.200000000000003</c:v>
                </c:pt>
                <c:pt idx="2">
                  <c:v>-39.9</c:v>
                </c:pt>
                <c:pt idx="3">
                  <c:v>-41.1</c:v>
                </c:pt>
                <c:pt idx="4">
                  <c:v>-37.200000000000003</c:v>
                </c:pt>
              </c:numCache>
            </c:numRef>
          </c:val>
        </c:ser>
        <c:dLbls>
          <c:showLegendKey val="0"/>
          <c:showVal val="0"/>
          <c:showCatName val="0"/>
          <c:showSerName val="0"/>
          <c:showPercent val="0"/>
          <c:showBubbleSize val="0"/>
        </c:dLbls>
        <c:gapWidth val="150"/>
        <c:axId val="161558112"/>
        <c:axId val="161555872"/>
      </c:barChart>
      <c:lineChart>
        <c:grouping val="standard"/>
        <c:varyColors val="0"/>
        <c:ser>
          <c:idx val="1"/>
          <c:order val="1"/>
          <c:tx>
            <c:strRef>
              <c:f>Financeiro!$C$2</c:f>
              <c:strCache>
                <c:ptCount val="1"/>
                <c:pt idx="0">
                  <c:v>MUNICÍPIOS - INDICADOR (PIB BRASIL)</c:v>
                </c:pt>
              </c:strCache>
            </c:strRef>
          </c:tx>
          <c:spPr>
            <a:ln>
              <a:solidFill>
                <a:srgbClr val="92D050"/>
              </a:solidFill>
            </a:ln>
            <a:effectLst>
              <a:glow rad="63500">
                <a:srgbClr val="FFFFFF">
                  <a:alpha val="40000"/>
                </a:srgbClr>
              </a:glow>
            </a:effectLst>
          </c:spPr>
          <c:marker>
            <c:spPr>
              <a:solidFill>
                <a:schemeClr val="tx1"/>
              </a:solidFill>
              <a:ln>
                <a:solidFill>
                  <a:schemeClr val="accent3">
                    <a:lumMod val="75000"/>
                  </a:schemeClr>
                </a:solidFill>
              </a:ln>
              <a:effectLst>
                <a:glow rad="63500">
                  <a:srgbClr val="FFFFFF">
                    <a:alpha val="40000"/>
                  </a:srgbClr>
                </a:glow>
              </a:effectLst>
            </c:spPr>
          </c:marker>
          <c:cat>
            <c:numRef>
              <c:f>Financeiro!$A$3:$A$7</c:f>
              <c:numCache>
                <c:formatCode>General</c:formatCode>
                <c:ptCount val="5"/>
                <c:pt idx="0">
                  <c:v>2011</c:v>
                </c:pt>
                <c:pt idx="1">
                  <c:v>2012</c:v>
                </c:pt>
                <c:pt idx="2">
                  <c:v>2013</c:v>
                </c:pt>
                <c:pt idx="3">
                  <c:v>2014</c:v>
                </c:pt>
                <c:pt idx="4">
                  <c:v>2015</c:v>
                </c:pt>
              </c:numCache>
            </c:numRef>
          </c:cat>
          <c:val>
            <c:numRef>
              <c:f>Financeiro!$C$3:$C$7</c:f>
              <c:numCache>
                <c:formatCode>0.00%</c:formatCode>
                <c:ptCount val="5"/>
                <c:pt idx="0">
                  <c:v>3.0999999999999999E-3</c:v>
                </c:pt>
                <c:pt idx="1">
                  <c:v>3.0999999999999999E-3</c:v>
                </c:pt>
                <c:pt idx="2">
                  <c:v>1.5E-3</c:v>
                </c:pt>
                <c:pt idx="3">
                  <c:v>2E-3</c:v>
                </c:pt>
                <c:pt idx="4">
                  <c:v>1.1999999999999999E-3</c:v>
                </c:pt>
              </c:numCache>
            </c:numRef>
          </c:val>
          <c:smooth val="0"/>
        </c:ser>
        <c:ser>
          <c:idx val="3"/>
          <c:order val="3"/>
          <c:tx>
            <c:strRef>
              <c:f>Financeiro!$E$2</c:f>
              <c:strCache>
                <c:ptCount val="1"/>
                <c:pt idx="0">
                  <c:v>ESTADOS - INDICADOR (PIB BRASIL)</c:v>
                </c:pt>
              </c:strCache>
            </c:strRef>
          </c:tx>
          <c:spPr>
            <a:ln>
              <a:solidFill>
                <a:srgbClr val="FF0000"/>
              </a:solidFill>
            </a:ln>
            <a:effectLst>
              <a:glow rad="63500">
                <a:srgbClr val="FFFFFF">
                  <a:alpha val="40000"/>
                </a:srgbClr>
              </a:glow>
            </a:effectLst>
          </c:spPr>
          <c:marker>
            <c:spPr>
              <a:solidFill>
                <a:schemeClr val="tx1"/>
              </a:solidFill>
              <a:ln>
                <a:solidFill>
                  <a:srgbClr val="FF0000"/>
                </a:solidFill>
              </a:ln>
              <a:effectLst>
                <a:glow rad="63500">
                  <a:srgbClr val="FFFFFF">
                    <a:alpha val="40000"/>
                  </a:srgbClr>
                </a:glow>
              </a:effectLst>
            </c:spPr>
          </c:marker>
          <c:cat>
            <c:numRef>
              <c:f>Financeiro!$A$3:$A$7</c:f>
              <c:numCache>
                <c:formatCode>General</c:formatCode>
                <c:ptCount val="5"/>
                <c:pt idx="0">
                  <c:v>2011</c:v>
                </c:pt>
                <c:pt idx="1">
                  <c:v>2012</c:v>
                </c:pt>
                <c:pt idx="2">
                  <c:v>2013</c:v>
                </c:pt>
                <c:pt idx="3">
                  <c:v>2014</c:v>
                </c:pt>
                <c:pt idx="4">
                  <c:v>2015</c:v>
                </c:pt>
              </c:numCache>
            </c:numRef>
          </c:cat>
          <c:val>
            <c:numRef>
              <c:f>Financeiro!$E$3:$E$7</c:f>
              <c:numCache>
                <c:formatCode>0.00%</c:formatCode>
                <c:ptCount val="5"/>
                <c:pt idx="0">
                  <c:v>-7.6E-3</c:v>
                </c:pt>
                <c:pt idx="1">
                  <c:v>-8.5000000000000006E-3</c:v>
                </c:pt>
                <c:pt idx="2">
                  <c:v>-1.01E-2</c:v>
                </c:pt>
                <c:pt idx="3">
                  <c:v>-9.1999999999999998E-3</c:v>
                </c:pt>
                <c:pt idx="4">
                  <c:v>-1.0500000000000001E-2</c:v>
                </c:pt>
              </c:numCache>
            </c:numRef>
          </c:val>
          <c:smooth val="0"/>
        </c:ser>
        <c:ser>
          <c:idx val="5"/>
          <c:order val="5"/>
          <c:tx>
            <c:strRef>
              <c:f>Financeiro!$G$2</c:f>
              <c:strCache>
                <c:ptCount val="1"/>
                <c:pt idx="0">
                  <c:v>UNIÃO - INDICADOR (PIB BRASIL)</c:v>
                </c:pt>
              </c:strCache>
            </c:strRef>
          </c:tx>
          <c:spPr>
            <a:ln>
              <a:solidFill>
                <a:srgbClr val="FFFF00"/>
              </a:solidFill>
            </a:ln>
            <a:effectLst>
              <a:glow rad="63500">
                <a:srgbClr val="FFFFFF">
                  <a:alpha val="40000"/>
                </a:srgbClr>
              </a:glow>
            </a:effectLst>
          </c:spPr>
          <c:marker>
            <c:spPr>
              <a:solidFill>
                <a:schemeClr val="tx1"/>
              </a:solidFill>
              <a:ln>
                <a:solidFill>
                  <a:srgbClr val="FFFF00"/>
                </a:solidFill>
              </a:ln>
              <a:effectLst>
                <a:glow rad="63500">
                  <a:srgbClr val="FFFFFF">
                    <a:alpha val="40000"/>
                  </a:srgbClr>
                </a:glow>
              </a:effectLst>
            </c:spPr>
          </c:marker>
          <c:cat>
            <c:numRef>
              <c:f>Financeiro!$A$3:$A$7</c:f>
              <c:numCache>
                <c:formatCode>General</c:formatCode>
                <c:ptCount val="5"/>
                <c:pt idx="0">
                  <c:v>2011</c:v>
                </c:pt>
                <c:pt idx="1">
                  <c:v>2012</c:v>
                </c:pt>
                <c:pt idx="2">
                  <c:v>2013</c:v>
                </c:pt>
                <c:pt idx="3">
                  <c:v>2014</c:v>
                </c:pt>
                <c:pt idx="4">
                  <c:v>2015</c:v>
                </c:pt>
              </c:numCache>
            </c:numRef>
          </c:cat>
          <c:val>
            <c:numRef>
              <c:f>Financeiro!$G$3:$G$7</c:f>
              <c:numCache>
                <c:formatCode>0.00%</c:formatCode>
                <c:ptCount val="5"/>
                <c:pt idx="0">
                  <c:v>-8.3999999999999995E-3</c:v>
                </c:pt>
                <c:pt idx="1">
                  <c:v>-8.2000000000000007E-3</c:v>
                </c:pt>
                <c:pt idx="2">
                  <c:v>-8.3999999999999995E-3</c:v>
                </c:pt>
                <c:pt idx="3">
                  <c:v>-7.4999999999999997E-3</c:v>
                </c:pt>
                <c:pt idx="4">
                  <c:v>-6.7000000000000002E-3</c:v>
                </c:pt>
              </c:numCache>
            </c:numRef>
          </c:val>
          <c:smooth val="0"/>
        </c:ser>
        <c:dLbls>
          <c:showLegendKey val="0"/>
          <c:showVal val="0"/>
          <c:showCatName val="0"/>
          <c:showSerName val="0"/>
          <c:showPercent val="0"/>
          <c:showBubbleSize val="0"/>
        </c:dLbls>
        <c:marker val="1"/>
        <c:smooth val="0"/>
        <c:axId val="161562032"/>
        <c:axId val="161560912"/>
      </c:lineChart>
      <c:catAx>
        <c:axId val="161558112"/>
        <c:scaling>
          <c:orientation val="minMax"/>
        </c:scaling>
        <c:delete val="0"/>
        <c:axPos val="b"/>
        <c:numFmt formatCode="General" sourceLinked="1"/>
        <c:majorTickMark val="none"/>
        <c:minorTickMark val="none"/>
        <c:tickLblPos val="low"/>
        <c:txPr>
          <a:bodyPr anchor="t" anchorCtr="0"/>
          <a:lstStyle/>
          <a:p>
            <a:pPr>
              <a:defRPr sz="1600" b="1" baseline="0">
                <a:latin typeface="Calibri" panose="020F0502020204030204" pitchFamily="34" charset="0"/>
              </a:defRPr>
            </a:pPr>
            <a:endParaRPr lang="pt-BR"/>
          </a:p>
        </c:txPr>
        <c:crossAx val="161555872"/>
        <c:crosses val="autoZero"/>
        <c:auto val="1"/>
        <c:lblAlgn val="ctr"/>
        <c:lblOffset val="100"/>
        <c:noMultiLvlLbl val="0"/>
      </c:catAx>
      <c:valAx>
        <c:axId val="161555872"/>
        <c:scaling>
          <c:orientation val="minMax"/>
        </c:scaling>
        <c:delete val="0"/>
        <c:axPos val="l"/>
        <c:majorGridlines/>
        <c:numFmt formatCode="#,##0" sourceLinked="0"/>
        <c:majorTickMark val="none"/>
        <c:minorTickMark val="none"/>
        <c:tickLblPos val="nextTo"/>
        <c:txPr>
          <a:bodyPr/>
          <a:lstStyle/>
          <a:p>
            <a:pPr>
              <a:defRPr sz="1400" b="1" baseline="0">
                <a:latin typeface="Calibri" panose="020F0502020204030204" pitchFamily="34" charset="0"/>
              </a:defRPr>
            </a:pPr>
            <a:endParaRPr lang="pt-BR"/>
          </a:p>
        </c:txPr>
        <c:crossAx val="161558112"/>
        <c:crosses val="autoZero"/>
        <c:crossBetween val="between"/>
      </c:valAx>
      <c:valAx>
        <c:axId val="161560912"/>
        <c:scaling>
          <c:orientation val="minMax"/>
          <c:max val="5.000000000000001E-3"/>
          <c:min val="-1.5000000000000003E-2"/>
        </c:scaling>
        <c:delete val="0"/>
        <c:axPos val="r"/>
        <c:numFmt formatCode="0.0%" sourceLinked="0"/>
        <c:majorTickMark val="out"/>
        <c:minorTickMark val="none"/>
        <c:tickLblPos val="nextTo"/>
        <c:txPr>
          <a:bodyPr/>
          <a:lstStyle/>
          <a:p>
            <a:pPr>
              <a:defRPr sz="1400" b="1" baseline="0">
                <a:latin typeface="Calibri" panose="020F0502020204030204" pitchFamily="34" charset="0"/>
              </a:defRPr>
            </a:pPr>
            <a:endParaRPr lang="pt-BR"/>
          </a:p>
        </c:txPr>
        <c:crossAx val="161562032"/>
        <c:crosses val="max"/>
        <c:crossBetween val="between"/>
        <c:majorUnit val="1.0000000000000002E-3"/>
        <c:minorUnit val="5.0000000000000012E-4"/>
      </c:valAx>
      <c:catAx>
        <c:axId val="161562032"/>
        <c:scaling>
          <c:orientation val="minMax"/>
        </c:scaling>
        <c:delete val="1"/>
        <c:axPos val="b"/>
        <c:numFmt formatCode="General" sourceLinked="1"/>
        <c:majorTickMark val="out"/>
        <c:minorTickMark val="none"/>
        <c:tickLblPos val="none"/>
        <c:crossAx val="161560912"/>
        <c:crosses val="autoZero"/>
        <c:auto val="1"/>
        <c:lblAlgn val="ctr"/>
        <c:lblOffset val="100"/>
        <c:noMultiLvlLbl val="0"/>
      </c:catAx>
    </c:plotArea>
    <c:legend>
      <c:legendPos val="b"/>
      <c:legendEntry>
        <c:idx val="3"/>
        <c:delete val="1"/>
      </c:legendEntry>
      <c:legendEntry>
        <c:idx val="4"/>
        <c:delete val="1"/>
      </c:legendEntry>
      <c:legendEntry>
        <c:idx val="5"/>
        <c:delete val="1"/>
      </c:legendEntry>
      <c:layout>
        <c:manualLayout>
          <c:xMode val="edge"/>
          <c:yMode val="edge"/>
          <c:x val="0.24719399985955859"/>
          <c:y val="0.91669591425868502"/>
          <c:w val="0.50845655460958583"/>
          <c:h val="6.9942741612215711E-2"/>
        </c:manualLayout>
      </c:layout>
      <c:overlay val="0"/>
      <c:txPr>
        <a:bodyPr/>
        <a:lstStyle/>
        <a:p>
          <a:pPr>
            <a:defRPr sz="2000" baseline="0">
              <a:latin typeface="Calibri" panose="020F0502020204030204" pitchFamily="34" charset="0"/>
            </a:defRPr>
          </a:pPr>
          <a:endParaRPr lang="pt-BR"/>
        </a:p>
      </c:txPr>
    </c:legend>
    <c:plotVisOnly val="1"/>
    <c:dispBlanksAs val="gap"/>
    <c:showDLblsOverMax val="0"/>
  </c:chart>
  <c:spPr>
    <a:solidFill>
      <a:sysClr val="window" lastClr="FFFFFF"/>
    </a:solid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pt-BR" sz="2400" noProof="0" dirty="0" smtClean="0"/>
              <a:t>Deficit Previdenciário da União</a:t>
            </a:r>
            <a:endParaRPr lang="pt-BR" sz="2400" noProof="0" dirty="0"/>
          </a:p>
        </c:rich>
      </c:tx>
      <c:overlay val="0"/>
    </c:title>
    <c:autoTitleDeleted val="0"/>
    <c:plotArea>
      <c:layout/>
      <c:barChart>
        <c:barDir val="col"/>
        <c:grouping val="clustered"/>
        <c:varyColors val="0"/>
        <c:ser>
          <c:idx val="0"/>
          <c:order val="0"/>
          <c:tx>
            <c:v>R$ Bilhões Correntes</c:v>
          </c:tx>
          <c:spPr>
            <a:solidFill>
              <a:srgbClr val="FF0000"/>
            </a:solidFill>
          </c:spPr>
          <c:invertIfNegative val="0"/>
          <c:dLbls>
            <c:numFmt formatCode="#,##0.0" sourceLinked="0"/>
            <c:spPr>
              <a:noFill/>
              <a:ln>
                <a:noFill/>
              </a:ln>
              <a:effectLst/>
            </c:spPr>
            <c:txPr>
              <a:bodyPr/>
              <a:lstStyle/>
              <a:p>
                <a:pPr>
                  <a:defRPr sz="18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'[Cópia de Cópia de Necessidade de Financiamento RPPS da UNião_2003 a 2015_20160308 reenviada ao Narlon (1).xls]Pessoal Civil'!$F$4:$O$4</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'[Cópia de Cópia de Necessidade de Financiamento RPPS da UNião_2003 a 2015_20160308 reenviada ao Narlon (1).xls]Pessoal Civil'!$F$34:$O$34</c:f>
              <c:numCache>
                <c:formatCode>#,##0.00</c:formatCode>
                <c:ptCount val="10"/>
                <c:pt idx="0">
                  <c:v>-35.138999999999996</c:v>
                </c:pt>
                <c:pt idx="1">
                  <c:v>-37.337000000000003</c:v>
                </c:pt>
                <c:pt idx="2">
                  <c:v>-42.207300000000004</c:v>
                </c:pt>
                <c:pt idx="3">
                  <c:v>-47.009200000000007</c:v>
                </c:pt>
                <c:pt idx="4">
                  <c:v>-51.233166999999995</c:v>
                </c:pt>
                <c:pt idx="5">
                  <c:v>-54.556637917389999</c:v>
                </c:pt>
                <c:pt idx="6">
                  <c:v>-57.561105155179995</c:v>
                </c:pt>
                <c:pt idx="7">
                  <c:v>-62.689501830459996</c:v>
                </c:pt>
                <c:pt idx="8">
                  <c:v>-66.948152342629996</c:v>
                </c:pt>
                <c:pt idx="9">
                  <c:v>-72.514592110849989</c:v>
                </c:pt>
              </c:numCache>
            </c:numRef>
          </c:val>
        </c:ser>
        <c:dLbls>
          <c:showLegendKey val="0"/>
          <c:showVal val="0"/>
          <c:showCatName val="0"/>
          <c:showSerName val="0"/>
          <c:showPercent val="0"/>
          <c:showBubbleSize val="0"/>
        </c:dLbls>
        <c:gapWidth val="70"/>
        <c:axId val="156511808"/>
        <c:axId val="156512368"/>
      </c:barChart>
      <c:catAx>
        <c:axId val="156511808"/>
        <c:scaling>
          <c:orientation val="minMax"/>
        </c:scaling>
        <c:delete val="0"/>
        <c:axPos val="b"/>
        <c:numFmt formatCode="General" sourceLinked="1"/>
        <c:majorTickMark val="out"/>
        <c:minorTickMark val="none"/>
        <c:tickLblPos val="low"/>
        <c:txPr>
          <a:bodyPr/>
          <a:lstStyle/>
          <a:p>
            <a:pPr>
              <a:defRPr sz="1600"/>
            </a:pPr>
            <a:endParaRPr lang="pt-BR"/>
          </a:p>
        </c:txPr>
        <c:crossAx val="156512368"/>
        <c:crosses val="autoZero"/>
        <c:auto val="1"/>
        <c:lblAlgn val="ctr"/>
        <c:lblOffset val="100"/>
        <c:noMultiLvlLbl val="0"/>
      </c:catAx>
      <c:valAx>
        <c:axId val="156512368"/>
        <c:scaling>
          <c:orientation val="minMax"/>
        </c:scaling>
        <c:delete val="0"/>
        <c:axPos val="l"/>
        <c:majorGridlines/>
        <c:numFmt formatCode="#,##0.00" sourceLinked="1"/>
        <c:majorTickMark val="out"/>
        <c:minorTickMark val="none"/>
        <c:tickLblPos val="nextTo"/>
        <c:txPr>
          <a:bodyPr/>
          <a:lstStyle/>
          <a:p>
            <a:pPr>
              <a:defRPr sz="1600"/>
            </a:pPr>
            <a:endParaRPr lang="pt-BR"/>
          </a:p>
        </c:txPr>
        <c:crossAx val="156511808"/>
        <c:crosses val="autoZero"/>
        <c:crossBetween val="between"/>
      </c:valAx>
    </c:plotArea>
    <c:legend>
      <c:legendPos val="b"/>
      <c:layout>
        <c:manualLayout>
          <c:xMode val="edge"/>
          <c:yMode val="edge"/>
          <c:x val="0.41729965422601806"/>
          <c:y val="0.95900386923055159"/>
          <c:w val="0.29690047510657963"/>
          <c:h val="4.0996130769448413E-2"/>
        </c:manualLayout>
      </c:layout>
      <c:overlay val="0"/>
      <c:txPr>
        <a:bodyPr/>
        <a:lstStyle/>
        <a:p>
          <a:pPr>
            <a:defRPr sz="1800"/>
          </a:pPr>
          <a:endParaRPr lang="pt-B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2400" dirty="0"/>
              <a:t>COMPOSIÇÃO DO DEFICIT PREVIDENCIÁRIO </a:t>
            </a:r>
            <a:r>
              <a:rPr lang="pt-BR" sz="2400" dirty="0" smtClean="0"/>
              <a:t>DO RPPS DA UNIÃO -</a:t>
            </a:r>
            <a:r>
              <a:rPr lang="pt-BR" sz="2400" baseline="0" dirty="0" smtClean="0"/>
              <a:t> </a:t>
            </a:r>
            <a:r>
              <a:rPr lang="pt-BR" sz="2400" dirty="0" smtClean="0"/>
              <a:t>2015</a:t>
            </a:r>
            <a:endParaRPr lang="pt-BR" sz="2400" dirty="0"/>
          </a:p>
        </c:rich>
      </c:tx>
      <c:overlay val="0"/>
    </c:title>
    <c:autoTitleDeleted val="0"/>
    <c:plotArea>
      <c:layout/>
      <c:pieChart>
        <c:varyColors val="1"/>
        <c:ser>
          <c:idx val="0"/>
          <c:order val="0"/>
          <c:dPt>
            <c:idx val="0"/>
            <c:bubble3D val="0"/>
          </c:dPt>
          <c:dPt>
            <c:idx val="1"/>
            <c:bubble3D val="0"/>
          </c:dPt>
          <c:dPt>
            <c:idx val="2"/>
            <c:bubble3D val="0"/>
          </c:dPt>
          <c:dLbls>
            <c:dLbl>
              <c:idx val="0"/>
              <c:layout>
                <c:manualLayout>
                  <c:x val="-0.18156289154168581"/>
                  <c:y val="6.1870063532992382E-2"/>
                </c:manualLayout>
              </c:layout>
              <c:tx>
                <c:rich>
                  <a:bodyPr/>
                  <a:lstStyle/>
                  <a:p>
                    <a:r>
                      <a:rPr lang="en-US" sz="2400" b="1" dirty="0" smtClean="0"/>
                      <a:t>44,8%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7753531594629657"/>
                  <c:y val="-5.1673845024971458E-2"/>
                </c:manualLayout>
              </c:layout>
              <c:tx>
                <c:rich>
                  <a:bodyPr/>
                  <a:lstStyle/>
                  <a:p>
                    <a:r>
                      <a:rPr lang="en-US" sz="2400" b="1" dirty="0" smtClean="0"/>
                      <a:t>49,0%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1158524033400846E-2"/>
                  <c:y val="9.269044395583953E-2"/>
                </c:manualLayout>
              </c:layout>
              <c:tx>
                <c:rich>
                  <a:bodyPr/>
                  <a:lstStyle/>
                  <a:p>
                    <a:r>
                      <a:rPr lang="en-US" sz="2400" b="1" dirty="0" smtClean="0"/>
                      <a:t>6,2%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pPr>
                <a:endParaRPr lang="pt-BR"/>
              </a:p>
            </c:txPr>
            <c:showLegendKey val="0"/>
            <c:showVal val="1"/>
            <c:showCatName val="0"/>
            <c:showSerName val="0"/>
            <c:showPercent val="0"/>
            <c:showBubbleSize val="0"/>
            <c:showLeaderLines val="1"/>
            <c:extLst>
              <c:ext xmlns:c15="http://schemas.microsoft.com/office/drawing/2012/chart" uri="{CE6537A1-D6FC-4f65-9D91-7224C49458BB}"/>
            </c:extLst>
          </c:dLbls>
          <c:cat>
            <c:strRef>
              <c:f>'[Cópia de Cópia de Necessidade de Financiamento RPPS da UNião_2003 a 2015_20160308 reenviada ao Narlon (1).xls]Pessoal Civil'!$N$37:$N$39</c:f>
              <c:strCache>
                <c:ptCount val="3"/>
                <c:pt idx="0">
                  <c:v>Militares</c:v>
                </c:pt>
                <c:pt idx="1">
                  <c:v>Civis</c:v>
                </c:pt>
                <c:pt idx="2">
                  <c:v>Demais (1)</c:v>
                </c:pt>
              </c:strCache>
            </c:strRef>
          </c:cat>
          <c:val>
            <c:numRef>
              <c:f>'[Cópia de Cópia de Necessidade de Financiamento RPPS da UNião_2003 a 2015_20160308 reenviada ao Narlon (1).xls]Pessoal Civil'!$O$37:$O$39</c:f>
              <c:numCache>
                <c:formatCode>0.00%</c:formatCode>
                <c:ptCount val="3"/>
                <c:pt idx="0">
                  <c:v>0.44827916869046508</c:v>
                </c:pt>
                <c:pt idx="1">
                  <c:v>0.48954263291385824</c:v>
                </c:pt>
                <c:pt idx="2">
                  <c:v>6.2178198395676669E-2</c:v>
                </c:pt>
              </c:numCache>
            </c:numRef>
          </c:val>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75030690416073431"/>
          <c:y val="0.47649534418656325"/>
          <c:w val="0.24032835580604661"/>
          <c:h val="0.18562327054099931"/>
        </c:manualLayout>
      </c:layout>
      <c:overlay val="0"/>
      <c:txPr>
        <a:bodyPr/>
        <a:lstStyle/>
        <a:p>
          <a:pPr>
            <a:defRPr sz="2000"/>
          </a:pPr>
          <a:endParaRPr lang="pt-BR"/>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spPr>
            <a:ln w="28575">
              <a:solidFill>
                <a:schemeClr val="accent5">
                  <a:lumMod val="60000"/>
                  <a:lumOff val="40000"/>
                </a:schemeClr>
              </a:solidFill>
            </a:ln>
          </c:spPr>
          <c:marker>
            <c:symbol val="none"/>
          </c:marker>
          <c:dLbls>
            <c:dLbl>
              <c:idx val="4"/>
              <c:layout>
                <c:manualLayout>
                  <c:x val="-3.0694135835760257E-2"/>
                  <c:y val="-4.749992094361698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5"/>
              <c:spPr/>
              <c:txPr>
                <a:bodyPr/>
                <a:lstStyle/>
                <a:p>
                  <a:pPr>
                    <a:defRPr sz="1050" b="1"/>
                  </a:pPr>
                  <a:endParaRPr lang="pt-BR"/>
                </a:p>
              </c:txPr>
              <c:dLblPos val="t"/>
              <c:showLegendKey val="0"/>
              <c:showVal val="1"/>
              <c:showCatName val="0"/>
              <c:showSerName val="0"/>
              <c:showPercent val="0"/>
              <c:showBubbleSize val="0"/>
            </c:dLbl>
            <c:spPr>
              <a:noFill/>
              <a:ln>
                <a:noFill/>
              </a:ln>
              <a:effectLst/>
            </c:spPr>
            <c:txPr>
              <a:bodyPr/>
              <a:lstStyle/>
              <a:p>
                <a:pPr>
                  <a:defRPr sz="1050"/>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Plan1!$K$2:$Q$2</c:f>
              <c:numCache>
                <c:formatCode>General</c:formatCode>
                <c:ptCount val="7"/>
                <c:pt idx="0">
                  <c:v>2009</c:v>
                </c:pt>
                <c:pt idx="1">
                  <c:v>2010</c:v>
                </c:pt>
                <c:pt idx="2">
                  <c:v>2011</c:v>
                </c:pt>
                <c:pt idx="3">
                  <c:v>2012</c:v>
                </c:pt>
                <c:pt idx="4">
                  <c:v>2013</c:v>
                </c:pt>
                <c:pt idx="5">
                  <c:v>2014</c:v>
                </c:pt>
                <c:pt idx="6">
                  <c:v>2015</c:v>
                </c:pt>
              </c:numCache>
            </c:numRef>
          </c:cat>
          <c:val>
            <c:numRef>
              <c:f>Plan1!$K$16:$Q$16</c:f>
              <c:numCache>
                <c:formatCode>#,##0</c:formatCode>
                <c:ptCount val="7"/>
                <c:pt idx="0">
                  <c:v>537136</c:v>
                </c:pt>
                <c:pt idx="1">
                  <c:v>543722</c:v>
                </c:pt>
                <c:pt idx="2">
                  <c:v>548942</c:v>
                </c:pt>
                <c:pt idx="3">
                  <c:v>557295</c:v>
                </c:pt>
                <c:pt idx="4">
                  <c:v>561438</c:v>
                </c:pt>
                <c:pt idx="5">
                  <c:v>566340</c:v>
                </c:pt>
                <c:pt idx="6">
                  <c:v>572286</c:v>
                </c:pt>
              </c:numCache>
            </c:numRef>
          </c:val>
          <c:smooth val="0"/>
        </c:ser>
        <c:dLbls>
          <c:showLegendKey val="0"/>
          <c:showVal val="0"/>
          <c:showCatName val="0"/>
          <c:showSerName val="0"/>
          <c:showPercent val="0"/>
          <c:showBubbleSize val="0"/>
        </c:dLbls>
        <c:smooth val="0"/>
        <c:axId val="156516288"/>
        <c:axId val="156516848"/>
      </c:lineChart>
      <c:catAx>
        <c:axId val="156516288"/>
        <c:scaling>
          <c:orientation val="minMax"/>
        </c:scaling>
        <c:delete val="0"/>
        <c:axPos val="b"/>
        <c:numFmt formatCode="General" sourceLinked="1"/>
        <c:majorTickMark val="out"/>
        <c:minorTickMark val="none"/>
        <c:tickLblPos val="nextTo"/>
        <c:txPr>
          <a:bodyPr/>
          <a:lstStyle/>
          <a:p>
            <a:pPr>
              <a:defRPr sz="1100"/>
            </a:pPr>
            <a:endParaRPr lang="pt-BR"/>
          </a:p>
        </c:txPr>
        <c:crossAx val="156516848"/>
        <c:crosses val="autoZero"/>
        <c:auto val="1"/>
        <c:lblAlgn val="ctr"/>
        <c:lblOffset val="100"/>
        <c:noMultiLvlLbl val="0"/>
      </c:catAx>
      <c:valAx>
        <c:axId val="156516848"/>
        <c:scaling>
          <c:orientation val="minMax"/>
        </c:scaling>
        <c:delete val="0"/>
        <c:axPos val="l"/>
        <c:title>
          <c:tx>
            <c:rich>
              <a:bodyPr rot="-5400000" vert="horz"/>
              <a:lstStyle/>
              <a:p>
                <a:pPr>
                  <a:defRPr/>
                </a:pPr>
                <a:r>
                  <a:rPr lang="pt-BR" noProof="0" dirty="0" smtClean="0"/>
                  <a:t>Quantidade</a:t>
                </a:r>
                <a:r>
                  <a:rPr lang="pt-BR" baseline="0" noProof="0" dirty="0" smtClean="0"/>
                  <a:t> de Pensões</a:t>
                </a:r>
                <a:endParaRPr lang="pt-BR" noProof="0" dirty="0"/>
              </a:p>
            </c:rich>
          </c:tx>
          <c:layout>
            <c:manualLayout>
              <c:xMode val="edge"/>
              <c:yMode val="edge"/>
              <c:x val="7.6217651374573059E-3"/>
              <c:y val="0.30784660416648157"/>
            </c:manualLayout>
          </c:layout>
          <c:overlay val="0"/>
        </c:title>
        <c:numFmt formatCode="#,##0" sourceLinked="1"/>
        <c:majorTickMark val="out"/>
        <c:minorTickMark val="none"/>
        <c:tickLblPos val="nextTo"/>
        <c:txPr>
          <a:bodyPr/>
          <a:lstStyle/>
          <a:p>
            <a:pPr>
              <a:defRPr sz="1100"/>
            </a:pPr>
            <a:endParaRPr lang="pt-BR"/>
          </a:p>
        </c:txPr>
        <c:crossAx val="156516288"/>
        <c:crosses val="autoZero"/>
        <c:crossBetween val="between"/>
      </c:valAx>
    </c:plotArea>
    <c:plotVisOnly val="1"/>
    <c:dispBlanksAs val="gap"/>
    <c:showDLblsOverMax val="0"/>
  </c:chart>
  <c:spPr>
    <a:ln>
      <a:noFill/>
    </a:ln>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16869493799983"/>
          <c:y val="4.6015421010541298E-2"/>
          <c:w val="0.87776564327011963"/>
          <c:h val="0.8831920354150099"/>
        </c:manualLayout>
      </c:layout>
      <c:lineChart>
        <c:grouping val="standard"/>
        <c:varyColors val="0"/>
        <c:ser>
          <c:idx val="1"/>
          <c:order val="0"/>
          <c:spPr>
            <a:ln w="28575">
              <a:solidFill>
                <a:schemeClr val="accent5">
                  <a:lumMod val="60000"/>
                  <a:lumOff val="40000"/>
                </a:schemeClr>
              </a:solidFill>
            </a:ln>
          </c:spPr>
          <c:marker>
            <c:symbol val="none"/>
          </c:marker>
          <c:dLbls>
            <c:dLbl>
              <c:idx val="0"/>
              <c:layout>
                <c:manualLayout>
                  <c:x val="-3.7403927320189663E-2"/>
                  <c:y val="-5.437023959028160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2326187983742589E-2"/>
                  <c:y val="-5.168429730462514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2326187983742589E-2"/>
                  <c:y val="-5.437023959028171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Plan1!$K$2:$Q$2</c:f>
              <c:numCache>
                <c:formatCode>General</c:formatCode>
                <c:ptCount val="7"/>
                <c:pt idx="0">
                  <c:v>2009</c:v>
                </c:pt>
                <c:pt idx="1">
                  <c:v>2010</c:v>
                </c:pt>
                <c:pt idx="2">
                  <c:v>2011</c:v>
                </c:pt>
                <c:pt idx="3">
                  <c:v>2012</c:v>
                </c:pt>
                <c:pt idx="4">
                  <c:v>2013</c:v>
                </c:pt>
                <c:pt idx="5">
                  <c:v>2014</c:v>
                </c:pt>
                <c:pt idx="6">
                  <c:v>2015</c:v>
                </c:pt>
              </c:numCache>
            </c:numRef>
          </c:cat>
          <c:val>
            <c:numRef>
              <c:f>Plan1!$K$6:$Q$6</c:f>
              <c:numCache>
                <c:formatCode>_-"R$"\ * #,##0.0_-;\-"R$"\ * #,##0.0_-;_-"R$"\ * "-"??_-;_-@_-</c:formatCode>
                <c:ptCount val="7"/>
                <c:pt idx="0">
                  <c:v>24383.8</c:v>
                </c:pt>
                <c:pt idx="1">
                  <c:v>26852.2</c:v>
                </c:pt>
                <c:pt idx="2">
                  <c:v>28330</c:v>
                </c:pt>
                <c:pt idx="3">
                  <c:v>29465.7</c:v>
                </c:pt>
                <c:pt idx="4">
                  <c:v>31564</c:v>
                </c:pt>
                <c:pt idx="5">
                  <c:v>34963.199999999997</c:v>
                </c:pt>
                <c:pt idx="6">
                  <c:v>37581.4</c:v>
                </c:pt>
              </c:numCache>
            </c:numRef>
          </c:val>
          <c:smooth val="0"/>
        </c:ser>
        <c:dLbls>
          <c:showLegendKey val="0"/>
          <c:showVal val="0"/>
          <c:showCatName val="0"/>
          <c:showSerName val="0"/>
          <c:showPercent val="0"/>
          <c:showBubbleSize val="0"/>
        </c:dLbls>
        <c:smooth val="0"/>
        <c:axId val="156294960"/>
        <c:axId val="156295520"/>
      </c:lineChart>
      <c:catAx>
        <c:axId val="156294960"/>
        <c:scaling>
          <c:orientation val="minMax"/>
        </c:scaling>
        <c:delete val="0"/>
        <c:axPos val="b"/>
        <c:numFmt formatCode="General" sourceLinked="1"/>
        <c:majorTickMark val="out"/>
        <c:minorTickMark val="none"/>
        <c:tickLblPos val="nextTo"/>
        <c:crossAx val="156295520"/>
        <c:crosses val="autoZero"/>
        <c:auto val="1"/>
        <c:lblAlgn val="ctr"/>
        <c:lblOffset val="100"/>
        <c:noMultiLvlLbl val="0"/>
      </c:catAx>
      <c:valAx>
        <c:axId val="156295520"/>
        <c:scaling>
          <c:orientation val="minMax"/>
          <c:max val="40000"/>
          <c:min val="23000"/>
        </c:scaling>
        <c:delete val="0"/>
        <c:axPos val="l"/>
        <c:numFmt formatCode="_-&quot;R$&quot;\ * #,##0.0_-;\-&quot;R$&quot;\ * #,##0.0_-;_-&quot;R$&quot;\ * &quot;-&quot;??_-;_-@_-" sourceLinked="1"/>
        <c:majorTickMark val="out"/>
        <c:minorTickMark val="none"/>
        <c:tickLblPos val="nextTo"/>
        <c:crossAx val="156294960"/>
        <c:crosses val="autoZero"/>
        <c:crossBetween val="between"/>
        <c:majorUnit val="3000"/>
        <c:minorUnit val="1000"/>
        <c:dispUnits>
          <c:builtInUnit val="thousands"/>
          <c:dispUnitsLbl>
            <c:layout>
              <c:manualLayout>
                <c:xMode val="edge"/>
                <c:yMode val="edge"/>
                <c:x val="0"/>
                <c:y val="0.48824671299928213"/>
              </c:manualLayout>
            </c:layout>
            <c:tx>
              <c:rich>
                <a:bodyPr/>
                <a:lstStyle/>
                <a:p>
                  <a:pPr>
                    <a:defRPr/>
                  </a:pPr>
                  <a:r>
                    <a:rPr lang="pt-BR" dirty="0" smtClean="0"/>
                    <a:t>R$ Bilhões</a:t>
                  </a:r>
                  <a:endParaRPr lang="pt-BR" dirty="0"/>
                </a:p>
              </c:rich>
            </c:tx>
          </c:dispUnitsLbl>
        </c:dispUnits>
      </c:valAx>
    </c:plotArea>
    <c:plotVisOnly val="1"/>
    <c:dispBlanksAs val="gap"/>
    <c:showDLblsOverMax val="0"/>
  </c:chart>
  <c:spPr>
    <a:ln>
      <a:noFill/>
    </a:ln>
  </c:spPr>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[Slides_Posição.xlsx]Plan2!Tabela dinâmica1</c:name>
    <c:fmtId val="-1"/>
  </c:pivotSource>
  <c:chart>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2"/>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3"/>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5"/>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6"/>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8"/>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9"/>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0"/>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1"/>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1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4"/>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s>
    <c:plotArea>
      <c:layout/>
      <c:lineChart>
        <c:grouping val="standard"/>
        <c:varyColors val="0"/>
        <c:ser>
          <c:idx val="0"/>
          <c:order val="0"/>
          <c:tx>
            <c:strRef>
              <c:f>Plan2!$B$1:$B$2</c:f>
              <c:strCache>
                <c:ptCount val="1"/>
                <c:pt idx="0">
                  <c:v>Pens. FEM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Plan2!$B$3:$B$7</c:f>
              <c:numCache>
                <c:formatCode>_(* #,##0_);_(* \(#,##0\);_(* "-"_);_(@_)</c:formatCode>
                <c:ptCount val="4"/>
                <c:pt idx="0">
                  <c:v>477037</c:v>
                </c:pt>
                <c:pt idx="1">
                  <c:v>548345</c:v>
                </c:pt>
                <c:pt idx="2">
                  <c:v>499671</c:v>
                </c:pt>
                <c:pt idx="3">
                  <c:v>515510</c:v>
                </c:pt>
              </c:numCache>
            </c:numRef>
          </c:val>
          <c:smooth val="0"/>
        </c:ser>
        <c:ser>
          <c:idx val="1"/>
          <c:order val="1"/>
          <c:tx>
            <c:strRef>
              <c:f>Plan2!$C$1:$C$2</c:f>
              <c:strCache>
                <c:ptCount val="1"/>
                <c:pt idx="0">
                  <c:v>Pens. MASC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Plan2!$C$3:$C$7</c:f>
              <c:numCache>
                <c:formatCode>_(* #,##0_);_(* \(#,##0\);_(* "-"_);_(@_)</c:formatCode>
                <c:ptCount val="4"/>
                <c:pt idx="0">
                  <c:v>133052</c:v>
                </c:pt>
                <c:pt idx="1">
                  <c:v>99442</c:v>
                </c:pt>
                <c:pt idx="2">
                  <c:v>117230</c:v>
                </c:pt>
                <c:pt idx="3">
                  <c:v>116780</c:v>
                </c:pt>
              </c:numCache>
            </c:numRef>
          </c:val>
          <c:smooth val="0"/>
        </c:ser>
        <c:ser>
          <c:idx val="2"/>
          <c:order val="2"/>
          <c:tx>
            <c:strRef>
              <c:f>Plan2!$D$1:$D$2</c:f>
              <c:strCache>
                <c:ptCount val="1"/>
                <c:pt idx="0">
                  <c:v>Total Geral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Plan2!$D$3:$D$7</c:f>
              <c:numCache>
                <c:formatCode>_(* #,##0_);_(* \(#,##0\);_(* "-"_);_(@_)</c:formatCode>
                <c:ptCount val="4"/>
                <c:pt idx="0">
                  <c:v>610089</c:v>
                </c:pt>
                <c:pt idx="1">
                  <c:v>647787</c:v>
                </c:pt>
                <c:pt idx="2">
                  <c:v>616901</c:v>
                </c:pt>
                <c:pt idx="3">
                  <c:v>632290</c:v>
                </c:pt>
              </c:numCache>
            </c:numRef>
          </c:val>
          <c:smooth val="0"/>
        </c:ser>
        <c:dLbls>
          <c:showLegendKey val="0"/>
          <c:showVal val="0"/>
          <c:showCatName val="0"/>
          <c:showSerName val="0"/>
          <c:showPercent val="0"/>
          <c:showBubbleSize val="0"/>
        </c:dLbls>
        <c:marker val="1"/>
        <c:smooth val="0"/>
        <c:axId val="156908976"/>
        <c:axId val="156909536"/>
      </c:lineChart>
      <c:catAx>
        <c:axId val="15690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6909536"/>
        <c:crosses val="autoZero"/>
        <c:auto val="1"/>
        <c:lblAlgn val="ctr"/>
        <c:lblOffset val="100"/>
        <c:noMultiLvlLbl val="0"/>
      </c:catAx>
      <c:valAx>
        <c:axId val="15690953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6908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400"/>
      </a:pPr>
      <a:endParaRPr lang="pt-B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pivotSource>
    <c:name>[Slides_Posição.xlsx]Plan2!Tabela dinâmica1</c:name>
    <c:fmtId val="-1"/>
  </c:pivotSource>
  <c:chart>
    <c:autoTitleDeleted val="0"/>
    <c:pivotFmts>
      <c:pivotFmt>
        <c:idx val="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4"/>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5"/>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6"/>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7"/>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8"/>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s>
    <c:plotArea>
      <c:layout/>
      <c:lineChart>
        <c:grouping val="standard"/>
        <c:varyColors val="0"/>
        <c:ser>
          <c:idx val="0"/>
          <c:order val="0"/>
          <c:tx>
            <c:strRef>
              <c:f>Plan2!$B$1:$B$2</c:f>
              <c:strCache>
                <c:ptCount val="1"/>
                <c:pt idx="0">
                  <c:v>Folha Pens. MASC (R$ Bilhões)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a:lstStyle/>
                  <a:p>
                    <a:r>
                      <a:rPr lang="en-US" smtClean="0"/>
                      <a:t>3,1</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2,7</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2,9</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3,6</a:t>
                    </a:r>
                    <a:endParaRPr lang="en-US" dirty="0"/>
                  </a:p>
                </c:rich>
              </c:tx>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Plan2!$B$3:$B$7</c:f>
              <c:numCache>
                <c:formatCode>#,##0.00</c:formatCode>
                <c:ptCount val="4"/>
                <c:pt idx="0">
                  <c:v>3.1491865676700037</c:v>
                </c:pt>
                <c:pt idx="1">
                  <c:v>2.6827548027799981</c:v>
                </c:pt>
                <c:pt idx="2">
                  <c:v>2.8846570375999949</c:v>
                </c:pt>
                <c:pt idx="3">
                  <c:v>3.5796547595900003</c:v>
                </c:pt>
              </c:numCache>
            </c:numRef>
          </c:val>
          <c:smooth val="0"/>
        </c:ser>
        <c:ser>
          <c:idx val="1"/>
          <c:order val="1"/>
          <c:tx>
            <c:strRef>
              <c:f>Plan2!$C$1:$C$2</c:f>
              <c:strCache>
                <c:ptCount val="1"/>
                <c:pt idx="0">
                  <c:v>Folha Pens. FEM (R$ Bilhões)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Plan2!$C$3:$C$7</c:f>
              <c:numCache>
                <c:formatCode>#,##0.0</c:formatCode>
                <c:ptCount val="4"/>
                <c:pt idx="0">
                  <c:v>15.083004713010009</c:v>
                </c:pt>
                <c:pt idx="1">
                  <c:v>18.89537491113996</c:v>
                </c:pt>
                <c:pt idx="2">
                  <c:v>19.125796428699996</c:v>
                </c:pt>
                <c:pt idx="3">
                  <c:v>21.007491586120008</c:v>
                </c:pt>
              </c:numCache>
            </c:numRef>
          </c:val>
          <c:smooth val="0"/>
        </c:ser>
        <c:ser>
          <c:idx val="2"/>
          <c:order val="2"/>
          <c:tx>
            <c:strRef>
              <c:f>Plan2!$D$1:$D$2</c:f>
              <c:strCache>
                <c:ptCount val="1"/>
                <c:pt idx="0">
                  <c:v>Total Geral da Folha (R$ Bilhões)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Plan2!$A$3:$A$7</c:f>
              <c:strCache>
                <c:ptCount val="4"/>
                <c:pt idx="0">
                  <c:v>2010</c:v>
                </c:pt>
                <c:pt idx="1">
                  <c:v>2011</c:v>
                </c:pt>
                <c:pt idx="2">
                  <c:v>2012</c:v>
                </c:pt>
                <c:pt idx="3">
                  <c:v>2013</c:v>
                </c:pt>
              </c:strCache>
            </c:strRef>
          </c:cat>
          <c:val>
            <c:numRef>
              <c:f>Plan2!$D$3:$D$7</c:f>
              <c:numCache>
                <c:formatCode>#,##0.0</c:formatCode>
                <c:ptCount val="4"/>
                <c:pt idx="0">
                  <c:v>18.232191280680016</c:v>
                </c:pt>
                <c:pt idx="1">
                  <c:v>21.57812971391996</c:v>
                </c:pt>
                <c:pt idx="2">
                  <c:v>22.010453466299992</c:v>
                </c:pt>
                <c:pt idx="3">
                  <c:v>24.587146345710007</c:v>
                </c:pt>
              </c:numCache>
            </c:numRef>
          </c:val>
          <c:smooth val="0"/>
        </c:ser>
        <c:dLbls>
          <c:showLegendKey val="0"/>
          <c:showVal val="0"/>
          <c:showCatName val="0"/>
          <c:showSerName val="0"/>
          <c:showPercent val="0"/>
          <c:showBubbleSize val="0"/>
        </c:dLbls>
        <c:marker val="1"/>
        <c:smooth val="0"/>
        <c:axId val="156912896"/>
        <c:axId val="156913456"/>
      </c:lineChart>
      <c:catAx>
        <c:axId val="15691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6913456"/>
        <c:crosses val="autoZero"/>
        <c:auto val="1"/>
        <c:lblAlgn val="ctr"/>
        <c:lblOffset val="100"/>
        <c:noMultiLvlLbl val="0"/>
      </c:catAx>
      <c:valAx>
        <c:axId val="15691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691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400"/>
      </a:pPr>
      <a:endParaRPr lang="pt-B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lgn="ctr">
              <a:defRPr sz="2000">
                <a:latin typeface="Arial Narrow" panose="020B0606020202030204" pitchFamily="34" charset="0"/>
              </a:defRPr>
            </a:pPr>
            <a:r>
              <a:rPr lang="en-US" sz="2000" dirty="0" err="1">
                <a:latin typeface="Arial Narrow" panose="020B0606020202030204" pitchFamily="34" charset="0"/>
              </a:rPr>
              <a:t>Razão</a:t>
            </a:r>
            <a:r>
              <a:rPr lang="en-US" sz="2000" dirty="0">
                <a:latin typeface="Arial Narrow" panose="020B0606020202030204" pitchFamily="34" charset="0"/>
              </a:rPr>
              <a:t> do </a:t>
            </a:r>
            <a:r>
              <a:rPr lang="en-US" sz="2000" dirty="0" err="1">
                <a:latin typeface="Arial Narrow" panose="020B0606020202030204" pitchFamily="34" charset="0"/>
              </a:rPr>
              <a:t>r</a:t>
            </a:r>
            <a:r>
              <a:rPr lang="en-US" sz="2000" dirty="0" err="1" smtClean="0">
                <a:latin typeface="Arial Narrow" panose="020B0606020202030204" pitchFamily="34" charset="0"/>
              </a:rPr>
              <a:t>endimento</a:t>
            </a:r>
            <a:r>
              <a:rPr lang="en-US" sz="2000" dirty="0" smtClean="0">
                <a:latin typeface="Arial Narrow" panose="020B0606020202030204" pitchFamily="34" charset="0"/>
              </a:rPr>
              <a:t> </a:t>
            </a:r>
            <a:r>
              <a:rPr lang="en-US" sz="2000" dirty="0" err="1">
                <a:latin typeface="Arial Narrow" panose="020B0606020202030204" pitchFamily="34" charset="0"/>
              </a:rPr>
              <a:t>por</a:t>
            </a:r>
            <a:r>
              <a:rPr lang="en-US" sz="2000" dirty="0">
                <a:latin typeface="Arial Narrow" panose="020B0606020202030204" pitchFamily="34" charset="0"/>
              </a:rPr>
              <a:t> </a:t>
            </a:r>
            <a:r>
              <a:rPr lang="en-US" sz="2000" dirty="0" smtClean="0">
                <a:latin typeface="Arial Narrow" panose="020B0606020202030204" pitchFamily="34" charset="0"/>
              </a:rPr>
              <a:t>hora </a:t>
            </a:r>
            <a:r>
              <a:rPr lang="en-US" sz="2000" dirty="0">
                <a:latin typeface="Arial Narrow" panose="020B0606020202030204" pitchFamily="34" charset="0"/>
              </a:rPr>
              <a:t>de </a:t>
            </a:r>
            <a:r>
              <a:rPr lang="en-US" sz="2000" dirty="0" err="1" smtClean="0">
                <a:latin typeface="Arial Narrow" panose="020B0606020202030204" pitchFamily="34" charset="0"/>
              </a:rPr>
              <a:t>todos</a:t>
            </a:r>
            <a:r>
              <a:rPr lang="en-US" sz="2000" dirty="0" smtClean="0">
                <a:latin typeface="Arial Narrow" panose="020B0606020202030204" pitchFamily="34" charset="0"/>
              </a:rPr>
              <a:t> </a:t>
            </a:r>
            <a:r>
              <a:rPr lang="en-US" sz="2000" dirty="0" err="1">
                <a:latin typeface="Arial Narrow" panose="020B0606020202030204" pitchFamily="34" charset="0"/>
              </a:rPr>
              <a:t>os</a:t>
            </a:r>
            <a:r>
              <a:rPr lang="en-US" sz="2000" dirty="0">
                <a:latin typeface="Arial Narrow" panose="020B0606020202030204" pitchFamily="34" charset="0"/>
              </a:rPr>
              <a:t> </a:t>
            </a:r>
            <a:r>
              <a:rPr lang="en-US" sz="2000" dirty="0" err="1" smtClean="0">
                <a:latin typeface="Arial Narrow" panose="020B0606020202030204" pitchFamily="34" charset="0"/>
              </a:rPr>
              <a:t>trabalhos</a:t>
            </a:r>
            <a:r>
              <a:rPr lang="en-US" sz="2000" dirty="0" smtClean="0">
                <a:latin typeface="Arial Narrow" panose="020B0606020202030204" pitchFamily="34" charset="0"/>
              </a:rPr>
              <a:t> </a:t>
            </a:r>
            <a:r>
              <a:rPr lang="en-US" sz="2000" dirty="0">
                <a:latin typeface="Arial Narrow" panose="020B0606020202030204" pitchFamily="34" charset="0"/>
              </a:rPr>
              <a:t>entre </a:t>
            </a:r>
            <a:r>
              <a:rPr lang="en-US" sz="2000" dirty="0" err="1" smtClean="0">
                <a:latin typeface="Arial Narrow" panose="020B0606020202030204" pitchFamily="34" charset="0"/>
              </a:rPr>
              <a:t>mulheres</a:t>
            </a:r>
            <a:r>
              <a:rPr lang="en-US" sz="2000" dirty="0" smtClean="0">
                <a:latin typeface="Arial Narrow" panose="020B0606020202030204" pitchFamily="34" charset="0"/>
              </a:rPr>
              <a:t> e </a:t>
            </a:r>
            <a:r>
              <a:rPr lang="en-US" sz="2000" dirty="0" err="1" smtClean="0">
                <a:latin typeface="Arial Narrow" panose="020B0606020202030204" pitchFamily="34" charset="0"/>
              </a:rPr>
              <a:t>homens</a:t>
            </a:r>
            <a:r>
              <a:rPr lang="en-US" sz="2000" dirty="0" smtClean="0">
                <a:latin typeface="Arial Narrow" panose="020B0606020202030204" pitchFamily="34" charset="0"/>
              </a:rPr>
              <a:t> </a:t>
            </a:r>
            <a:endParaRPr lang="en-US" sz="2000" dirty="0">
              <a:latin typeface="Arial Narrow" panose="020B0606020202030204" pitchFamily="34" charset="0"/>
            </a:endParaRPr>
          </a:p>
          <a:p>
            <a:pPr algn="ctr">
              <a:defRPr sz="2000">
                <a:latin typeface="Arial Narrow" panose="020B0606020202030204" pitchFamily="34" charset="0"/>
              </a:defRPr>
            </a:pPr>
            <a:r>
              <a:rPr lang="en-US" sz="2000" b="0" dirty="0">
                <a:latin typeface="Arial Narrow" panose="020B0606020202030204" pitchFamily="34" charset="0"/>
              </a:rPr>
              <a:t>(</a:t>
            </a:r>
            <a:r>
              <a:rPr lang="en-US" sz="2000" b="0" dirty="0" err="1">
                <a:latin typeface="Arial Narrow" panose="020B0606020202030204" pitchFamily="34" charset="0"/>
              </a:rPr>
              <a:t>por</a:t>
            </a:r>
            <a:r>
              <a:rPr lang="en-US" sz="2000" b="0" dirty="0">
                <a:latin typeface="Arial Narrow" panose="020B0606020202030204" pitchFamily="34" charset="0"/>
              </a:rPr>
              <a:t> </a:t>
            </a:r>
            <a:r>
              <a:rPr lang="en-US" sz="2000" b="0" dirty="0" err="1" smtClean="0">
                <a:latin typeface="Arial Narrow" panose="020B0606020202030204" pitchFamily="34" charset="0"/>
              </a:rPr>
              <a:t>faixa</a:t>
            </a:r>
            <a:r>
              <a:rPr lang="en-US" sz="2000" b="0" dirty="0" smtClean="0">
                <a:latin typeface="Arial Narrow" panose="020B0606020202030204" pitchFamily="34" charset="0"/>
              </a:rPr>
              <a:t> </a:t>
            </a:r>
            <a:r>
              <a:rPr lang="en-US" sz="2000" b="0" dirty="0">
                <a:latin typeface="Arial Narrow" panose="020B0606020202030204" pitchFamily="34" charset="0"/>
              </a:rPr>
              <a:t>de </a:t>
            </a:r>
            <a:r>
              <a:rPr lang="en-US" sz="2000" b="0" dirty="0" err="1" smtClean="0">
                <a:latin typeface="Arial Narrow" panose="020B0606020202030204" pitchFamily="34" charset="0"/>
              </a:rPr>
              <a:t>idade</a:t>
            </a:r>
            <a:r>
              <a:rPr lang="en-US" sz="2000" b="0" dirty="0">
                <a:latin typeface="Arial Narrow" panose="020B0606020202030204" pitchFamily="34" charset="0"/>
              </a:rPr>
              <a:t>, </a:t>
            </a:r>
            <a:r>
              <a:rPr lang="en-US" sz="2000" b="0" dirty="0" err="1">
                <a:latin typeface="Arial Narrow" panose="020B0606020202030204" pitchFamily="34" charset="0"/>
              </a:rPr>
              <a:t>em</a:t>
            </a:r>
            <a:r>
              <a:rPr lang="en-US" sz="2000" b="0" dirty="0">
                <a:latin typeface="Arial Narrow" panose="020B0606020202030204" pitchFamily="34" charset="0"/>
              </a:rPr>
              <a:t> 2014)</a:t>
            </a:r>
            <a:endParaRPr lang="pt-BR" sz="2000" b="0" dirty="0">
              <a:latin typeface="Arial Narrow" panose="020B0606020202030204" pitchFamily="34" charset="0"/>
            </a:endParaRPr>
          </a:p>
        </c:rich>
      </c:tx>
      <c:layout>
        <c:manualLayout>
          <c:xMode val="edge"/>
          <c:yMode val="edge"/>
          <c:x val="0.1332193739175116"/>
          <c:y val="1.7094398213673354E-2"/>
        </c:manualLayout>
      </c:layout>
      <c:overlay val="0"/>
      <c:spPr>
        <a:noFill/>
        <a:ln>
          <a:noFill/>
        </a:ln>
        <a:effectLst/>
      </c:spPr>
    </c:title>
    <c:autoTitleDeleted val="0"/>
    <c:plotArea>
      <c:layout>
        <c:manualLayout>
          <c:layoutTarget val="inner"/>
          <c:xMode val="edge"/>
          <c:yMode val="edge"/>
          <c:x val="7.1070444083936812E-2"/>
          <c:y val="0.20926491118644369"/>
          <c:w val="0.91781664226645032"/>
          <c:h val="0.62930946825392764"/>
        </c:manualLayout>
      </c:layout>
      <c:barChart>
        <c:barDir val="col"/>
        <c:grouping val="clustered"/>
        <c:varyColors val="0"/>
        <c:ser>
          <c:idx val="0"/>
          <c:order val="0"/>
          <c:tx>
            <c:strRef>
              <c:f>'genero-rendhora'!$A$5</c:f>
              <c:strCache>
                <c:ptCount val="1"/>
                <c:pt idx="0">
                  <c:v>Total</c:v>
                </c:pt>
              </c:strCache>
            </c:strRef>
          </c:tx>
          <c:spPr>
            <a:solidFill>
              <a:schemeClr val="accent1"/>
            </a:solidFill>
            <a:ln w="0">
              <a:solidFill>
                <a:schemeClr val="accent1"/>
              </a:solidFill>
            </a:ln>
            <a:effectLst/>
            <a:scene3d>
              <a:camera prst="orthographicFront"/>
              <a:lightRig rig="threePt" dir="t"/>
            </a:scene3d>
            <a:sp3d>
              <a:bevelT w="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'genero-rendhora'!$A$5:$A$10</c:f>
              <c:strCache>
                <c:ptCount val="6"/>
                <c:pt idx="0">
                  <c:v>Total</c:v>
                </c:pt>
                <c:pt idx="1">
                  <c:v>14 a 23 anos</c:v>
                </c:pt>
                <c:pt idx="2">
                  <c:v>24 a 33 anos</c:v>
                </c:pt>
                <c:pt idx="3">
                  <c:v>34 a 43 anos</c:v>
                </c:pt>
                <c:pt idx="4">
                  <c:v>44 a 53 anos</c:v>
                </c:pt>
                <c:pt idx="5">
                  <c:v>54 anos ou mais</c:v>
                </c:pt>
              </c:strCache>
            </c:strRef>
          </c:cat>
          <c:val>
            <c:numRef>
              <c:f>'genero-rendhora'!$U$5:$U$10</c:f>
              <c:numCache>
                <c:formatCode>0%</c:formatCode>
                <c:ptCount val="6"/>
                <c:pt idx="0">
                  <c:v>0.81384141080116001</c:v>
                </c:pt>
                <c:pt idx="1">
                  <c:v>0.9852602473851737</c:v>
                </c:pt>
                <c:pt idx="2">
                  <c:v>0.91842911825827833</c:v>
                </c:pt>
                <c:pt idx="3">
                  <c:v>0.81698312254082861</c:v>
                </c:pt>
                <c:pt idx="4">
                  <c:v>0.76348447547750464</c:v>
                </c:pt>
                <c:pt idx="5">
                  <c:v>0.64145950233250726</c:v>
                </c:pt>
              </c:numCache>
            </c:numRef>
          </c:val>
        </c:ser>
        <c:dLbls>
          <c:showLegendKey val="0"/>
          <c:showVal val="0"/>
          <c:showCatName val="0"/>
          <c:showSerName val="0"/>
          <c:showPercent val="0"/>
          <c:showBubbleSize val="0"/>
        </c:dLbls>
        <c:gapWidth val="59"/>
        <c:overlap val="-27"/>
        <c:axId val="156915696"/>
        <c:axId val="156916256"/>
      </c:barChart>
      <c:catAx>
        <c:axId val="15691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pt-BR"/>
          </a:p>
        </c:txPr>
        <c:crossAx val="156916256"/>
        <c:crosses val="autoZero"/>
        <c:auto val="1"/>
        <c:lblAlgn val="ctr"/>
        <c:lblOffset val="100"/>
        <c:noMultiLvlLbl val="0"/>
      </c:catAx>
      <c:valAx>
        <c:axId val="156916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pt-BR"/>
          </a:p>
        </c:txPr>
        <c:crossAx val="156915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pt-BR"/>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966790922844419E-2"/>
          <c:y val="2.7105929205020796E-2"/>
          <c:w val="0.92453231574263794"/>
          <c:h val="0.62618171186170002"/>
        </c:manualLayout>
      </c:layout>
      <c:barChart>
        <c:barDir val="col"/>
        <c:grouping val="clustered"/>
        <c:varyColors val="0"/>
        <c:ser>
          <c:idx val="0"/>
          <c:order val="0"/>
          <c:spPr>
            <a:solidFill>
              <a:schemeClr val="accent1"/>
            </a:solidFill>
            <a:ln>
              <a:noFill/>
            </a:ln>
            <a:effectLst/>
          </c:spPr>
          <c:invertIfNegative val="0"/>
          <c:dPt>
            <c:idx val="32"/>
            <c:invertIfNegative val="0"/>
            <c:bubble3D val="0"/>
            <c:spPr>
              <a:solidFill>
                <a:srgbClr val="00B050"/>
              </a:solidFill>
              <a:ln>
                <a:noFill/>
              </a:ln>
              <a:effectLst/>
            </c:spPr>
          </c:dPt>
          <c:dPt>
            <c:idx val="33"/>
            <c:invertIfNegative val="0"/>
            <c:bubble3D val="0"/>
            <c:spPr>
              <a:solidFill>
                <a:srgbClr val="00B050"/>
              </a:solidFill>
              <a:ln>
                <a:noFill/>
              </a:ln>
              <a:effectLst/>
            </c:spPr>
          </c:dPt>
          <c:dPt>
            <c:idx val="36"/>
            <c:invertIfNegative val="0"/>
            <c:bubble3D val="0"/>
            <c:spPr>
              <a:solidFill>
                <a:srgbClr val="00B050"/>
              </a:solidFill>
              <a:ln>
                <a:noFill/>
              </a:ln>
              <a:effectLst/>
            </c:spPr>
          </c:dPt>
          <c:dLbls>
            <c:dLbl>
              <c:idx val="32"/>
              <c:showLegendKey val="0"/>
              <c:showVal val="1"/>
              <c:showCatName val="0"/>
              <c:showSerName val="0"/>
              <c:showPercent val="0"/>
              <c:showBubbleSize val="0"/>
              <c:extLst>
                <c:ext xmlns:c15="http://schemas.microsoft.com/office/drawing/2012/chart" uri="{CE6537A1-D6FC-4f65-9D91-7224C49458BB}"/>
              </c:extLst>
            </c:dLbl>
            <c:dLbl>
              <c:idx val="33"/>
              <c:showLegendKey val="0"/>
              <c:showVal val="1"/>
              <c:showCatName val="0"/>
              <c:showSerName val="0"/>
              <c:showPercent val="0"/>
              <c:showBubbleSize val="0"/>
              <c:extLst>
                <c:ext xmlns:c15="http://schemas.microsoft.com/office/drawing/2012/chart" uri="{CE6537A1-D6FC-4f65-9D91-7224C49458BB}"/>
              </c:extLst>
            </c:dLbl>
            <c:dLbl>
              <c:idx val="36"/>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Data!$M$59:$M$95</c:f>
              <c:strCache>
                <c:ptCount val="37"/>
                <c:pt idx="0">
                  <c:v>Luxemburgo</c:v>
                </c:pt>
                <c:pt idx="1">
                  <c:v>Chile</c:v>
                </c:pt>
                <c:pt idx="2">
                  <c:v>Espanha</c:v>
                </c:pt>
                <c:pt idx="3">
                  <c:v>Túrquia</c:v>
                </c:pt>
                <c:pt idx="4">
                  <c:v>Franceb</c:v>
                </c:pt>
                <c:pt idx="5">
                  <c:v>Finlândia</c:v>
                </c:pt>
                <c:pt idx="6">
                  <c:v>Estados Unidos</c:v>
                </c:pt>
                <c:pt idx="7">
                  <c:v>Nova Zelândia</c:v>
                </c:pt>
                <c:pt idx="8">
                  <c:v>Alemanha</c:v>
                </c:pt>
                <c:pt idx="9">
                  <c:v>Reino Unido</c:v>
                </c:pt>
                <c:pt idx="10">
                  <c:v>Noruega</c:v>
                </c:pt>
                <c:pt idx="11">
                  <c:v>Itália</c:v>
                </c:pt>
                <c:pt idx="12">
                  <c:v>Bélgica</c:v>
                </c:pt>
                <c:pt idx="13">
                  <c:v>Estônia</c:v>
                </c:pt>
                <c:pt idx="14">
                  <c:v>Islândia</c:v>
                </c:pt>
                <c:pt idx="15">
                  <c:v>Hungria</c:v>
                </c:pt>
                <c:pt idx="16">
                  <c:v>Holanda</c:v>
                </c:pt>
                <c:pt idx="17">
                  <c:v>Coréia</c:v>
                </c:pt>
                <c:pt idx="18">
                  <c:v>Canadá</c:v>
                </c:pt>
                <c:pt idx="19">
                  <c:v>Dinamarca</c:v>
                </c:pt>
                <c:pt idx="20">
                  <c:v>Grécia</c:v>
                </c:pt>
                <c:pt idx="21">
                  <c:v>Israel</c:v>
                </c:pt>
                <c:pt idx="22">
                  <c:v>Suécia</c:v>
                </c:pt>
                <c:pt idx="23">
                  <c:v>Portugal</c:v>
                </c:pt>
                <c:pt idx="24">
                  <c:v>Irlanda</c:v>
                </c:pt>
                <c:pt idx="25">
                  <c:v>Autralia</c:v>
                </c:pt>
                <c:pt idx="26">
                  <c:v>Polônia</c:v>
                </c:pt>
                <c:pt idx="27">
                  <c:v>República Eslovaquia</c:v>
                </c:pt>
                <c:pt idx="28">
                  <c:v>Suíça</c:v>
                </c:pt>
                <c:pt idx="29">
                  <c:v>Eslovenia</c:v>
                </c:pt>
                <c:pt idx="30">
                  <c:v>Japão</c:v>
                </c:pt>
                <c:pt idx="31">
                  <c:v>Áustria</c:v>
                </c:pt>
                <c:pt idx="32">
                  <c:v>Brasil - RGPS (contribuição)</c:v>
                </c:pt>
                <c:pt idx="33">
                  <c:v>Brasil - RPPS</c:v>
                </c:pt>
                <c:pt idx="34">
                  <c:v>República Checa</c:v>
                </c:pt>
                <c:pt idx="35">
                  <c:v>México</c:v>
                </c:pt>
                <c:pt idx="36">
                  <c:v>Brasil - RGPS (idade)</c:v>
                </c:pt>
              </c:strCache>
            </c:strRef>
          </c:cat>
          <c:val>
            <c:numRef>
              <c:f>Data!$P$59:$P$95</c:f>
              <c:numCache>
                <c:formatCode>_(* #,##0.0_);_(* \(#,##0.0\);_(* "-"??_);_(@_)</c:formatCode>
                <c:ptCount val="37"/>
                <c:pt idx="0">
                  <c:v>-1.979241193723362</c:v>
                </c:pt>
                <c:pt idx="1">
                  <c:v>-1.0347393789695618</c:v>
                </c:pt>
                <c:pt idx="2">
                  <c:v>-0.86949354898842302</c:v>
                </c:pt>
                <c:pt idx="3">
                  <c:v>-0.73972561318612906</c:v>
                </c:pt>
                <c:pt idx="4">
                  <c:v>-0.31373535205317643</c:v>
                </c:pt>
                <c:pt idx="5">
                  <c:v>-0.12664741083838021</c:v>
                </c:pt>
                <c:pt idx="6">
                  <c:v>-7.5155758681191329E-2</c:v>
                </c:pt>
                <c:pt idx="7">
                  <c:v>0.428185948516145</c:v>
                </c:pt>
                <c:pt idx="8">
                  <c:v>0.43114415643315579</c:v>
                </c:pt>
                <c:pt idx="9">
                  <c:v>0.44529464292474347</c:v>
                </c:pt>
                <c:pt idx="10">
                  <c:v>0.46459041001344331</c:v>
                </c:pt>
                <c:pt idx="11">
                  <c:v>0.57074562290350606</c:v>
                </c:pt>
                <c:pt idx="12">
                  <c:v>0.95215865811891265</c:v>
                </c:pt>
                <c:pt idx="13">
                  <c:v>0.95970161108748286</c:v>
                </c:pt>
                <c:pt idx="14">
                  <c:v>1.0534816475683515</c:v>
                </c:pt>
                <c:pt idx="15">
                  <c:v>1.2181179513787401</c:v>
                </c:pt>
                <c:pt idx="16">
                  <c:v>1.2210444530550555</c:v>
                </c:pt>
                <c:pt idx="17">
                  <c:v>1.292175855689123</c:v>
                </c:pt>
                <c:pt idx="18">
                  <c:v>1.3311767024476404</c:v>
                </c:pt>
                <c:pt idx="19">
                  <c:v>1.430761340654922</c:v>
                </c:pt>
                <c:pt idx="20">
                  <c:v>1.5956372587890375</c:v>
                </c:pt>
                <c:pt idx="21">
                  <c:v>1.854991025694289</c:v>
                </c:pt>
                <c:pt idx="22">
                  <c:v>1.8690214057543575</c:v>
                </c:pt>
                <c:pt idx="23">
                  <c:v>1.9671051018941621</c:v>
                </c:pt>
                <c:pt idx="24">
                  <c:v>1.9728179930745227</c:v>
                </c:pt>
                <c:pt idx="25">
                  <c:v>2.0889998568779808</c:v>
                </c:pt>
                <c:pt idx="26">
                  <c:v>2.099981262966863</c:v>
                </c:pt>
                <c:pt idx="27">
                  <c:v>2.1824716556136332</c:v>
                </c:pt>
                <c:pt idx="28">
                  <c:v>2.2244379100001201</c:v>
                </c:pt>
                <c:pt idx="29">
                  <c:v>2.295329767301749</c:v>
                </c:pt>
                <c:pt idx="30">
                  <c:v>2.4172897207624402</c:v>
                </c:pt>
                <c:pt idx="31">
                  <c:v>2.4751416125872789</c:v>
                </c:pt>
                <c:pt idx="32">
                  <c:v>2.8999999999999977</c:v>
                </c:pt>
                <c:pt idx="33">
                  <c:v>3.100000000000001</c:v>
                </c:pt>
                <c:pt idx="34">
                  <c:v>3.295963228739808</c:v>
                </c:pt>
                <c:pt idx="35">
                  <c:v>3.54531570240274</c:v>
                </c:pt>
                <c:pt idx="36">
                  <c:v>3.7000000000000042</c:v>
                </c:pt>
              </c:numCache>
            </c:numRef>
          </c:val>
        </c:ser>
        <c:dLbls>
          <c:showLegendKey val="0"/>
          <c:showVal val="0"/>
          <c:showCatName val="0"/>
          <c:showSerName val="0"/>
          <c:showPercent val="0"/>
          <c:showBubbleSize val="0"/>
        </c:dLbls>
        <c:gapWidth val="219"/>
        <c:overlap val="-27"/>
        <c:axId val="157726368"/>
        <c:axId val="157726928"/>
      </c:barChart>
      <c:catAx>
        <c:axId val="157726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57726928"/>
        <c:crosses val="autoZero"/>
        <c:auto val="1"/>
        <c:lblAlgn val="ctr"/>
        <c:lblOffset val="100"/>
        <c:noMultiLvlLbl val="0"/>
      </c:catAx>
      <c:valAx>
        <c:axId val="157726928"/>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772636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pt-BR"/>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pt-BR" sz="1800" b="1"/>
              <a:t>Expectativa de Sobrevida aos 65 anos (em anos)</a:t>
            </a:r>
          </a:p>
        </c:rich>
      </c:tx>
      <c:layout>
        <c:manualLayout>
          <c:xMode val="edge"/>
          <c:yMode val="edge"/>
          <c:x val="0.23905194366041668"/>
          <c:y val="3.0709101060859858E-2"/>
        </c:manualLayout>
      </c:layout>
      <c:overlay val="0"/>
      <c:spPr>
        <a:noFill/>
        <a:ln w="25400">
          <a:noFill/>
        </a:ln>
      </c:spPr>
    </c:title>
    <c:autoTitleDeleted val="0"/>
    <c:plotArea>
      <c:layout>
        <c:manualLayout>
          <c:layoutTarget val="inner"/>
          <c:xMode val="edge"/>
          <c:yMode val="edge"/>
          <c:x val="7.3964100668215363E-2"/>
          <c:y val="0.14697557036139741"/>
          <c:w val="0.90818685093907003"/>
          <c:h val="0.61063126724544292"/>
        </c:manualLayout>
      </c:layout>
      <c:lineChart>
        <c:grouping val="standard"/>
        <c:varyColors val="0"/>
        <c:ser>
          <c:idx val="0"/>
          <c:order val="0"/>
          <c:tx>
            <c:v>Mulher</c:v>
          </c:tx>
          <c:spPr>
            <a:ln w="38100" cap="rnd">
              <a:solidFill>
                <a:schemeClr val="accent1"/>
              </a:solidFill>
              <a:round/>
            </a:ln>
            <a:effectLst/>
          </c:spPr>
          <c:marker>
            <c:symbol val="none"/>
          </c:marker>
          <c:dLbls>
            <c:dLbl>
              <c:idx val="0"/>
              <c:numFmt formatCode="#,##0.0" sourceLinked="0"/>
              <c:spPr>
                <a:noFill/>
                <a:ln w="25400">
                  <a:noFill/>
                </a:ln>
              </c:spPr>
              <c:txPr>
                <a:bodyPr wrap="square" lIns="38100" tIns="19050" rIns="38100" bIns="19050" anchor="ctr">
                  <a:spAutoFit/>
                </a:bodyPr>
                <a:lstStyle/>
                <a:p>
                  <a:pPr>
                    <a:defRPr sz="1400" b="1">
                      <a:solidFill>
                        <a:schemeClr val="tx2"/>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16"/>
              <c:numFmt formatCode="#,##0.0" sourceLinked="0"/>
              <c:spPr>
                <a:noFill/>
                <a:ln w="25400">
                  <a:noFill/>
                </a:ln>
              </c:spPr>
              <c:txPr>
                <a:bodyPr wrap="square" lIns="38100" tIns="19050" rIns="38100" bIns="19050" anchor="ctr">
                  <a:spAutoFit/>
                </a:bodyPr>
                <a:lstStyle/>
                <a:p>
                  <a:pPr>
                    <a:defRPr sz="1400" b="1">
                      <a:solidFill>
                        <a:schemeClr val="tx2"/>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60"/>
              <c:numFmt formatCode="#,##0.0" sourceLinked="0"/>
              <c:spPr>
                <a:noFill/>
                <a:ln w="25400">
                  <a:noFill/>
                </a:ln>
              </c:spPr>
              <c:txPr>
                <a:bodyPr wrap="square" lIns="38100" tIns="19050" rIns="38100" bIns="19050" anchor="ctr">
                  <a:spAutoFit/>
                </a:bodyPr>
                <a:lstStyle/>
                <a:p>
                  <a:pPr>
                    <a:defRPr sz="1400" b="1">
                      <a:solidFill>
                        <a:schemeClr val="tx2"/>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Expec_vida_sobrevida!$A$24:$A$84</c:f>
              <c:numCache>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Cache>
            </c:numRef>
          </c:cat>
          <c:val>
            <c:numRef>
              <c:f>Expec_vida_sobrevida!$K$24:$K$84</c:f>
              <c:numCache>
                <c:formatCode>0.00</c:formatCode>
                <c:ptCount val="61"/>
                <c:pt idx="0">
                  <c:v>17.174500980696713</c:v>
                </c:pt>
                <c:pt idx="1">
                  <c:v>17.372202681746487</c:v>
                </c:pt>
                <c:pt idx="2">
                  <c:v>17.565797228784625</c:v>
                </c:pt>
                <c:pt idx="3">
                  <c:v>17.755676972587484</c:v>
                </c:pt>
                <c:pt idx="4">
                  <c:v>17.941747422318226</c:v>
                </c:pt>
                <c:pt idx="5">
                  <c:v>18.124351658557824</c:v>
                </c:pt>
                <c:pt idx="6">
                  <c:v>18.303527600634126</c:v>
                </c:pt>
                <c:pt idx="7">
                  <c:v>18.479124782327769</c:v>
                </c:pt>
                <c:pt idx="8">
                  <c:v>18.651415234327114</c:v>
                </c:pt>
                <c:pt idx="9">
                  <c:v>18.820897743036095</c:v>
                </c:pt>
                <c:pt idx="10">
                  <c:v>18.987343733686796</c:v>
                </c:pt>
                <c:pt idx="11">
                  <c:v>19.159594454870099</c:v>
                </c:pt>
                <c:pt idx="12">
                  <c:v>19.327829429652944</c:v>
                </c:pt>
                <c:pt idx="13">
                  <c:v>19.491352477082113</c:v>
                </c:pt>
                <c:pt idx="14">
                  <c:v>19.650750506790033</c:v>
                </c:pt>
                <c:pt idx="15">
                  <c:v>19.805948735931089</c:v>
                </c:pt>
                <c:pt idx="16">
                  <c:v>19.956705156734593</c:v>
                </c:pt>
                <c:pt idx="17">
                  <c:v>20.10265045993669</c:v>
                </c:pt>
                <c:pt idx="18">
                  <c:v>20.244404559926529</c:v>
                </c:pt>
                <c:pt idx="19">
                  <c:v>20.381559014521859</c:v>
                </c:pt>
                <c:pt idx="20">
                  <c:v>20.51456765582283</c:v>
                </c:pt>
                <c:pt idx="21">
                  <c:v>20.643245279267529</c:v>
                </c:pt>
                <c:pt idx="22">
                  <c:v>20.767522894289783</c:v>
                </c:pt>
                <c:pt idx="23">
                  <c:v>20.886477708849778</c:v>
                </c:pt>
                <c:pt idx="24">
                  <c:v>21.001385069692084</c:v>
                </c:pt>
                <c:pt idx="25">
                  <c:v>21.1112224068101</c:v>
                </c:pt>
                <c:pt idx="26">
                  <c:v>21.216845297689936</c:v>
                </c:pt>
                <c:pt idx="27">
                  <c:v>21.317977110815935</c:v>
                </c:pt>
                <c:pt idx="28">
                  <c:v>21.414989306782431</c:v>
                </c:pt>
                <c:pt idx="29">
                  <c:v>21.508227867579429</c:v>
                </c:pt>
                <c:pt idx="30">
                  <c:v>21.598323143526883</c:v>
                </c:pt>
                <c:pt idx="31">
                  <c:v>21.684381584300152</c:v>
                </c:pt>
                <c:pt idx="32">
                  <c:v>21.766724594365321</c:v>
                </c:pt>
                <c:pt idx="33">
                  <c:v>21.845839504466209</c:v>
                </c:pt>
                <c:pt idx="34">
                  <c:v>21.921449993716486</c:v>
                </c:pt>
                <c:pt idx="35">
                  <c:v>21.994035835977975</c:v>
                </c:pt>
                <c:pt idx="36">
                  <c:v>22.063152950604088</c:v>
                </c:pt>
                <c:pt idx="37">
                  <c:v>22.129257118902562</c:v>
                </c:pt>
                <c:pt idx="38">
                  <c:v>22.192628660781331</c:v>
                </c:pt>
                <c:pt idx="39">
                  <c:v>22.253098630045272</c:v>
                </c:pt>
                <c:pt idx="40">
                  <c:v>22.310707787814518</c:v>
                </c:pt>
                <c:pt idx="41">
                  <c:v>22.365712886685532</c:v>
                </c:pt>
                <c:pt idx="42">
                  <c:v>22.417756406013631</c:v>
                </c:pt>
                <c:pt idx="43">
                  <c:v>22.467208036940981</c:v>
                </c:pt>
                <c:pt idx="44">
                  <c:v>22.51488108271284</c:v>
                </c:pt>
                <c:pt idx="45">
                  <c:v>22.559542562603589</c:v>
                </c:pt>
                <c:pt idx="46">
                  <c:v>22.60191928473127</c:v>
                </c:pt>
                <c:pt idx="47">
                  <c:v>22.642087346100453</c:v>
                </c:pt>
                <c:pt idx="48">
                  <c:v>22.680218327441704</c:v>
                </c:pt>
                <c:pt idx="49">
                  <c:v>22.716332775675863</c:v>
                </c:pt>
                <c:pt idx="50">
                  <c:v>22.750352493893011</c:v>
                </c:pt>
                <c:pt idx="51">
                  <c:v>22.782635458902483</c:v>
                </c:pt>
                <c:pt idx="52">
                  <c:v>22.813338776377687</c:v>
                </c:pt>
                <c:pt idx="53">
                  <c:v>22.84238275887288</c:v>
                </c:pt>
                <c:pt idx="54">
                  <c:v>22.87016884027253</c:v>
                </c:pt>
                <c:pt idx="55">
                  <c:v>22.896420426939127</c:v>
                </c:pt>
                <c:pt idx="56">
                  <c:v>22.921269411263026</c:v>
                </c:pt>
                <c:pt idx="57">
                  <c:v>22.945222419253486</c:v>
                </c:pt>
                <c:pt idx="58">
                  <c:v>22.968045674526618</c:v>
                </c:pt>
                <c:pt idx="59">
                  <c:v>22.989959175422729</c:v>
                </c:pt>
                <c:pt idx="60">
                  <c:v>23.011355649751231</c:v>
                </c:pt>
              </c:numCache>
            </c:numRef>
          </c:val>
          <c:smooth val="0"/>
        </c:ser>
        <c:ser>
          <c:idx val="1"/>
          <c:order val="1"/>
          <c:tx>
            <c:v>Homem</c:v>
          </c:tx>
          <c:spPr>
            <a:ln w="38100" cap="rnd">
              <a:solidFill>
                <a:schemeClr val="accent2"/>
              </a:solidFill>
              <a:round/>
            </a:ln>
            <a:effectLst/>
          </c:spPr>
          <c:marker>
            <c:symbol val="none"/>
          </c:marker>
          <c:dLbls>
            <c:dLbl>
              <c:idx val="0"/>
              <c:numFmt formatCode="#,##0.0" sourceLinked="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16"/>
              <c:numFmt formatCode="#,##0.0" sourceLinked="0"/>
              <c:spPr>
                <a:noFill/>
                <a:ln w="25400">
                  <a:noFill/>
                </a:ln>
              </c:spPr>
              <c:txPr>
                <a:bodyPr wrap="square" lIns="38100" tIns="19050" rIns="38100" bIns="19050" anchor="ctr">
                  <a:spAutoFit/>
                </a:bodyPr>
                <a:lstStyle/>
                <a:p>
                  <a:pPr>
                    <a:defRPr sz="1400" b="1">
                      <a:solidFill>
                        <a:srgbClr val="FF0000"/>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59"/>
              <c:numFmt formatCode="#,##0.0" sourceLinked="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Expec_vida_sobrevida!$A$24:$A$84</c:f>
              <c:numCache>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Cache>
            </c:numRef>
          </c:cat>
          <c:val>
            <c:numRef>
              <c:f>Expec_vida_sobrevida!$L$24:$L$84</c:f>
              <c:numCache>
                <c:formatCode>0.00</c:formatCode>
                <c:ptCount val="61"/>
                <c:pt idx="0">
                  <c:v>14.229165254085336</c:v>
                </c:pt>
                <c:pt idx="1">
                  <c:v>14.399802493958354</c:v>
                </c:pt>
                <c:pt idx="2">
                  <c:v>14.571054315866174</c:v>
                </c:pt>
                <c:pt idx="3">
                  <c:v>14.743748302492648</c:v>
                </c:pt>
                <c:pt idx="4">
                  <c:v>14.918099605097813</c:v>
                </c:pt>
                <c:pt idx="5">
                  <c:v>15.09481506372736</c:v>
                </c:pt>
                <c:pt idx="6">
                  <c:v>15.275550248245334</c:v>
                </c:pt>
                <c:pt idx="7">
                  <c:v>15.457392256573375</c:v>
                </c:pt>
                <c:pt idx="8">
                  <c:v>15.640416640329189</c:v>
                </c:pt>
                <c:pt idx="9">
                  <c:v>15.822996824034124</c:v>
                </c:pt>
                <c:pt idx="10">
                  <c:v>16.003867269645045</c:v>
                </c:pt>
                <c:pt idx="11">
                  <c:v>16.143288710324388</c:v>
                </c:pt>
                <c:pt idx="12">
                  <c:v>16.279347179621645</c:v>
                </c:pt>
                <c:pt idx="13">
                  <c:v>16.412058202035929</c:v>
                </c:pt>
                <c:pt idx="14">
                  <c:v>16.541735881565835</c:v>
                </c:pt>
                <c:pt idx="15">
                  <c:v>16.668173223756312</c:v>
                </c:pt>
                <c:pt idx="16">
                  <c:v>16.79092653186202</c:v>
                </c:pt>
                <c:pt idx="17">
                  <c:v>16.910380474424009</c:v>
                </c:pt>
                <c:pt idx="18">
                  <c:v>17.025738875048155</c:v>
                </c:pt>
                <c:pt idx="19">
                  <c:v>17.137327034681242</c:v>
                </c:pt>
                <c:pt idx="20">
                  <c:v>17.245504247397694</c:v>
                </c:pt>
                <c:pt idx="21">
                  <c:v>17.349512729569089</c:v>
                </c:pt>
                <c:pt idx="22">
                  <c:v>17.449672555455429</c:v>
                </c:pt>
                <c:pt idx="23">
                  <c:v>17.54599778633958</c:v>
                </c:pt>
                <c:pt idx="24">
                  <c:v>17.638420636827089</c:v>
                </c:pt>
                <c:pt idx="25">
                  <c:v>17.727200080799129</c:v>
                </c:pt>
                <c:pt idx="26">
                  <c:v>17.811509588067889</c:v>
                </c:pt>
                <c:pt idx="27">
                  <c:v>17.892364604141687</c:v>
                </c:pt>
                <c:pt idx="28">
                  <c:v>17.969896808415889</c:v>
                </c:pt>
                <c:pt idx="29">
                  <c:v>18.04407127346045</c:v>
                </c:pt>
                <c:pt idx="30">
                  <c:v>18.114772180122763</c:v>
                </c:pt>
                <c:pt idx="31">
                  <c:v>18.182405988931567</c:v>
                </c:pt>
                <c:pt idx="32">
                  <c:v>18.246574155898031</c:v>
                </c:pt>
                <c:pt idx="33">
                  <c:v>18.307974964032304</c:v>
                </c:pt>
                <c:pt idx="34">
                  <c:v>18.366129282323275</c:v>
                </c:pt>
                <c:pt idx="35">
                  <c:v>18.421608034341581</c:v>
                </c:pt>
                <c:pt idx="36">
                  <c:v>18.474029784155789</c:v>
                </c:pt>
                <c:pt idx="37">
                  <c:v>18.523939731545774</c:v>
                </c:pt>
                <c:pt idx="38">
                  <c:v>18.571489761797515</c:v>
                </c:pt>
                <c:pt idx="39">
                  <c:v>18.616358461656841</c:v>
                </c:pt>
                <c:pt idx="40">
                  <c:v>18.658792566221518</c:v>
                </c:pt>
                <c:pt idx="41">
                  <c:v>18.699061783813871</c:v>
                </c:pt>
                <c:pt idx="42">
                  <c:v>18.73686234633071</c:v>
                </c:pt>
                <c:pt idx="43">
                  <c:v>18.772929694407289</c:v>
                </c:pt>
                <c:pt idx="44">
                  <c:v>18.807298814987892</c:v>
                </c:pt>
                <c:pt idx="45">
                  <c:v>18.839753911293133</c:v>
                </c:pt>
                <c:pt idx="46">
                  <c:v>18.870256927425068</c:v>
                </c:pt>
                <c:pt idx="47">
                  <c:v>18.899195010871793</c:v>
                </c:pt>
                <c:pt idx="48">
                  <c:v>18.927136874873078</c:v>
                </c:pt>
                <c:pt idx="49">
                  <c:v>18.953588923818586</c:v>
                </c:pt>
                <c:pt idx="50">
                  <c:v>18.979240675537525</c:v>
                </c:pt>
                <c:pt idx="51">
                  <c:v>19.003556838500486</c:v>
                </c:pt>
                <c:pt idx="52">
                  <c:v>19.02697771686929</c:v>
                </c:pt>
                <c:pt idx="53">
                  <c:v>19.049481127379533</c:v>
                </c:pt>
                <c:pt idx="54">
                  <c:v>19.071325024807891</c:v>
                </c:pt>
                <c:pt idx="55">
                  <c:v>19.092467134385092</c:v>
                </c:pt>
                <c:pt idx="56">
                  <c:v>19.112887864291231</c:v>
                </c:pt>
                <c:pt idx="57">
                  <c:v>19.132396627413133</c:v>
                </c:pt>
                <c:pt idx="58">
                  <c:v>19.15142160293426</c:v>
                </c:pt>
                <c:pt idx="59">
                  <c:v>19.169852606401214</c:v>
                </c:pt>
                <c:pt idx="60">
                  <c:v>19.187561245728329</c:v>
                </c:pt>
              </c:numCache>
            </c:numRef>
          </c:val>
          <c:smooth val="0"/>
        </c:ser>
        <c:ser>
          <c:idx val="2"/>
          <c:order val="2"/>
          <c:tx>
            <c:v>Total</c:v>
          </c:tx>
          <c:spPr>
            <a:ln w="38100"/>
          </c:spPr>
          <c:marker>
            <c:symbol val="none"/>
          </c:marker>
          <c:dLbls>
            <c:dLbl>
              <c:idx val="1"/>
              <c:numFmt formatCode="#,##0.0" sourceLinked="0"/>
              <c:spPr>
                <a:noFill/>
                <a:ln w="25400">
                  <a:noFill/>
                </a:ln>
              </c:spPr>
              <c:txPr>
                <a:bodyPr wrap="square" lIns="38100" tIns="19050" rIns="38100" bIns="19050" anchor="ctr">
                  <a:spAutoFit/>
                </a:bodyPr>
                <a:lstStyle/>
                <a:p>
                  <a:pPr>
                    <a:defRPr sz="1400" b="1">
                      <a:solidFill>
                        <a:schemeClr val="accent3">
                          <a:lumMod val="75000"/>
                        </a:schemeClr>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16"/>
              <c:numFmt formatCode="#,##0.0" sourceLinked="0"/>
              <c:spPr>
                <a:noFill/>
                <a:ln w="25400">
                  <a:noFill/>
                </a:ln>
              </c:spPr>
              <c:txPr>
                <a:bodyPr wrap="square" lIns="38100" tIns="19050" rIns="38100" bIns="19050" anchor="ctr">
                  <a:spAutoFit/>
                </a:bodyPr>
                <a:lstStyle/>
                <a:p>
                  <a:pPr>
                    <a:defRPr sz="1400" b="1">
                      <a:solidFill>
                        <a:schemeClr val="accent3">
                          <a:lumMod val="75000"/>
                        </a:schemeClr>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60"/>
              <c:numFmt formatCode="#,##0.0" sourceLinked="0"/>
              <c:spPr>
                <a:noFill/>
                <a:ln w="25400">
                  <a:noFill/>
                </a:ln>
              </c:spPr>
              <c:txPr>
                <a:bodyPr wrap="square" lIns="38100" tIns="19050" rIns="38100" bIns="19050" anchor="ctr">
                  <a:spAutoFit/>
                </a:bodyPr>
                <a:lstStyle/>
                <a:p>
                  <a:pPr>
                    <a:defRPr sz="1400" b="1">
                      <a:solidFill>
                        <a:schemeClr val="accent3">
                          <a:lumMod val="75000"/>
                        </a:schemeClr>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Expec_vida_sobrevida!$A$24:$A$84</c:f>
              <c:numCache>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Cache>
            </c:numRef>
          </c:cat>
          <c:val>
            <c:numRef>
              <c:f>Expec_vida_sobrevida!$M$24:$M$84</c:f>
              <c:numCache>
                <c:formatCode>0.00</c:formatCode>
                <c:ptCount val="61"/>
                <c:pt idx="0">
                  <c:v>15.758420084716048</c:v>
                </c:pt>
                <c:pt idx="1">
                  <c:v>15.9499429960455</c:v>
                </c:pt>
                <c:pt idx="2">
                  <c:v>16.139529094032316</c:v>
                </c:pt>
                <c:pt idx="3">
                  <c:v>16.327745025321473</c:v>
                </c:pt>
                <c:pt idx="4">
                  <c:v>16.514633036176086</c:v>
                </c:pt>
                <c:pt idx="5">
                  <c:v>16.700749968614929</c:v>
                </c:pt>
                <c:pt idx="6">
                  <c:v>16.886702157479789</c:v>
                </c:pt>
                <c:pt idx="7">
                  <c:v>17.070686529490558</c:v>
                </c:pt>
                <c:pt idx="8">
                  <c:v>17.252910643600448</c:v>
                </c:pt>
                <c:pt idx="9">
                  <c:v>17.432835069773503</c:v>
                </c:pt>
                <c:pt idx="10">
                  <c:v>17.609808524220586</c:v>
                </c:pt>
                <c:pt idx="11">
                  <c:v>17.767748773851089</c:v>
                </c:pt>
                <c:pt idx="12">
                  <c:v>17.921695767997917</c:v>
                </c:pt>
                <c:pt idx="13">
                  <c:v>18.071408666769127</c:v>
                </c:pt>
                <c:pt idx="14">
                  <c:v>18.217430284692192</c:v>
                </c:pt>
                <c:pt idx="15">
                  <c:v>18.359701953091591</c:v>
                </c:pt>
                <c:pt idx="16">
                  <c:v>18.497790380650599</c:v>
                </c:pt>
                <c:pt idx="17">
                  <c:v>18.631594110076577</c:v>
                </c:pt>
                <c:pt idx="18">
                  <c:v>18.761091996501086</c:v>
                </c:pt>
                <c:pt idx="19">
                  <c:v>18.886313438948889</c:v>
                </c:pt>
                <c:pt idx="20">
                  <c:v>19.00773031328454</c:v>
                </c:pt>
                <c:pt idx="21">
                  <c:v>19.124772545274624</c:v>
                </c:pt>
                <c:pt idx="22">
                  <c:v>19.237515895134624</c:v>
                </c:pt>
                <c:pt idx="23">
                  <c:v>19.345526852964547</c:v>
                </c:pt>
                <c:pt idx="24">
                  <c:v>19.449405795028774</c:v>
                </c:pt>
                <c:pt idx="25">
                  <c:v>19.548797954502486</c:v>
                </c:pt>
                <c:pt idx="26">
                  <c:v>19.643668970950042</c:v>
                </c:pt>
                <c:pt idx="27">
                  <c:v>19.734352797144314</c:v>
                </c:pt>
                <c:pt idx="28">
                  <c:v>19.821172402861627</c:v>
                </c:pt>
                <c:pt idx="29">
                  <c:v>19.9043447105275</c:v>
                </c:pt>
                <c:pt idx="30">
                  <c:v>19.984167701107729</c:v>
                </c:pt>
                <c:pt idx="31">
                  <c:v>20.060362900580198</c:v>
                </c:pt>
                <c:pt idx="32">
                  <c:v>20.132863110962553</c:v>
                </c:pt>
                <c:pt idx="33">
                  <c:v>20.202264501356829</c:v>
                </c:pt>
                <c:pt idx="34">
                  <c:v>20.268144499118112</c:v>
                </c:pt>
                <c:pt idx="35">
                  <c:v>20.331028942566661</c:v>
                </c:pt>
                <c:pt idx="36">
                  <c:v>20.390519062782129</c:v>
                </c:pt>
                <c:pt idx="37">
                  <c:v>20.447112747960674</c:v>
                </c:pt>
                <c:pt idx="38">
                  <c:v>20.501078868151208</c:v>
                </c:pt>
                <c:pt idx="39">
                  <c:v>20.552217698068727</c:v>
                </c:pt>
                <c:pt idx="40">
                  <c:v>20.60072028107896</c:v>
                </c:pt>
                <c:pt idx="41">
                  <c:v>20.646831405735515</c:v>
                </c:pt>
                <c:pt idx="42">
                  <c:v>20.690200331990017</c:v>
                </c:pt>
                <c:pt idx="43">
                  <c:v>20.73141129489106</c:v>
                </c:pt>
                <c:pt idx="44">
                  <c:v>20.77088522892064</c:v>
                </c:pt>
                <c:pt idx="45">
                  <c:v>20.807924916114771</c:v>
                </c:pt>
                <c:pt idx="46">
                  <c:v>20.842844677347582</c:v>
                </c:pt>
                <c:pt idx="47">
                  <c:v>20.875873660010605</c:v>
                </c:pt>
                <c:pt idx="48">
                  <c:v>20.907408823459932</c:v>
                </c:pt>
                <c:pt idx="49">
                  <c:v>20.937207943718501</c:v>
                </c:pt>
                <c:pt idx="50">
                  <c:v>20.965604156275649</c:v>
                </c:pt>
                <c:pt idx="51">
                  <c:v>20.992463817177484</c:v>
                </c:pt>
                <c:pt idx="52">
                  <c:v>21.018061075720286</c:v>
                </c:pt>
                <c:pt idx="53">
                  <c:v>21.042373611640226</c:v>
                </c:pt>
                <c:pt idx="54">
                  <c:v>21.065776302867842</c:v>
                </c:pt>
                <c:pt idx="55">
                  <c:v>21.088137180985211</c:v>
                </c:pt>
                <c:pt idx="56">
                  <c:v>21.109486459286689</c:v>
                </c:pt>
                <c:pt idx="57">
                  <c:v>21.129945338259631</c:v>
                </c:pt>
                <c:pt idx="58">
                  <c:v>21.149623506733114</c:v>
                </c:pt>
                <c:pt idx="59">
                  <c:v>21.168553536799674</c:v>
                </c:pt>
                <c:pt idx="60">
                  <c:v>21.186841421928978</c:v>
                </c:pt>
              </c:numCache>
            </c:numRef>
          </c:val>
          <c:smooth val="0"/>
        </c:ser>
        <c:dLbls>
          <c:showLegendKey val="0"/>
          <c:showVal val="0"/>
          <c:showCatName val="0"/>
          <c:showSerName val="0"/>
          <c:showPercent val="0"/>
          <c:showBubbleSize val="0"/>
        </c:dLbls>
        <c:smooth val="0"/>
        <c:axId val="157566608"/>
        <c:axId val="157567168"/>
      </c:lineChart>
      <c:catAx>
        <c:axId val="15756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7567168"/>
        <c:crosses val="autoZero"/>
        <c:auto val="1"/>
        <c:lblAlgn val="ctr"/>
        <c:lblOffset val="100"/>
        <c:tickLblSkip val="5"/>
        <c:noMultiLvlLbl val="0"/>
      </c:catAx>
      <c:valAx>
        <c:axId val="157567168"/>
        <c:scaling>
          <c:orientation val="minMax"/>
          <c:min val="1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7566608"/>
        <c:crosses val="autoZero"/>
        <c:crossBetween val="between"/>
      </c:valAx>
      <c:spPr>
        <a:noFill/>
        <a:ln w="25400">
          <a:noFill/>
        </a:ln>
      </c:spPr>
    </c:plotArea>
    <c:legend>
      <c:legendPos val="r"/>
      <c:layout>
        <c:manualLayout>
          <c:xMode val="edge"/>
          <c:yMode val="edge"/>
          <c:x val="0.33654703271656949"/>
          <c:y val="0.91960005831580061"/>
          <c:w val="0.33041206076600876"/>
          <c:h val="6.3651734455374004E-2"/>
        </c:manualLayout>
      </c:layout>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Total</a:t>
            </a:r>
            <a:r>
              <a:rPr lang="pt-BR" baseline="0"/>
              <a:t> - quantidade em milhões</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doughnutChart>
        <c:varyColors val="1"/>
        <c:ser>
          <c:idx val="0"/>
          <c:order val="0"/>
          <c:spPr>
            <a:solidFill>
              <a:srgbClr val="FF66CC"/>
            </a:solidFill>
          </c:spPr>
          <c:dPt>
            <c:idx val="0"/>
            <c:bubble3D val="0"/>
            <c:spPr>
              <a:solidFill>
                <a:schemeClr val="accent1">
                  <a:lumMod val="20000"/>
                  <a:lumOff val="80000"/>
                </a:schemeClr>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solidFill>
                <a:srgbClr val="FFCCFF"/>
              </a:solidFill>
              <a:ln w="19050">
                <a:solidFill>
                  <a:schemeClr val="lt1"/>
                </a:solidFill>
              </a:ln>
              <a:effectLst/>
            </c:spPr>
          </c:dPt>
          <c:dPt>
            <c:idx val="3"/>
            <c:bubble3D val="0"/>
            <c:spPr>
              <a:solidFill>
                <a:srgbClr val="FF66CC"/>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 (2)'!$T$30:$T$33</c:f>
              <c:strCache>
                <c:ptCount val="4"/>
                <c:pt idx="0">
                  <c:v>Homens - U</c:v>
                </c:pt>
                <c:pt idx="1">
                  <c:v>Homens - R</c:v>
                </c:pt>
                <c:pt idx="2">
                  <c:v>Mulheres - U</c:v>
                </c:pt>
                <c:pt idx="3">
                  <c:v>Mulheres - R</c:v>
                </c:pt>
              </c:strCache>
            </c:strRef>
          </c:cat>
          <c:val>
            <c:numRef>
              <c:f>'Resumo (2)'!$U$30:$U$33</c:f>
              <c:numCache>
                <c:formatCode>_-* #,##0.0_-;\-* #,##0.0_-;_-* "-"??_-;_-@_-</c:formatCode>
                <c:ptCount val="4"/>
                <c:pt idx="0">
                  <c:v>10.526396</c:v>
                </c:pt>
                <c:pt idx="1">
                  <c:v>3.3585660000000002</c:v>
                </c:pt>
                <c:pt idx="2">
                  <c:v>12.823905999999999</c:v>
                </c:pt>
                <c:pt idx="3">
                  <c:v>5.5560099999999997</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00000"/>
                </a:solidFill>
                <a:latin typeface="+mn-lt"/>
                <a:ea typeface="+mn-ea"/>
                <a:cs typeface="+mn-cs"/>
              </a:defRPr>
            </a:pPr>
            <a:r>
              <a:rPr lang="pt-BR" sz="1600" b="1" i="0" baseline="0" dirty="0" smtClean="0">
                <a:effectLst/>
                <a:latin typeface="Calibri" panose="020F0502020204030204" pitchFamily="34" charset="0"/>
              </a:rPr>
              <a:t>R$ TRILHÕES</a:t>
            </a:r>
            <a:r>
              <a:rPr lang="pt-BR" sz="1600" b="0" i="0" baseline="0" dirty="0" smtClean="0">
                <a:effectLst/>
                <a:latin typeface="Calibri" panose="020F0502020204030204" pitchFamily="34" charset="0"/>
              </a:rPr>
              <a:t> (Eixo esquerdo e barras) e </a:t>
            </a:r>
            <a:r>
              <a:rPr lang="pt-BR" sz="1600" b="1" i="0" baseline="0" dirty="0" smtClean="0">
                <a:effectLst/>
                <a:latin typeface="Calibri" panose="020F0502020204030204" pitchFamily="34" charset="0"/>
              </a:rPr>
              <a:t>% PIB</a:t>
            </a:r>
            <a:r>
              <a:rPr lang="pt-BR" sz="1600" b="0" i="0" baseline="0" dirty="0" smtClean="0">
                <a:effectLst/>
                <a:latin typeface="Calibri" panose="020F0502020204030204" pitchFamily="34" charset="0"/>
              </a:rPr>
              <a:t> (Eixo direito e linhas)</a:t>
            </a:r>
            <a:endParaRPr lang="pt-BR" sz="1600" dirty="0" smtClean="0">
              <a:effectLst/>
              <a:latin typeface="Calibri" panose="020F0502020204030204" pitchFamily="34" charset="0"/>
            </a:endParaRPr>
          </a:p>
        </c:rich>
      </c:tx>
      <c:layout>
        <c:manualLayout>
          <c:xMode val="edge"/>
          <c:yMode val="edge"/>
          <c:x val="0.17645474427572563"/>
          <c:y val="3.9091151548554595E-2"/>
        </c:manualLayout>
      </c:layout>
      <c:overlay val="0"/>
    </c:title>
    <c:autoTitleDeleted val="0"/>
    <c:plotArea>
      <c:layout/>
      <c:barChart>
        <c:barDir val="col"/>
        <c:grouping val="clustered"/>
        <c:varyColors val="0"/>
        <c:ser>
          <c:idx val="0"/>
          <c:order val="0"/>
          <c:tx>
            <c:strRef>
              <c:f>Atuarial!$B$2</c:f>
              <c:strCache>
                <c:ptCount val="1"/>
                <c:pt idx="0">
                  <c:v>MUNICÍPIOS</c:v>
                </c:pt>
              </c:strCache>
            </c:strRef>
          </c:tx>
          <c:spPr>
            <a:solidFill>
              <a:srgbClr val="92D050"/>
            </a:solidFill>
          </c:spPr>
          <c:invertIfNegative val="0"/>
          <c:cat>
            <c:numRef>
              <c:f>Atuarial!$A$3:$A$7</c:f>
              <c:numCache>
                <c:formatCode>General</c:formatCode>
                <c:ptCount val="5"/>
                <c:pt idx="0">
                  <c:v>2011</c:v>
                </c:pt>
                <c:pt idx="1">
                  <c:v>2012</c:v>
                </c:pt>
                <c:pt idx="2">
                  <c:v>2013</c:v>
                </c:pt>
                <c:pt idx="3">
                  <c:v>2014</c:v>
                </c:pt>
                <c:pt idx="4">
                  <c:v>2015</c:v>
                </c:pt>
              </c:numCache>
            </c:numRef>
          </c:cat>
          <c:val>
            <c:numRef>
              <c:f>Atuarial!$B$3:$B$7</c:f>
              <c:numCache>
                <c:formatCode>#,##0.00</c:formatCode>
                <c:ptCount val="5"/>
                <c:pt idx="0">
                  <c:v>-0.3</c:v>
                </c:pt>
                <c:pt idx="1">
                  <c:v>-0.35</c:v>
                </c:pt>
                <c:pt idx="2">
                  <c:v>-0.43</c:v>
                </c:pt>
                <c:pt idx="3">
                  <c:v>-0.54</c:v>
                </c:pt>
                <c:pt idx="4">
                  <c:v>-0.67</c:v>
                </c:pt>
              </c:numCache>
            </c:numRef>
          </c:val>
        </c:ser>
        <c:ser>
          <c:idx val="2"/>
          <c:order val="2"/>
          <c:tx>
            <c:strRef>
              <c:f>Atuarial!$D$2</c:f>
              <c:strCache>
                <c:ptCount val="1"/>
                <c:pt idx="0">
                  <c:v>ESTADOS</c:v>
                </c:pt>
              </c:strCache>
            </c:strRef>
          </c:tx>
          <c:spPr>
            <a:solidFill>
              <a:srgbClr val="FF0000"/>
            </a:solidFill>
          </c:spPr>
          <c:invertIfNegative val="0"/>
          <c:cat>
            <c:numRef>
              <c:f>Atuarial!$A$3:$A$7</c:f>
              <c:numCache>
                <c:formatCode>General</c:formatCode>
                <c:ptCount val="5"/>
                <c:pt idx="0">
                  <c:v>2011</c:v>
                </c:pt>
                <c:pt idx="1">
                  <c:v>2012</c:v>
                </c:pt>
                <c:pt idx="2">
                  <c:v>2013</c:v>
                </c:pt>
                <c:pt idx="3">
                  <c:v>2014</c:v>
                </c:pt>
                <c:pt idx="4">
                  <c:v>2015</c:v>
                </c:pt>
              </c:numCache>
            </c:numRef>
          </c:cat>
          <c:val>
            <c:numRef>
              <c:f>Atuarial!$D$3:$D$7</c:f>
              <c:numCache>
                <c:formatCode>#,##0.00</c:formatCode>
                <c:ptCount val="5"/>
                <c:pt idx="0">
                  <c:v>-1.3</c:v>
                </c:pt>
                <c:pt idx="1">
                  <c:v>-2</c:v>
                </c:pt>
                <c:pt idx="2">
                  <c:v>-2.2999999999999998</c:v>
                </c:pt>
                <c:pt idx="3">
                  <c:v>-2.7</c:v>
                </c:pt>
                <c:pt idx="4">
                  <c:v>-3</c:v>
                </c:pt>
              </c:numCache>
            </c:numRef>
          </c:val>
        </c:ser>
        <c:ser>
          <c:idx val="4"/>
          <c:order val="4"/>
          <c:tx>
            <c:strRef>
              <c:f>Atuarial!$F$2</c:f>
              <c:strCache>
                <c:ptCount val="1"/>
                <c:pt idx="0">
                  <c:v>UNIÃO</c:v>
                </c:pt>
              </c:strCache>
            </c:strRef>
          </c:tx>
          <c:spPr>
            <a:solidFill>
              <a:srgbClr val="FFFF00"/>
            </a:solidFill>
          </c:spPr>
          <c:invertIfNegative val="0"/>
          <c:cat>
            <c:numRef>
              <c:f>Atuarial!$A$3:$A$7</c:f>
              <c:numCache>
                <c:formatCode>General</c:formatCode>
                <c:ptCount val="5"/>
                <c:pt idx="0">
                  <c:v>2011</c:v>
                </c:pt>
                <c:pt idx="1">
                  <c:v>2012</c:v>
                </c:pt>
                <c:pt idx="2">
                  <c:v>2013</c:v>
                </c:pt>
                <c:pt idx="3">
                  <c:v>2014</c:v>
                </c:pt>
                <c:pt idx="4">
                  <c:v>2015</c:v>
                </c:pt>
              </c:numCache>
            </c:numRef>
          </c:cat>
          <c:val>
            <c:numRef>
              <c:f>Atuarial!$F$3:$F$7</c:f>
              <c:numCache>
                <c:formatCode>#,##0.00</c:formatCode>
                <c:ptCount val="5"/>
                <c:pt idx="0">
                  <c:v>-0.7</c:v>
                </c:pt>
                <c:pt idx="1">
                  <c:v>-1.1000000000000001</c:v>
                </c:pt>
                <c:pt idx="2">
                  <c:v>-1.2</c:v>
                </c:pt>
                <c:pt idx="3">
                  <c:v>-1.1100000000000001</c:v>
                </c:pt>
                <c:pt idx="4">
                  <c:v>-1.2</c:v>
                </c:pt>
              </c:numCache>
            </c:numRef>
          </c:val>
        </c:ser>
        <c:dLbls>
          <c:showLegendKey val="0"/>
          <c:showVal val="0"/>
          <c:showCatName val="0"/>
          <c:showSerName val="0"/>
          <c:showPercent val="0"/>
          <c:showBubbleSize val="0"/>
        </c:dLbls>
        <c:gapWidth val="150"/>
        <c:axId val="117068304"/>
        <c:axId val="117068864"/>
      </c:barChart>
      <c:lineChart>
        <c:grouping val="standard"/>
        <c:varyColors val="0"/>
        <c:ser>
          <c:idx val="1"/>
          <c:order val="1"/>
          <c:tx>
            <c:strRef>
              <c:f>Atuarial!$C$2</c:f>
              <c:strCache>
                <c:ptCount val="1"/>
                <c:pt idx="0">
                  <c:v>MUNICÍPIOS - INDICADOR (PIB BRASIL)</c:v>
                </c:pt>
              </c:strCache>
            </c:strRef>
          </c:tx>
          <c:spPr>
            <a:ln>
              <a:solidFill>
                <a:srgbClr val="92D050"/>
              </a:solidFill>
            </a:ln>
            <a:effectLst>
              <a:glow rad="63500">
                <a:schemeClr val="accent3">
                  <a:satMod val="175000"/>
                  <a:alpha val="40000"/>
                </a:schemeClr>
              </a:glow>
            </a:effectLst>
          </c:spPr>
          <c:marker>
            <c:spPr>
              <a:solidFill>
                <a:schemeClr val="tx1"/>
              </a:solidFill>
              <a:ln>
                <a:solidFill>
                  <a:schemeClr val="accent3">
                    <a:lumMod val="75000"/>
                  </a:schemeClr>
                </a:solidFill>
              </a:ln>
              <a:effectLst>
                <a:glow rad="63500">
                  <a:schemeClr val="accent3">
                    <a:satMod val="175000"/>
                    <a:alpha val="40000"/>
                  </a:schemeClr>
                </a:glow>
              </a:effectLst>
            </c:spPr>
          </c:marker>
          <c:cat>
            <c:numRef>
              <c:f>Atuarial!$A$3:$A$7</c:f>
              <c:numCache>
                <c:formatCode>General</c:formatCode>
                <c:ptCount val="5"/>
                <c:pt idx="0">
                  <c:v>2011</c:v>
                </c:pt>
                <c:pt idx="1">
                  <c:v>2012</c:v>
                </c:pt>
                <c:pt idx="2">
                  <c:v>2013</c:v>
                </c:pt>
                <c:pt idx="3">
                  <c:v>2014</c:v>
                </c:pt>
                <c:pt idx="4">
                  <c:v>2015</c:v>
                </c:pt>
              </c:numCache>
            </c:numRef>
          </c:cat>
          <c:val>
            <c:numRef>
              <c:f>Atuarial!$C$3:$C$7</c:f>
              <c:numCache>
                <c:formatCode>0.00%</c:formatCode>
                <c:ptCount val="5"/>
                <c:pt idx="0">
                  <c:v>-7.4399999999999994E-2</c:v>
                </c:pt>
                <c:pt idx="1">
                  <c:v>-7.9799999999999996E-2</c:v>
                </c:pt>
                <c:pt idx="2">
                  <c:v>-9.1899999999999996E-2</c:v>
                </c:pt>
                <c:pt idx="3">
                  <c:v>-9.8699999999999996E-2</c:v>
                </c:pt>
                <c:pt idx="4">
                  <c:v>-0.1164</c:v>
                </c:pt>
              </c:numCache>
            </c:numRef>
          </c:val>
          <c:smooth val="0"/>
        </c:ser>
        <c:ser>
          <c:idx val="3"/>
          <c:order val="3"/>
          <c:tx>
            <c:strRef>
              <c:f>Atuarial!$E$2</c:f>
              <c:strCache>
                <c:ptCount val="1"/>
                <c:pt idx="0">
                  <c:v>ESTADOS - INDICADOR (PIB BRASIL)</c:v>
                </c:pt>
              </c:strCache>
            </c:strRef>
          </c:tx>
          <c:spPr>
            <a:ln>
              <a:solidFill>
                <a:srgbClr val="FF0000"/>
              </a:solidFill>
            </a:ln>
            <a:effectLst>
              <a:glow rad="63500">
                <a:schemeClr val="bg1">
                  <a:alpha val="40000"/>
                </a:schemeClr>
              </a:glow>
            </a:effectLst>
          </c:spPr>
          <c:marker>
            <c:spPr>
              <a:solidFill>
                <a:schemeClr val="tx1"/>
              </a:solidFill>
              <a:ln>
                <a:solidFill>
                  <a:srgbClr val="FF0000"/>
                </a:solidFill>
              </a:ln>
              <a:effectLst>
                <a:glow rad="63500">
                  <a:schemeClr val="bg1">
                    <a:alpha val="40000"/>
                  </a:schemeClr>
                </a:glow>
              </a:effectLst>
            </c:spPr>
          </c:marker>
          <c:cat>
            <c:numRef>
              <c:f>Atuarial!$A$3:$A$7</c:f>
              <c:numCache>
                <c:formatCode>General</c:formatCode>
                <c:ptCount val="5"/>
                <c:pt idx="0">
                  <c:v>2011</c:v>
                </c:pt>
                <c:pt idx="1">
                  <c:v>2012</c:v>
                </c:pt>
                <c:pt idx="2">
                  <c:v>2013</c:v>
                </c:pt>
                <c:pt idx="3">
                  <c:v>2014</c:v>
                </c:pt>
                <c:pt idx="4">
                  <c:v>2015</c:v>
                </c:pt>
              </c:numCache>
            </c:numRef>
          </c:cat>
          <c:val>
            <c:numRef>
              <c:f>Atuarial!$E$3:$E$7</c:f>
              <c:numCache>
                <c:formatCode>0.00%</c:formatCode>
                <c:ptCount val="5"/>
                <c:pt idx="0">
                  <c:v>-0.33160000000000001</c:v>
                </c:pt>
                <c:pt idx="1">
                  <c:v>-0.45850000000000002</c:v>
                </c:pt>
                <c:pt idx="2">
                  <c:v>-0.48820000000000002</c:v>
                </c:pt>
                <c:pt idx="3">
                  <c:v>-0.49769999999999998</c:v>
                </c:pt>
                <c:pt idx="4">
                  <c:v>-0.52380000000000004</c:v>
                </c:pt>
              </c:numCache>
            </c:numRef>
          </c:val>
          <c:smooth val="0"/>
        </c:ser>
        <c:ser>
          <c:idx val="5"/>
          <c:order val="5"/>
          <c:tx>
            <c:strRef>
              <c:f>Atuarial!$G$2</c:f>
              <c:strCache>
                <c:ptCount val="1"/>
                <c:pt idx="0">
                  <c:v>UNIÃO - INDICADOR (PIB BRASIL)</c:v>
                </c:pt>
              </c:strCache>
            </c:strRef>
          </c:tx>
          <c:spPr>
            <a:ln cmpd="sng">
              <a:solidFill>
                <a:srgbClr val="FFFF00"/>
              </a:solidFill>
            </a:ln>
            <a:effectLst>
              <a:glow rad="63500">
                <a:schemeClr val="bg1">
                  <a:alpha val="40000"/>
                </a:schemeClr>
              </a:glow>
            </a:effectLst>
          </c:spPr>
          <c:marker>
            <c:spPr>
              <a:solidFill>
                <a:schemeClr val="tx1"/>
              </a:solidFill>
              <a:ln>
                <a:solidFill>
                  <a:srgbClr val="FFFF00"/>
                </a:solidFill>
              </a:ln>
              <a:effectLst>
                <a:glow rad="63500">
                  <a:schemeClr val="bg1">
                    <a:alpha val="40000"/>
                  </a:schemeClr>
                </a:glow>
              </a:effectLst>
            </c:spPr>
          </c:marker>
          <c:cat>
            <c:numRef>
              <c:f>Atuarial!$A$3:$A$7</c:f>
              <c:numCache>
                <c:formatCode>General</c:formatCode>
                <c:ptCount val="5"/>
                <c:pt idx="0">
                  <c:v>2011</c:v>
                </c:pt>
                <c:pt idx="1">
                  <c:v>2012</c:v>
                </c:pt>
                <c:pt idx="2">
                  <c:v>2013</c:v>
                </c:pt>
                <c:pt idx="3">
                  <c:v>2014</c:v>
                </c:pt>
                <c:pt idx="4">
                  <c:v>2015</c:v>
                </c:pt>
              </c:numCache>
            </c:numRef>
          </c:cat>
          <c:val>
            <c:numRef>
              <c:f>Atuarial!$G$3:$G$7</c:f>
              <c:numCache>
                <c:formatCode>0.00%</c:formatCode>
                <c:ptCount val="5"/>
                <c:pt idx="0">
                  <c:v>-0.1706</c:v>
                </c:pt>
                <c:pt idx="1">
                  <c:v>-0.2515</c:v>
                </c:pt>
                <c:pt idx="2">
                  <c:v>-0.26250000000000001</c:v>
                </c:pt>
                <c:pt idx="3">
                  <c:v>-0.2021</c:v>
                </c:pt>
                <c:pt idx="4">
                  <c:v>-0.20849999999999999</c:v>
                </c:pt>
              </c:numCache>
            </c:numRef>
          </c:val>
          <c:smooth val="0"/>
        </c:ser>
        <c:dLbls>
          <c:showLegendKey val="0"/>
          <c:showVal val="0"/>
          <c:showCatName val="0"/>
          <c:showSerName val="0"/>
          <c:showPercent val="0"/>
          <c:showBubbleSize val="0"/>
        </c:dLbls>
        <c:marker val="1"/>
        <c:smooth val="0"/>
        <c:axId val="155285936"/>
        <c:axId val="155285376"/>
      </c:lineChart>
      <c:catAx>
        <c:axId val="117068304"/>
        <c:scaling>
          <c:orientation val="minMax"/>
        </c:scaling>
        <c:delete val="0"/>
        <c:axPos val="b"/>
        <c:numFmt formatCode="General" sourceLinked="1"/>
        <c:majorTickMark val="none"/>
        <c:minorTickMark val="none"/>
        <c:tickLblPos val="low"/>
        <c:txPr>
          <a:bodyPr anchor="t" anchorCtr="0"/>
          <a:lstStyle/>
          <a:p>
            <a:pPr>
              <a:defRPr sz="1400" b="1"/>
            </a:pPr>
            <a:endParaRPr lang="pt-BR"/>
          </a:p>
        </c:txPr>
        <c:crossAx val="117068864"/>
        <c:crosses val="autoZero"/>
        <c:auto val="1"/>
        <c:lblAlgn val="ctr"/>
        <c:lblOffset val="100"/>
        <c:noMultiLvlLbl val="0"/>
      </c:catAx>
      <c:valAx>
        <c:axId val="117068864"/>
        <c:scaling>
          <c:orientation val="minMax"/>
        </c:scaling>
        <c:delete val="0"/>
        <c:axPos val="l"/>
        <c:majorGridlines/>
        <c:numFmt formatCode="#,##0.0" sourceLinked="0"/>
        <c:majorTickMark val="none"/>
        <c:minorTickMark val="none"/>
        <c:tickLblPos val="nextTo"/>
        <c:txPr>
          <a:bodyPr/>
          <a:lstStyle/>
          <a:p>
            <a:pPr algn="just">
              <a:defRPr sz="1400" b="1">
                <a:latin typeface="+mn-lt"/>
                <a:cs typeface="Arial" panose="020B0604020202020204" pitchFamily="34" charset="0"/>
              </a:defRPr>
            </a:pPr>
            <a:endParaRPr lang="pt-BR"/>
          </a:p>
        </c:txPr>
        <c:crossAx val="117068304"/>
        <c:crosses val="autoZero"/>
        <c:crossBetween val="between"/>
      </c:valAx>
      <c:valAx>
        <c:axId val="155285376"/>
        <c:scaling>
          <c:orientation val="minMax"/>
          <c:max val="0"/>
          <c:min val="-0.60000000000000009"/>
        </c:scaling>
        <c:delete val="0"/>
        <c:axPos val="r"/>
        <c:numFmt formatCode="0%" sourceLinked="0"/>
        <c:majorTickMark val="out"/>
        <c:minorTickMark val="none"/>
        <c:tickLblPos val="nextTo"/>
        <c:txPr>
          <a:bodyPr/>
          <a:lstStyle/>
          <a:p>
            <a:pPr>
              <a:defRPr sz="1400" b="1">
                <a:latin typeface="+mn-lt"/>
                <a:cs typeface="Arial" panose="020B0604020202020204" pitchFamily="34" charset="0"/>
              </a:defRPr>
            </a:pPr>
            <a:endParaRPr lang="pt-BR"/>
          </a:p>
        </c:txPr>
        <c:crossAx val="155285936"/>
        <c:crosses val="max"/>
        <c:crossBetween val="between"/>
        <c:majorUnit val="5.000000000000001E-2"/>
        <c:minorUnit val="5.0000000000000012E-4"/>
      </c:valAx>
      <c:catAx>
        <c:axId val="155285936"/>
        <c:scaling>
          <c:orientation val="minMax"/>
        </c:scaling>
        <c:delete val="1"/>
        <c:axPos val="b"/>
        <c:numFmt formatCode="General" sourceLinked="1"/>
        <c:majorTickMark val="out"/>
        <c:minorTickMark val="none"/>
        <c:tickLblPos val="none"/>
        <c:crossAx val="155285376"/>
        <c:crosses val="autoZero"/>
        <c:auto val="1"/>
        <c:lblAlgn val="ctr"/>
        <c:lblOffset val="100"/>
        <c:noMultiLvlLbl val="0"/>
      </c:catAx>
    </c:plotArea>
    <c:legend>
      <c:legendPos val="b"/>
      <c:legendEntry>
        <c:idx val="3"/>
        <c:delete val="1"/>
      </c:legendEntry>
      <c:legendEntry>
        <c:idx val="4"/>
        <c:delete val="1"/>
      </c:legendEntry>
      <c:legendEntry>
        <c:idx val="5"/>
        <c:delete val="1"/>
      </c:legendEntry>
      <c:layout/>
      <c:overlay val="0"/>
      <c:txPr>
        <a:bodyPr/>
        <a:lstStyle/>
        <a:p>
          <a:pPr>
            <a:defRPr sz="2000"/>
          </a:pPr>
          <a:endParaRPr lang="pt-BR"/>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Total -</a:t>
            </a:r>
            <a:r>
              <a:rPr lang="pt-BR" baseline="0"/>
              <a:t> valor em R$ bilhões</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doughnutChart>
        <c:varyColors val="1"/>
        <c:ser>
          <c:idx val="0"/>
          <c:order val="0"/>
          <c:spPr>
            <a:solidFill>
              <a:srgbClr val="FF66CC"/>
            </a:solidFill>
          </c:spPr>
          <c:dPt>
            <c:idx val="0"/>
            <c:bubble3D val="0"/>
            <c:spPr>
              <a:solidFill>
                <a:schemeClr val="accent1">
                  <a:lumMod val="20000"/>
                  <a:lumOff val="80000"/>
                </a:schemeClr>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solidFill>
                <a:srgbClr val="FFCCFF"/>
              </a:solidFill>
              <a:ln w="19050">
                <a:solidFill>
                  <a:schemeClr val="lt1"/>
                </a:solidFill>
              </a:ln>
              <a:effectLst/>
            </c:spPr>
          </c:dPt>
          <c:dPt>
            <c:idx val="3"/>
            <c:bubble3D val="0"/>
            <c:spPr>
              <a:solidFill>
                <a:srgbClr val="FF66CC"/>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 (2)'!$T$30:$T$33</c:f>
              <c:strCache>
                <c:ptCount val="4"/>
                <c:pt idx="0">
                  <c:v>Homens - U</c:v>
                </c:pt>
                <c:pt idx="1">
                  <c:v>Homens - R</c:v>
                </c:pt>
                <c:pt idx="2">
                  <c:v>Mulheres - U</c:v>
                </c:pt>
                <c:pt idx="3">
                  <c:v>Mulheres - R</c:v>
                </c:pt>
              </c:strCache>
            </c:strRef>
          </c:cat>
          <c:val>
            <c:numRef>
              <c:f>'Resumo (2)'!$X$30:$X$33</c:f>
              <c:numCache>
                <c:formatCode>_-* #,##0.0_-;\-* #,##0.0_-;_-* "-"??_-;_-@_-</c:formatCode>
                <c:ptCount val="4"/>
                <c:pt idx="0">
                  <c:v>13.217802694410199</c:v>
                </c:pt>
                <c:pt idx="1">
                  <c:v>2.3672559629999599</c:v>
                </c:pt>
                <c:pt idx="2">
                  <c:v>12.9243544452798</c:v>
                </c:pt>
                <c:pt idx="3">
                  <c:v>3.9120017132500302</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Aposentadoria</a:t>
            </a:r>
            <a:r>
              <a:rPr lang="pt-BR" baseline="0"/>
              <a:t> por Idade - quantidade em milhões</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doughnutChart>
        <c:varyColors val="1"/>
        <c:ser>
          <c:idx val="0"/>
          <c:order val="0"/>
          <c:spPr>
            <a:solidFill>
              <a:srgbClr val="FF66CC"/>
            </a:solidFill>
          </c:spPr>
          <c:dPt>
            <c:idx val="0"/>
            <c:bubble3D val="0"/>
            <c:spPr>
              <a:solidFill>
                <a:schemeClr val="accent1">
                  <a:lumMod val="20000"/>
                  <a:lumOff val="80000"/>
                </a:schemeClr>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solidFill>
                <a:srgbClr val="FFCCFF"/>
              </a:solidFill>
              <a:ln w="19050">
                <a:solidFill>
                  <a:schemeClr val="lt1"/>
                </a:solidFill>
              </a:ln>
              <a:effectLst/>
            </c:spPr>
          </c:dPt>
          <c:dPt>
            <c:idx val="3"/>
            <c:bubble3D val="0"/>
            <c:spPr>
              <a:solidFill>
                <a:srgbClr val="FF66CC"/>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 (2)'!$T$5:$T$8</c:f>
              <c:strCache>
                <c:ptCount val="4"/>
                <c:pt idx="0">
                  <c:v>Homens - U</c:v>
                </c:pt>
                <c:pt idx="1">
                  <c:v>Homens - R</c:v>
                </c:pt>
                <c:pt idx="2">
                  <c:v>Mulheres - U</c:v>
                </c:pt>
                <c:pt idx="3">
                  <c:v>Mulheres - R</c:v>
                </c:pt>
              </c:strCache>
            </c:strRef>
          </c:cat>
          <c:val>
            <c:numRef>
              <c:f>'Resumo (2)'!$U$5:$U$8</c:f>
              <c:numCache>
                <c:formatCode>_-* #,##0.0_-;\-* #,##0.0_-;_-* "-"??_-;_-@_-</c:formatCode>
                <c:ptCount val="4"/>
                <c:pt idx="0">
                  <c:v>1.212647</c:v>
                </c:pt>
                <c:pt idx="1">
                  <c:v>2.435206</c:v>
                </c:pt>
                <c:pt idx="2">
                  <c:v>2.3205469999999999</c:v>
                </c:pt>
                <c:pt idx="3">
                  <c:v>3.7753160000000001</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Aposentadoria</a:t>
            </a:r>
            <a:r>
              <a:rPr lang="pt-BR" baseline="0"/>
              <a:t> por Idade - valor em R$ bilhões</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doughnutChart>
        <c:varyColors val="1"/>
        <c:ser>
          <c:idx val="0"/>
          <c:order val="0"/>
          <c:spPr>
            <a:solidFill>
              <a:srgbClr val="FF66CC"/>
            </a:solidFill>
          </c:spPr>
          <c:dPt>
            <c:idx val="0"/>
            <c:bubble3D val="0"/>
            <c:spPr>
              <a:solidFill>
                <a:schemeClr val="accent1">
                  <a:lumMod val="20000"/>
                  <a:lumOff val="80000"/>
                </a:schemeClr>
              </a:solidFill>
              <a:ln w="19050">
                <a:solidFill>
                  <a:schemeClr val="lt1"/>
                </a:solidFill>
              </a:ln>
              <a:effectLst/>
            </c:spPr>
          </c:dPt>
          <c:dPt>
            <c:idx val="1"/>
            <c:bubble3D val="0"/>
            <c:spPr>
              <a:solidFill>
                <a:schemeClr val="accent1">
                  <a:lumMod val="60000"/>
                  <a:lumOff val="40000"/>
                </a:schemeClr>
              </a:solidFill>
              <a:ln w="19050">
                <a:solidFill>
                  <a:schemeClr val="lt1"/>
                </a:solidFill>
              </a:ln>
              <a:effectLst/>
            </c:spPr>
          </c:dPt>
          <c:dPt>
            <c:idx val="2"/>
            <c:bubble3D val="0"/>
            <c:spPr>
              <a:solidFill>
                <a:srgbClr val="FFCCFF"/>
              </a:solidFill>
              <a:ln w="19050">
                <a:solidFill>
                  <a:schemeClr val="lt1"/>
                </a:solidFill>
              </a:ln>
              <a:effectLst/>
            </c:spPr>
          </c:dPt>
          <c:dPt>
            <c:idx val="3"/>
            <c:bubble3D val="0"/>
            <c:spPr>
              <a:solidFill>
                <a:srgbClr val="FF66CC"/>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 (2)'!$T$5:$T$8</c:f>
              <c:strCache>
                <c:ptCount val="4"/>
                <c:pt idx="0">
                  <c:v>Homens - U</c:v>
                </c:pt>
                <c:pt idx="1">
                  <c:v>Homens - R</c:v>
                </c:pt>
                <c:pt idx="2">
                  <c:v>Mulheres - U</c:v>
                </c:pt>
                <c:pt idx="3">
                  <c:v>Mulheres - R</c:v>
                </c:pt>
              </c:strCache>
            </c:strRef>
          </c:cat>
          <c:val>
            <c:numRef>
              <c:f>'Resumo (2)'!$X$5:$X$8</c:f>
              <c:numCache>
                <c:formatCode>_-* #,##0.0_-;\-* #,##0.0_-;_-* "-"??_-;_-@_-</c:formatCode>
                <c:ptCount val="4"/>
                <c:pt idx="0">
                  <c:v>1.2452083596299901</c:v>
                </c:pt>
                <c:pt idx="1">
                  <c:v>1.71100082812995</c:v>
                </c:pt>
                <c:pt idx="2">
                  <c:v>2.1027378130500098</c:v>
                </c:pt>
                <c:pt idx="3">
                  <c:v>2.6528421927800103</c:v>
                </c:pt>
              </c:numCache>
            </c:numRef>
          </c:val>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T_Result_Prev_anual!$A$13</c:f>
              <c:strCache>
                <c:ptCount val="1"/>
                <c:pt idx="0">
                  <c:v>Resultado da Previdência</c:v>
                </c:pt>
              </c:strCache>
            </c:strRef>
          </c:tx>
          <c:spPr>
            <a:solidFill>
              <a:srgbClr val="C00000"/>
            </a:solidFill>
            <a:ln>
              <a:noFill/>
            </a:ln>
            <a:effectLst/>
          </c:spPr>
          <c:invertIfNegative val="0"/>
          <c:dLbls>
            <c:dLbl>
              <c:idx val="10"/>
              <c:layout>
                <c:manualLayout>
                  <c:x val="-4.5473874870398823E-3"/>
                  <c:y val="0.14483842833594071"/>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pt-B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T_Result_Prev_anual!$E$13:$O$13</c:f>
              <c:numCache>
                <c:formatCode>#,##0.0</c:formatCode>
                <c:ptCount val="11"/>
                <c:pt idx="0">
                  <c:v>-37.576032937090012</c:v>
                </c:pt>
                <c:pt idx="1">
                  <c:v>-42.065109261930012</c:v>
                </c:pt>
                <c:pt idx="2">
                  <c:v>-44.881652530776975</c:v>
                </c:pt>
                <c:pt idx="3">
                  <c:v>-36.206741024250022</c:v>
                </c:pt>
                <c:pt idx="4">
                  <c:v>-42.867921544790001</c:v>
                </c:pt>
                <c:pt idx="5">
                  <c:v>-42.890175927780071</c:v>
                </c:pt>
                <c:pt idx="6">
                  <c:v>-35.546278349180035</c:v>
                </c:pt>
                <c:pt idx="7">
                  <c:v>-40.824818849810931</c:v>
                </c:pt>
                <c:pt idx="8">
                  <c:v>-49.856138464099786</c:v>
                </c:pt>
                <c:pt idx="9">
                  <c:v>-56.698115880483819</c:v>
                </c:pt>
                <c:pt idx="10">
                  <c:v>-85.818096142869848</c:v>
                </c:pt>
              </c:numCache>
            </c:numRef>
          </c:val>
        </c:ser>
        <c:dLbls>
          <c:showLegendKey val="0"/>
          <c:showVal val="0"/>
          <c:showCatName val="0"/>
          <c:showSerName val="0"/>
          <c:showPercent val="0"/>
          <c:showBubbleSize val="0"/>
        </c:dLbls>
        <c:gapWidth val="30"/>
        <c:overlap val="-27"/>
        <c:axId val="158050048"/>
        <c:axId val="158050608"/>
      </c:barChart>
      <c:lineChart>
        <c:grouping val="standard"/>
        <c:varyColors val="0"/>
        <c:ser>
          <c:idx val="0"/>
          <c:order val="1"/>
          <c:tx>
            <c:strRef>
              <c:f>T_Desp_Prim_STN!$CD$100</c:f>
              <c:strCache>
                <c:ptCount val="1"/>
                <c:pt idx="0">
                  <c:v>Resultado da Previdência % PIB</c:v>
                </c:pt>
              </c:strCache>
            </c:strRef>
          </c:tx>
          <c:spPr>
            <a:ln w="38100">
              <a:solidFill>
                <a:schemeClr val="tx1"/>
              </a:solidFill>
            </a:ln>
          </c:spPr>
          <c:marker>
            <c:symbol val="none"/>
          </c:marker>
          <c:dLbls>
            <c:spPr>
              <a:noFill/>
              <a:ln>
                <a:noFill/>
              </a:ln>
              <a:effectLst/>
            </c:spPr>
            <c:txPr>
              <a:bodyPr/>
              <a:lstStyle/>
              <a:p>
                <a:pPr>
                  <a:defRPr sz="1600" b="1">
                    <a:solidFill>
                      <a:schemeClr val="tx1"/>
                    </a:solidFill>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T_Result_Prev_anual!$E$31:$O$31</c:f>
              <c:numCache>
                <c:formatCode>0.0%</c:formatCode>
                <c:ptCount val="11"/>
                <c:pt idx="0">
                  <c:v>-1.7311481252099529E-2</c:v>
                </c:pt>
                <c:pt idx="1">
                  <c:v>-1.7458387027091762E-2</c:v>
                </c:pt>
                <c:pt idx="2">
                  <c:v>-1.6499012616200483E-2</c:v>
                </c:pt>
                <c:pt idx="3">
                  <c:v>-1.1642776081798154E-2</c:v>
                </c:pt>
                <c:pt idx="4">
                  <c:v>-1.2861510763456667E-2</c:v>
                </c:pt>
                <c:pt idx="5">
                  <c:v>-1.1037535942043035E-2</c:v>
                </c:pt>
                <c:pt idx="6">
                  <c:v>-8.1273566312638126E-3</c:v>
                </c:pt>
                <c:pt idx="7">
                  <c:v>-8.494706177538152E-3</c:v>
                </c:pt>
                <c:pt idx="8">
                  <c:v>-9.377703462946637E-3</c:v>
                </c:pt>
                <c:pt idx="9">
                  <c:v>-9.9692342864584876E-3</c:v>
                </c:pt>
                <c:pt idx="10">
                  <c:v>-1.4534769988695097E-2</c:v>
                </c:pt>
              </c:numCache>
            </c:numRef>
          </c:val>
          <c:smooth val="0"/>
        </c:ser>
        <c:dLbls>
          <c:showLegendKey val="0"/>
          <c:showVal val="0"/>
          <c:showCatName val="0"/>
          <c:showSerName val="0"/>
          <c:showPercent val="0"/>
          <c:showBubbleSize val="0"/>
        </c:dLbls>
        <c:marker val="1"/>
        <c:smooth val="0"/>
        <c:axId val="158051728"/>
        <c:axId val="158051168"/>
      </c:lineChart>
      <c:catAx>
        <c:axId val="158050048"/>
        <c:scaling>
          <c:orientation val="minMax"/>
        </c:scaling>
        <c:delete val="0"/>
        <c:axPos val="b"/>
        <c:numFmt formatCode="#,##0" sourceLinked="0"/>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8050608"/>
        <c:crosses val="autoZero"/>
        <c:auto val="1"/>
        <c:lblAlgn val="ctr"/>
        <c:lblOffset val="100"/>
        <c:noMultiLvlLbl val="0"/>
      </c:catAx>
      <c:valAx>
        <c:axId val="158050608"/>
        <c:scaling>
          <c:orientation val="minMax"/>
          <c:max val="0"/>
          <c:min val="-120"/>
        </c:scaling>
        <c:delete val="0"/>
        <c:axPos val="l"/>
        <c:numFmt formatCode="#,##0_ ;\-#,##0\ "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C00000"/>
                </a:solidFill>
                <a:latin typeface="+mn-lt"/>
                <a:ea typeface="+mn-ea"/>
                <a:cs typeface="+mn-cs"/>
              </a:defRPr>
            </a:pPr>
            <a:endParaRPr lang="pt-BR"/>
          </a:p>
        </c:txPr>
        <c:crossAx val="158050048"/>
        <c:crosses val="autoZero"/>
        <c:crossBetween val="between"/>
      </c:valAx>
      <c:valAx>
        <c:axId val="158051168"/>
        <c:scaling>
          <c:orientation val="minMax"/>
          <c:max val="0"/>
          <c:min val="-2.0000000000000018E-2"/>
        </c:scaling>
        <c:delete val="0"/>
        <c:axPos val="r"/>
        <c:numFmt formatCode="0.0%" sourceLinked="1"/>
        <c:majorTickMark val="out"/>
        <c:minorTickMark val="none"/>
        <c:tickLblPos val="nextTo"/>
        <c:txPr>
          <a:bodyPr/>
          <a:lstStyle/>
          <a:p>
            <a:pPr>
              <a:defRPr sz="1600">
                <a:solidFill>
                  <a:schemeClr val="tx1"/>
                </a:solidFill>
              </a:defRPr>
            </a:pPr>
            <a:endParaRPr lang="pt-BR"/>
          </a:p>
        </c:txPr>
        <c:crossAx val="158051728"/>
        <c:crosses val="max"/>
        <c:crossBetween val="between"/>
        <c:majorUnit val="2.0000000000000022E-3"/>
        <c:minorUnit val="4.0000000000000056E-4"/>
      </c:valAx>
      <c:catAx>
        <c:axId val="158051728"/>
        <c:scaling>
          <c:orientation val="minMax"/>
        </c:scaling>
        <c:delete val="1"/>
        <c:axPos val="b"/>
        <c:majorTickMark val="out"/>
        <c:minorTickMark val="none"/>
        <c:tickLblPos val="none"/>
        <c:crossAx val="158051168"/>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14701127818227E-2"/>
          <c:y val="2.366421186525091E-2"/>
          <c:w val="0.83875587580836264"/>
          <c:h val="0.87652477362385472"/>
        </c:manualLayout>
      </c:layout>
      <c:barChart>
        <c:barDir val="col"/>
        <c:grouping val="clustered"/>
        <c:varyColors val="0"/>
        <c:ser>
          <c:idx val="1"/>
          <c:order val="0"/>
          <c:spPr>
            <a:solidFill>
              <a:srgbClr val="C00000"/>
            </a:solidFill>
            <a:ln>
              <a:noFill/>
            </a:ln>
            <a:effectLst/>
          </c:spPr>
          <c:invertIfNegative val="0"/>
          <c:dLbls>
            <c:dLbl>
              <c:idx val="4"/>
              <c:layout>
                <c:manualLayout>
                  <c:x val="1.2406634879643458E-2"/>
                  <c:y val="9.6935206447183505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b="1">
                    <a:solidFill>
                      <a:srgbClr val="C0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T_Result_Prev_anual!$E$26:$O$26</c:f>
              <c:numCache>
                <c:formatCode>#,##0.0</c:formatCode>
                <c:ptCount val="11"/>
                <c:pt idx="0">
                  <c:v>-13.603765021035841</c:v>
                </c:pt>
                <c:pt idx="1">
                  <c:v>-13.58611188182258</c:v>
                </c:pt>
                <c:pt idx="2">
                  <c:v>-12.548543813034568</c:v>
                </c:pt>
                <c:pt idx="3">
                  <c:v>-1.2692757225166815</c:v>
                </c:pt>
                <c:pt idx="4">
                  <c:v>1.6125452086017458</c:v>
                </c:pt>
                <c:pt idx="5">
                  <c:v>8.3844726635068447</c:v>
                </c:pt>
                <c:pt idx="6">
                  <c:v>20.532562884154316</c:v>
                </c:pt>
                <c:pt idx="7">
                  <c:v>24.547424880649157</c:v>
                </c:pt>
                <c:pt idx="8">
                  <c:v>24.342328213022231</c:v>
                </c:pt>
                <c:pt idx="9">
                  <c:v>25.334282974356199</c:v>
                </c:pt>
                <c:pt idx="10">
                  <c:v>5.1414089441122428</c:v>
                </c:pt>
              </c:numCache>
            </c:numRef>
          </c:val>
        </c:ser>
        <c:dLbls>
          <c:showLegendKey val="0"/>
          <c:showVal val="0"/>
          <c:showCatName val="0"/>
          <c:showSerName val="0"/>
          <c:showPercent val="0"/>
          <c:showBubbleSize val="0"/>
        </c:dLbls>
        <c:gapWidth val="50"/>
        <c:overlap val="-27"/>
        <c:axId val="115797520"/>
        <c:axId val="115798080"/>
      </c:barChart>
      <c:lineChart>
        <c:grouping val="standard"/>
        <c:varyColors val="0"/>
        <c:ser>
          <c:idx val="0"/>
          <c:order val="1"/>
          <c:tx>
            <c:strRef>
              <c:f>T_Result_Prev_anual!$A$29</c:f>
              <c:strCache>
                <c:ptCount val="1"/>
                <c:pt idx="0">
                  <c:v>Resultado da Previdência Urbana % PIB</c:v>
                </c:pt>
              </c:strCache>
            </c:strRef>
          </c:tx>
          <c:spPr>
            <a:ln w="38100">
              <a:solidFill>
                <a:schemeClr val="tx1"/>
              </a:solidFill>
            </a:ln>
          </c:spPr>
          <c:marker>
            <c:symbol val="none"/>
          </c:marker>
          <c:dLbls>
            <c:dLbl>
              <c:idx val="0"/>
              <c:layout>
                <c:manualLayout>
                  <c:x val="-2.502376116567382E-2"/>
                  <c:y val="-5.283224074595463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0291921411078837E-2"/>
                  <c:y val="-3.169934444757283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4243041595132549E-2"/>
                  <c:y val="-5.071895111611657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974881349727543E-2"/>
                  <c:y val="-3.381263407741088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6192910906052282E-2"/>
                  <c:y val="3.288240652717416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502376116567382E-2"/>
                  <c:y val="-1.901960666854366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502376116567382E-2"/>
                  <c:y val="-2.7472765187896462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29260015337813E-2"/>
                  <c:y val="-5.283224074595463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7915203235135168E-2"/>
                  <c:y val="3.392732225651421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T_Result_Prev_anual!$E$29:$O$29</c:f>
              <c:numCache>
                <c:formatCode>0.0%</c:formatCode>
                <c:ptCount val="11"/>
                <c:pt idx="0">
                  <c:v>-6.2673279937216098E-3</c:v>
                </c:pt>
                <c:pt idx="1">
                  <c:v>-5.6386778398527394E-3</c:v>
                </c:pt>
                <c:pt idx="2">
                  <c:v>-4.6129892954415563E-3</c:v>
                </c:pt>
                <c:pt idx="3">
                  <c:v>-4.0815308435041339E-4</c:v>
                </c:pt>
                <c:pt idx="4">
                  <c:v>4.8380623108405509E-4</c:v>
                </c:pt>
                <c:pt idx="5">
                  <c:v>2.1576950053635272E-3</c:v>
                </c:pt>
                <c:pt idx="6">
                  <c:v>4.6945972648420025E-3</c:v>
                </c:pt>
                <c:pt idx="7">
                  <c:v>5.1077547347713383E-3</c:v>
                </c:pt>
                <c:pt idx="8">
                  <c:v>4.5786766206094729E-3</c:v>
                </c:pt>
                <c:pt idx="9">
                  <c:v>4.4545290179162488E-3</c:v>
                </c:pt>
                <c:pt idx="10">
                  <c:v>8.7078599711746098E-4</c:v>
                </c:pt>
              </c:numCache>
            </c:numRef>
          </c:val>
          <c:smooth val="0"/>
        </c:ser>
        <c:dLbls>
          <c:showLegendKey val="0"/>
          <c:showVal val="0"/>
          <c:showCatName val="0"/>
          <c:showSerName val="0"/>
          <c:showPercent val="0"/>
          <c:showBubbleSize val="0"/>
        </c:dLbls>
        <c:marker val="1"/>
        <c:smooth val="0"/>
        <c:axId val="115799200"/>
        <c:axId val="115798640"/>
      </c:lineChart>
      <c:catAx>
        <c:axId val="115797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a:pPr>
            <a:endParaRPr lang="pt-BR"/>
          </a:p>
        </c:txPr>
        <c:crossAx val="115798080"/>
        <c:crosses val="autoZero"/>
        <c:auto val="1"/>
        <c:lblAlgn val="ctr"/>
        <c:lblOffset val="100"/>
        <c:noMultiLvlLbl val="0"/>
      </c:catAx>
      <c:valAx>
        <c:axId val="115798080"/>
        <c:scaling>
          <c:orientation val="minMax"/>
          <c:min val="-30"/>
        </c:scaling>
        <c:delete val="0"/>
        <c:axPos val="l"/>
        <c:numFmt formatCode="#,##0_ ;\-#,##0\ " sourceLinked="0"/>
        <c:majorTickMark val="none"/>
        <c:minorTickMark val="none"/>
        <c:tickLblPos val="nextTo"/>
        <c:spPr>
          <a:noFill/>
          <a:ln>
            <a:noFill/>
          </a:ln>
          <a:effectLst/>
        </c:spPr>
        <c:txPr>
          <a:bodyPr rot="-60000000" vert="horz"/>
          <a:lstStyle/>
          <a:p>
            <a:pPr>
              <a:defRPr b="1">
                <a:solidFill>
                  <a:srgbClr val="C00000"/>
                </a:solidFill>
              </a:defRPr>
            </a:pPr>
            <a:endParaRPr lang="pt-BR"/>
          </a:p>
        </c:txPr>
        <c:crossAx val="115797520"/>
        <c:crosses val="autoZero"/>
        <c:crossBetween val="between"/>
      </c:valAx>
      <c:valAx>
        <c:axId val="115798640"/>
        <c:scaling>
          <c:orientation val="minMax"/>
          <c:max val="1.2000000000000005E-2"/>
          <c:min val="-1.2000000000000005E-2"/>
        </c:scaling>
        <c:delete val="0"/>
        <c:axPos val="r"/>
        <c:numFmt formatCode="0.0%" sourceLinked="1"/>
        <c:majorTickMark val="out"/>
        <c:minorTickMark val="none"/>
        <c:tickLblPos val="nextTo"/>
        <c:crossAx val="115799200"/>
        <c:crosses val="max"/>
        <c:crossBetween val="between"/>
        <c:majorUnit val="2.0000000000000035E-3"/>
      </c:valAx>
      <c:catAx>
        <c:axId val="115799200"/>
        <c:scaling>
          <c:orientation val="minMax"/>
        </c:scaling>
        <c:delete val="1"/>
        <c:axPos val="b"/>
        <c:majorTickMark val="out"/>
        <c:minorTickMark val="none"/>
        <c:tickLblPos val="none"/>
        <c:crossAx val="11579864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pt-B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5907697566248E-2"/>
          <c:y val="3.1103551058964809E-2"/>
          <c:w val="0.90486796853687412"/>
          <c:h val="0.79111940836970762"/>
        </c:manualLayout>
      </c:layout>
      <c:barChart>
        <c:barDir val="col"/>
        <c:grouping val="clustered"/>
        <c:varyColors val="0"/>
        <c:ser>
          <c:idx val="1"/>
          <c:order val="0"/>
          <c:spPr>
            <a:solidFill>
              <a:srgbClr val="C00000"/>
            </a:solidFill>
            <a:ln>
              <a:noFill/>
            </a:ln>
            <a:effectLst/>
          </c:spPr>
          <c:invertIfNegative val="0"/>
          <c:dLbls>
            <c:numFmt formatCode="#,##0.0" sourceLinked="0"/>
            <c:spPr>
              <a:noFill/>
              <a:ln>
                <a:noFill/>
              </a:ln>
              <a:effectLst/>
            </c:spPr>
            <c:txPr>
              <a:bodyPr rot="0" vert="horz"/>
              <a:lstStyle/>
              <a:p>
                <a:pPr>
                  <a:defRPr b="1">
                    <a:solidFill>
                      <a:srgbClr val="C00000"/>
                    </a:solidFill>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T_Result_Prev_anual!$E$19:$O$19</c:f>
              <c:numCache>
                <c:formatCode>#,##0.0</c:formatCode>
                <c:ptCount val="11"/>
                <c:pt idx="0">
                  <c:v>-23.972267776484188</c:v>
                </c:pt>
                <c:pt idx="1">
                  <c:v>-28.478992463304461</c:v>
                </c:pt>
                <c:pt idx="2">
                  <c:v>-32.333109397085423</c:v>
                </c:pt>
                <c:pt idx="3">
                  <c:v>-34.937464964443194</c:v>
                </c:pt>
                <c:pt idx="4">
                  <c:v>-44.480467047651587</c:v>
                </c:pt>
                <c:pt idx="5">
                  <c:v>-51.274648591307503</c:v>
                </c:pt>
                <c:pt idx="6">
                  <c:v>-56.078841233324354</c:v>
                </c:pt>
                <c:pt idx="7">
                  <c:v>-65.372243713674607</c:v>
                </c:pt>
                <c:pt idx="8">
                  <c:v>-74.198466677129488</c:v>
                </c:pt>
                <c:pt idx="9">
                  <c:v>-82.032398842269629</c:v>
                </c:pt>
                <c:pt idx="10">
                  <c:v>-90.959505086982162</c:v>
                </c:pt>
              </c:numCache>
            </c:numRef>
          </c:val>
        </c:ser>
        <c:dLbls>
          <c:showLegendKey val="0"/>
          <c:showVal val="0"/>
          <c:showCatName val="0"/>
          <c:showSerName val="0"/>
          <c:showPercent val="0"/>
          <c:showBubbleSize val="0"/>
        </c:dLbls>
        <c:gapWidth val="30"/>
        <c:overlap val="-27"/>
        <c:axId val="115802000"/>
        <c:axId val="115802560"/>
      </c:barChart>
      <c:lineChart>
        <c:grouping val="standard"/>
        <c:varyColors val="0"/>
        <c:ser>
          <c:idx val="0"/>
          <c:order val="1"/>
          <c:tx>
            <c:strRef>
              <c:f>T_Result_Prev_anual!$A$22</c:f>
              <c:strCache>
                <c:ptCount val="1"/>
                <c:pt idx="0">
                  <c:v>Resultado da Previdência Rural % PIB</c:v>
                </c:pt>
              </c:strCache>
            </c:strRef>
          </c:tx>
          <c:spPr>
            <a:ln w="38100">
              <a:solidFill>
                <a:schemeClr val="tx1"/>
              </a:solidFill>
            </a:ln>
          </c:spPr>
          <c:marker>
            <c:symbol val="none"/>
          </c:marker>
          <c:dLbls>
            <c:spPr>
              <a:noFill/>
              <a:ln>
                <a:noFill/>
              </a:ln>
              <a:effectLst/>
            </c:spPr>
            <c:txPr>
              <a:bodyPr/>
              <a:lstStyle/>
              <a:p>
                <a:pPr>
                  <a:defRPr b="1"/>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T_Result_Prev_anual!$E$4:$O$4</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T_Result_Prev_anual!$E$22:$O$22</c:f>
              <c:numCache>
                <c:formatCode>0.0%</c:formatCode>
                <c:ptCount val="11"/>
                <c:pt idx="0">
                  <c:v>-1.1044153194077292E-2</c:v>
                </c:pt>
                <c:pt idx="1">
                  <c:v>-1.1819707146606075E-2</c:v>
                </c:pt>
                <c:pt idx="2">
                  <c:v>-1.1886023570493226E-2</c:v>
                </c:pt>
                <c:pt idx="3">
                  <c:v>-1.1234622888987461E-2</c:v>
                </c:pt>
                <c:pt idx="4">
                  <c:v>-1.3345317082826456E-2</c:v>
                </c:pt>
                <c:pt idx="5">
                  <c:v>-1.3195230947411873E-2</c:v>
                </c:pt>
                <c:pt idx="6">
                  <c:v>-1.2821953896103525E-2</c:v>
                </c:pt>
                <c:pt idx="7">
                  <c:v>-1.3602460908816835E-2</c:v>
                </c:pt>
                <c:pt idx="8">
                  <c:v>-1.3956380083557511E-2</c:v>
                </c:pt>
                <c:pt idx="9">
                  <c:v>-1.4423763302164506E-2</c:v>
                </c:pt>
                <c:pt idx="10">
                  <c:v>-1.5405555985812568E-2</c:v>
                </c:pt>
              </c:numCache>
            </c:numRef>
          </c:val>
          <c:smooth val="0"/>
        </c:ser>
        <c:dLbls>
          <c:showLegendKey val="0"/>
          <c:showVal val="0"/>
          <c:showCatName val="0"/>
          <c:showSerName val="0"/>
          <c:showPercent val="0"/>
          <c:showBubbleSize val="0"/>
        </c:dLbls>
        <c:marker val="1"/>
        <c:smooth val="0"/>
        <c:axId val="115803680"/>
        <c:axId val="115803120"/>
      </c:lineChart>
      <c:catAx>
        <c:axId val="1158020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a:lstStyle/>
          <a:p>
            <a:pPr>
              <a:defRPr/>
            </a:pPr>
            <a:endParaRPr lang="pt-BR"/>
          </a:p>
        </c:txPr>
        <c:crossAx val="115802560"/>
        <c:crosses val="autoZero"/>
        <c:auto val="1"/>
        <c:lblAlgn val="ctr"/>
        <c:lblOffset val="100"/>
        <c:noMultiLvlLbl val="0"/>
      </c:catAx>
      <c:valAx>
        <c:axId val="115802560"/>
        <c:scaling>
          <c:orientation val="minMax"/>
          <c:min val="-120"/>
        </c:scaling>
        <c:delete val="0"/>
        <c:axPos val="l"/>
        <c:numFmt formatCode="#,##0_ ;\-#,##0\ " sourceLinked="0"/>
        <c:majorTickMark val="none"/>
        <c:minorTickMark val="none"/>
        <c:tickLblPos val="nextTo"/>
        <c:spPr>
          <a:noFill/>
          <a:ln>
            <a:noFill/>
          </a:ln>
          <a:effectLst/>
        </c:spPr>
        <c:txPr>
          <a:bodyPr rot="-60000000" vert="horz"/>
          <a:lstStyle/>
          <a:p>
            <a:pPr>
              <a:defRPr>
                <a:solidFill>
                  <a:srgbClr val="C00000"/>
                </a:solidFill>
              </a:defRPr>
            </a:pPr>
            <a:endParaRPr lang="pt-BR"/>
          </a:p>
        </c:txPr>
        <c:crossAx val="115802000"/>
        <c:crosses val="autoZero"/>
        <c:crossBetween val="between"/>
      </c:valAx>
      <c:valAx>
        <c:axId val="115803120"/>
        <c:scaling>
          <c:orientation val="minMax"/>
          <c:min val="-1.8000000000000016E-2"/>
        </c:scaling>
        <c:delete val="0"/>
        <c:axPos val="r"/>
        <c:numFmt formatCode="0.0%" sourceLinked="1"/>
        <c:majorTickMark val="out"/>
        <c:minorTickMark val="none"/>
        <c:tickLblPos val="nextTo"/>
        <c:crossAx val="115803680"/>
        <c:crosses val="max"/>
        <c:crossBetween val="between"/>
        <c:majorUnit val="2.0000000000000035E-3"/>
      </c:valAx>
      <c:catAx>
        <c:axId val="115803680"/>
        <c:scaling>
          <c:orientation val="minMax"/>
        </c:scaling>
        <c:delete val="1"/>
        <c:axPos val="b"/>
        <c:numFmt formatCode="General" sourceLinked="1"/>
        <c:majorTickMark val="out"/>
        <c:minorTickMark val="none"/>
        <c:tickLblPos val="none"/>
        <c:crossAx val="11580312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600"/>
      </a:pPr>
      <a:endParaRPr lang="pt-B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C00000"/>
            </a:solidFill>
            <a:ln w="25400">
              <a:noFill/>
            </a:ln>
          </c:spPr>
          <c:invertIfNegative val="0"/>
          <c:dLbls>
            <c:numFmt formatCode="#,##0.0" sourceLinked="0"/>
            <c:spPr>
              <a:noFill/>
              <a:ln w="25400">
                <a:noFill/>
              </a:ln>
            </c:spPr>
            <c:txPr>
              <a:bodyPr/>
              <a:lstStyle/>
              <a:p>
                <a:pPr>
                  <a:defRPr sz="1600" b="1" i="0" u="none" strike="noStrike" baseline="0">
                    <a:solidFill>
                      <a:srgbClr val="C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Seguridade_anual!$I$6:$S$6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Seguridade_anual!$I$48:$S$48</c:f>
              <c:numCache>
                <c:formatCode>#,##0.0</c:formatCode>
                <c:ptCount val="11"/>
                <c:pt idx="0">
                  <c:v>-24.150542017950006</c:v>
                </c:pt>
                <c:pt idx="1">
                  <c:v>-39.201063536372097</c:v>
                </c:pt>
                <c:pt idx="2">
                  <c:v>-34.069926099000035</c:v>
                </c:pt>
                <c:pt idx="3">
                  <c:v>-40.523968095680004</c:v>
                </c:pt>
                <c:pt idx="4">
                  <c:v>-78.206517999731034</c:v>
                </c:pt>
                <c:pt idx="5">
                  <c:v>-66.49861955106006</c:v>
                </c:pt>
                <c:pt idx="6">
                  <c:v>-58.103395617359958</c:v>
                </c:pt>
                <c:pt idx="7">
                  <c:v>-76.097245764171149</c:v>
                </c:pt>
                <c:pt idx="8">
                  <c:v>-90.068255740360115</c:v>
                </c:pt>
                <c:pt idx="9">
                  <c:v>-130.07951902296998</c:v>
                </c:pt>
                <c:pt idx="10">
                  <c:v>-166.51402600622001</c:v>
                </c:pt>
              </c:numCache>
            </c:numRef>
          </c:val>
        </c:ser>
        <c:dLbls>
          <c:showLegendKey val="0"/>
          <c:showVal val="0"/>
          <c:showCatName val="0"/>
          <c:showSerName val="0"/>
          <c:showPercent val="0"/>
          <c:showBubbleSize val="0"/>
        </c:dLbls>
        <c:gapWidth val="50"/>
        <c:overlap val="-27"/>
        <c:axId val="115860096"/>
        <c:axId val="115860656"/>
      </c:barChart>
      <c:lineChart>
        <c:grouping val="standard"/>
        <c:varyColors val="0"/>
        <c:ser>
          <c:idx val="0"/>
          <c:order val="1"/>
          <c:spPr>
            <a:ln w="38100">
              <a:solidFill>
                <a:schemeClr val="tx1"/>
              </a:solidFill>
            </a:ln>
          </c:spPr>
          <c:marker>
            <c:symbol val="none"/>
          </c:marker>
          <c:dLbls>
            <c:spPr>
              <a:noFill/>
              <a:ln>
                <a:noFill/>
              </a:ln>
              <a:effectLst/>
            </c:spPr>
            <c:txPr>
              <a:bodyPr/>
              <a:lstStyle/>
              <a:p>
                <a:pPr>
                  <a:defRPr sz="1600" b="1"/>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Seguridade_anual!$I$54:$S$54</c:f>
              <c:numCache>
                <c:formatCode>0.0%</c:formatCode>
                <c:ptCount val="11"/>
                <c:pt idx="0">
                  <c:v>-1.1126285099646841E-2</c:v>
                </c:pt>
                <c:pt idx="1">
                  <c:v>-1.626971499895729E-2</c:v>
                </c:pt>
                <c:pt idx="2">
                  <c:v>-1.252449740247316E-2</c:v>
                </c:pt>
                <c:pt idx="3">
                  <c:v>-1.3031039887515188E-2</c:v>
                </c:pt>
                <c:pt idx="4">
                  <c:v>-2.3464024771414509E-2</c:v>
                </c:pt>
                <c:pt idx="5">
                  <c:v>-1.7113030840138595E-2</c:v>
                </c:pt>
                <c:pt idx="6">
                  <c:v>-1.3284851174316778E-2</c:v>
                </c:pt>
                <c:pt idx="7">
                  <c:v>-1.5834087251302902E-2</c:v>
                </c:pt>
                <c:pt idx="8">
                  <c:v>-1.6941412226824121E-2</c:v>
                </c:pt>
                <c:pt idx="9">
                  <c:v>-2.287189231725768E-2</c:v>
                </c:pt>
                <c:pt idx="10">
                  <c:v>-2.8202013056346294E-2</c:v>
                </c:pt>
              </c:numCache>
            </c:numRef>
          </c:val>
          <c:smooth val="0"/>
        </c:ser>
        <c:dLbls>
          <c:showLegendKey val="0"/>
          <c:showVal val="0"/>
          <c:showCatName val="0"/>
          <c:showSerName val="0"/>
          <c:showPercent val="0"/>
          <c:showBubbleSize val="0"/>
        </c:dLbls>
        <c:marker val="1"/>
        <c:smooth val="0"/>
        <c:axId val="115861776"/>
        <c:axId val="115861216"/>
      </c:lineChart>
      <c:catAx>
        <c:axId val="1158600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pt-BR"/>
          </a:p>
        </c:txPr>
        <c:crossAx val="115860656"/>
        <c:crosses val="autoZero"/>
        <c:auto val="1"/>
        <c:lblAlgn val="ctr"/>
        <c:lblOffset val="100"/>
        <c:noMultiLvlLbl val="0"/>
      </c:catAx>
      <c:valAx>
        <c:axId val="115860656"/>
        <c:scaling>
          <c:orientation val="minMax"/>
          <c:min val="-200"/>
        </c:scaling>
        <c:delete val="0"/>
        <c:axPos val="l"/>
        <c:numFmt formatCode="#,##0_ ;\-#,##0\ " sourceLinked="0"/>
        <c:majorTickMark val="none"/>
        <c:minorTickMark val="none"/>
        <c:tickLblPos val="nextTo"/>
        <c:spPr>
          <a:ln w="6350">
            <a:noFill/>
          </a:ln>
        </c:spPr>
        <c:txPr>
          <a:bodyPr rot="0" vert="horz"/>
          <a:lstStyle/>
          <a:p>
            <a:pPr>
              <a:defRPr sz="1600" b="0" i="0" u="none" strike="noStrike" baseline="0">
                <a:solidFill>
                  <a:srgbClr val="C00000"/>
                </a:solidFill>
                <a:latin typeface="Calibri"/>
                <a:ea typeface="Calibri"/>
                <a:cs typeface="Calibri"/>
              </a:defRPr>
            </a:pPr>
            <a:endParaRPr lang="pt-BR"/>
          </a:p>
        </c:txPr>
        <c:crossAx val="115860096"/>
        <c:crosses val="autoZero"/>
        <c:crossBetween val="between"/>
      </c:valAx>
      <c:valAx>
        <c:axId val="115861216"/>
        <c:scaling>
          <c:orientation val="minMax"/>
        </c:scaling>
        <c:delete val="0"/>
        <c:axPos val="r"/>
        <c:numFmt formatCode="0.0%" sourceLinked="1"/>
        <c:majorTickMark val="out"/>
        <c:minorTickMark val="none"/>
        <c:tickLblPos val="nextTo"/>
        <c:txPr>
          <a:bodyPr/>
          <a:lstStyle/>
          <a:p>
            <a:pPr>
              <a:defRPr sz="1600"/>
            </a:pPr>
            <a:endParaRPr lang="pt-BR"/>
          </a:p>
        </c:txPr>
        <c:crossAx val="115861776"/>
        <c:crosses val="max"/>
        <c:crossBetween val="between"/>
        <c:majorUnit val="3.000000000000004E-3"/>
      </c:valAx>
      <c:catAx>
        <c:axId val="115861776"/>
        <c:scaling>
          <c:orientation val="minMax"/>
        </c:scaling>
        <c:delete val="1"/>
        <c:axPos val="b"/>
        <c:majorTickMark val="out"/>
        <c:minorTickMark val="none"/>
        <c:tickLblPos val="none"/>
        <c:crossAx val="115861216"/>
        <c:crosses val="autoZero"/>
        <c:auto val="1"/>
        <c:lblAlgn val="ctr"/>
        <c:lblOffset val="100"/>
        <c:noMultiLvlLbl val="0"/>
      </c:cat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38057742782162E-2"/>
          <c:y val="4.3710603416829523E-2"/>
          <c:w val="0.89122954986357961"/>
          <c:h val="0.86268808921277962"/>
        </c:manualLayout>
      </c:layout>
      <c:barChart>
        <c:barDir val="col"/>
        <c:grouping val="clustered"/>
        <c:varyColors val="0"/>
        <c:ser>
          <c:idx val="0"/>
          <c:order val="0"/>
          <c:spPr>
            <a:solidFill>
              <a:srgbClr val="5B9BD5"/>
            </a:solidFill>
            <a:ln w="25400">
              <a:noFill/>
            </a:ln>
          </c:spPr>
          <c:invertIfNegative val="0"/>
          <c:dLbls>
            <c:spPr>
              <a:noFill/>
              <a:ln w="25400">
                <a:noFill/>
              </a:ln>
            </c:spPr>
            <c:txPr>
              <a:bodyPr/>
              <a:lstStyle/>
              <a:p>
                <a:pPr>
                  <a:defRPr sz="1600" b="0" i="0" u="none" strike="noStrike" baseline="0">
                    <a:solidFill>
                      <a:srgbClr val="333333"/>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DRU!$H$30:$R$30</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DRU!$H$31:$R$31</c:f>
              <c:numCache>
                <c:formatCode>#,##0</c:formatCode>
                <c:ptCount val="11"/>
                <c:pt idx="0">
                  <c:v>32036942</c:v>
                </c:pt>
                <c:pt idx="1">
                  <c:v>33819950</c:v>
                </c:pt>
                <c:pt idx="2">
                  <c:v>38606995</c:v>
                </c:pt>
                <c:pt idx="3">
                  <c:v>39580914</c:v>
                </c:pt>
                <c:pt idx="4">
                  <c:v>39172810</c:v>
                </c:pt>
                <c:pt idx="5">
                  <c:v>46302452.002000004</c:v>
                </c:pt>
                <c:pt idx="6">
                  <c:v>50460237</c:v>
                </c:pt>
                <c:pt idx="7">
                  <c:v>54809379</c:v>
                </c:pt>
                <c:pt idx="8">
                  <c:v>60128079</c:v>
                </c:pt>
                <c:pt idx="9">
                  <c:v>59879918</c:v>
                </c:pt>
                <c:pt idx="10">
                  <c:v>60620377</c:v>
                </c:pt>
              </c:numCache>
            </c:numRef>
          </c:val>
        </c:ser>
        <c:dLbls>
          <c:showLegendKey val="0"/>
          <c:showVal val="0"/>
          <c:showCatName val="0"/>
          <c:showSerName val="0"/>
          <c:showPercent val="0"/>
          <c:showBubbleSize val="0"/>
        </c:dLbls>
        <c:gapWidth val="50"/>
        <c:axId val="115864576"/>
        <c:axId val="115865136"/>
      </c:barChart>
      <c:lineChart>
        <c:grouping val="standard"/>
        <c:varyColors val="0"/>
        <c:ser>
          <c:idx val="1"/>
          <c:order val="1"/>
          <c:spPr>
            <a:ln w="38100">
              <a:solidFill>
                <a:schemeClr val="tx1"/>
              </a:solidFill>
            </a:ln>
          </c:spPr>
          <c:marker>
            <c:symbol val="none"/>
          </c:marker>
          <c:dLbls>
            <c:dLbl>
              <c:idx val="0"/>
              <c:layout>
                <c:manualLayout>
                  <c:x val="-9.2226613965744504E-3"/>
                  <c:y val="-1.904761904761908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127799736495402E-2"/>
                  <c:y val="2.53968253968253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700922266139738E-3"/>
                  <c:y val="-1.481481481481481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587615283267457E-3"/>
                  <c:y val="-1.693121693121693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6350461133069828E-2"/>
                  <c:y val="1.904761904761908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5032938076416406E-2"/>
                  <c:y val="-1.9047619047619081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0303030303030311E-2"/>
                  <c:y val="2.75132275132275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0303030303030311E-2"/>
                  <c:y val="2.751322751322761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0303030303030401E-2"/>
                  <c:y val="4.4444444444444502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2938076416337295E-2"/>
                  <c:y val="3.1746031746031744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7667984189723389E-2"/>
                  <c:y val="3.386243386243386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DRU!$H$35:$R$35</c:f>
              <c:numCache>
                <c:formatCode>0.0%</c:formatCode>
                <c:ptCount val="11"/>
                <c:pt idx="0">
                  <c:v>1.4759592151096013E-2</c:v>
                </c:pt>
                <c:pt idx="1">
                  <c:v>1.4036378050520298E-2</c:v>
                </c:pt>
                <c:pt idx="2">
                  <c:v>1.4192376208558491E-2</c:v>
                </c:pt>
                <c:pt idx="3">
                  <c:v>1.272778785879292E-2</c:v>
                </c:pt>
                <c:pt idx="4">
                  <c:v>1.1752879526091107E-2</c:v>
                </c:pt>
                <c:pt idx="5">
                  <c:v>1.1915665233860234E-2</c:v>
                </c:pt>
                <c:pt idx="6">
                  <c:v>1.1537307443791899E-2</c:v>
                </c:pt>
                <c:pt idx="7">
                  <c:v>1.1404571618337677E-2</c:v>
                </c:pt>
                <c:pt idx="8">
                  <c:v>1.1309806816760451E-2</c:v>
                </c:pt>
                <c:pt idx="9">
                  <c:v>1.052869080966062E-2</c:v>
                </c:pt>
                <c:pt idx="10">
                  <c:v>1.0267103046146841E-2</c:v>
                </c:pt>
              </c:numCache>
            </c:numRef>
          </c:val>
          <c:smooth val="0"/>
        </c:ser>
        <c:dLbls>
          <c:showLegendKey val="0"/>
          <c:showVal val="0"/>
          <c:showCatName val="0"/>
          <c:showSerName val="0"/>
          <c:showPercent val="0"/>
          <c:showBubbleSize val="0"/>
        </c:dLbls>
        <c:marker val="1"/>
        <c:smooth val="0"/>
        <c:axId val="159351808"/>
        <c:axId val="115865696"/>
      </c:lineChart>
      <c:catAx>
        <c:axId val="1158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pt-BR"/>
          </a:p>
        </c:txPr>
        <c:crossAx val="115865136"/>
        <c:crosses val="autoZero"/>
        <c:auto val="1"/>
        <c:lblAlgn val="ctr"/>
        <c:lblOffset val="100"/>
        <c:noMultiLvlLbl val="0"/>
      </c:catAx>
      <c:valAx>
        <c:axId val="115865136"/>
        <c:scaling>
          <c:orientation val="minMax"/>
          <c:min val="15"/>
        </c:scaling>
        <c:delete val="0"/>
        <c:axPos val="l"/>
        <c:numFmt formatCode="#,##0" sourceLinked="1"/>
        <c:majorTickMark val="none"/>
        <c:minorTickMark val="none"/>
        <c:tickLblPos val="nextTo"/>
        <c:spPr>
          <a:ln w="6350">
            <a:noFill/>
          </a:ln>
        </c:spPr>
        <c:txPr>
          <a:bodyPr rot="0" vert="horz"/>
          <a:lstStyle/>
          <a:p>
            <a:pPr>
              <a:defRPr sz="1600" b="0" i="0" u="none" strike="noStrike" baseline="0">
                <a:solidFill>
                  <a:srgbClr val="333333"/>
                </a:solidFill>
                <a:latin typeface="Calibri"/>
                <a:ea typeface="Calibri"/>
                <a:cs typeface="Calibri"/>
              </a:defRPr>
            </a:pPr>
            <a:endParaRPr lang="pt-BR"/>
          </a:p>
        </c:txPr>
        <c:crossAx val="115864576"/>
        <c:crosses val="autoZero"/>
        <c:crossBetween val="between"/>
        <c:dispUnits>
          <c:builtInUnit val="millions"/>
        </c:dispUnits>
      </c:valAx>
      <c:valAx>
        <c:axId val="115865696"/>
        <c:scaling>
          <c:orientation val="minMax"/>
        </c:scaling>
        <c:delete val="0"/>
        <c:axPos val="r"/>
        <c:numFmt formatCode="0.0%" sourceLinked="1"/>
        <c:majorTickMark val="out"/>
        <c:minorTickMark val="none"/>
        <c:tickLblPos val="nextTo"/>
        <c:txPr>
          <a:bodyPr/>
          <a:lstStyle/>
          <a:p>
            <a:pPr>
              <a:defRPr sz="1600" b="1"/>
            </a:pPr>
            <a:endParaRPr lang="pt-BR"/>
          </a:p>
        </c:txPr>
        <c:crossAx val="159351808"/>
        <c:crosses val="max"/>
        <c:crossBetween val="between"/>
      </c:valAx>
      <c:catAx>
        <c:axId val="159351808"/>
        <c:scaling>
          <c:orientation val="minMax"/>
        </c:scaling>
        <c:delete val="1"/>
        <c:axPos val="b"/>
        <c:majorTickMark val="out"/>
        <c:minorTickMark val="none"/>
        <c:tickLblPos val="none"/>
        <c:crossAx val="115865696"/>
        <c:crosses val="autoZero"/>
        <c:auto val="1"/>
        <c:lblAlgn val="ctr"/>
        <c:lblOffset val="100"/>
        <c:noMultiLvlLbl val="0"/>
      </c:cat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96276994435779E-2"/>
          <c:y val="6.4575889226777872E-2"/>
          <c:w val="0.82566623261975303"/>
          <c:h val="0.85753157572933958"/>
        </c:manualLayout>
      </c:layout>
      <c:barChart>
        <c:barDir val="col"/>
        <c:grouping val="clustered"/>
        <c:varyColors val="0"/>
        <c:ser>
          <c:idx val="1"/>
          <c:order val="0"/>
          <c:spPr>
            <a:solidFill>
              <a:srgbClr val="C00000"/>
            </a:solidFill>
            <a:ln w="25400">
              <a:noFill/>
            </a:ln>
          </c:spPr>
          <c:invertIfNegative val="0"/>
          <c:dPt>
            <c:idx val="0"/>
            <c:invertIfNegative val="0"/>
            <c:bubble3D val="0"/>
            <c:spPr>
              <a:solidFill>
                <a:srgbClr val="C00000"/>
              </a:solidFill>
              <a:ln w="25400">
                <a:noFill/>
              </a:ln>
            </c:spPr>
          </c:dPt>
          <c:dLbls>
            <c:dLbl>
              <c:idx val="0"/>
              <c:layout>
                <c:manualLayout>
                  <c:x val="-7.7770821269670535E-3"/>
                  <c:y val="9.990483474501364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662492761802314E-3"/>
                  <c:y val="9.74074105394486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8515638383791313E-17"/>
                  <c:y val="-4.9952417372506833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109580679327521E-2"/>
                  <c:y val="-7.4926659428154975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7.7770821269670535E-3"/>
                  <c:y val="4.9952417372506833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0887914977753864E-2"/>
                  <c:y val="-2.4976208686253417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0">
                <a:noFill/>
              </a:ln>
            </c:spPr>
            <c:txPr>
              <a:bodyPr/>
              <a:lstStyle/>
              <a:p>
                <a:pPr>
                  <a:defRPr sz="1600" b="1" i="0" u="none" strike="noStrike" baseline="0">
                    <a:solidFill>
                      <a:srgbClr val="C00000"/>
                    </a:solidFill>
                    <a:latin typeface="Calibri"/>
                    <a:ea typeface="Calibri"/>
                    <a:cs typeface="Calibri"/>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Seguridade_anual!$I$6:$S$6</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Seguridade_anual!$I$50:$S$50</c:f>
              <c:numCache>
                <c:formatCode>#,##0.0</c:formatCode>
                <c:ptCount val="11"/>
                <c:pt idx="0">
                  <c:v>7.8863999820500021</c:v>
                </c:pt>
                <c:pt idx="1">
                  <c:v>-5.3811135363720934</c:v>
                </c:pt>
                <c:pt idx="2">
                  <c:v>4.5370689009999623</c:v>
                </c:pt>
                <c:pt idx="3">
                  <c:v>-0.94305409567999765</c:v>
                </c:pt>
                <c:pt idx="4">
                  <c:v>-39.033707999731035</c:v>
                </c:pt>
                <c:pt idx="5">
                  <c:v>-20.196167549059993</c:v>
                </c:pt>
                <c:pt idx="6">
                  <c:v>-7.6431586173599095</c:v>
                </c:pt>
                <c:pt idx="7">
                  <c:v>-21.287866764171049</c:v>
                </c:pt>
                <c:pt idx="8">
                  <c:v>-29.940176740360009</c:v>
                </c:pt>
                <c:pt idx="9">
                  <c:v>-70.199601022970029</c:v>
                </c:pt>
                <c:pt idx="10">
                  <c:v>-105.89364900621999</c:v>
                </c:pt>
              </c:numCache>
            </c:numRef>
          </c:val>
        </c:ser>
        <c:dLbls>
          <c:showLegendKey val="0"/>
          <c:showVal val="0"/>
          <c:showCatName val="0"/>
          <c:showSerName val="0"/>
          <c:showPercent val="0"/>
          <c:showBubbleSize val="0"/>
        </c:dLbls>
        <c:gapWidth val="25"/>
        <c:axId val="159354608"/>
        <c:axId val="159355168"/>
      </c:barChart>
      <c:lineChart>
        <c:grouping val="standard"/>
        <c:varyColors val="0"/>
        <c:ser>
          <c:idx val="0"/>
          <c:order val="1"/>
          <c:spPr>
            <a:ln w="38100">
              <a:solidFill>
                <a:schemeClr val="tx1"/>
              </a:solidFill>
            </a:ln>
          </c:spPr>
          <c:marker>
            <c:symbol val="none"/>
          </c:marker>
          <c:dLbls>
            <c:dLbl>
              <c:idx val="1"/>
              <c:layout>
                <c:manualLayout>
                  <c:x val="-4.6592560259526808E-2"/>
                  <c:y val="3.3056110527786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8115540741132638E-2"/>
                  <c:y val="-5.6858240742725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1926310983346524E-2"/>
                  <c:y val="2.556324792191061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4.1926310983346524E-2"/>
                  <c:y val="-5.68582407427255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1926310983346524E-2"/>
                  <c:y val="-3.43796529250975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3.2593812430986052E-2"/>
                  <c:y val="-6.18534824799762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4.1926310983346426E-2"/>
                  <c:y val="2.806086879053593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Seguridade_anual!$I$55:$S$55</c:f>
              <c:numCache>
                <c:formatCode>0.0%</c:formatCode>
                <c:ptCount val="11"/>
                <c:pt idx="0">
                  <c:v>3.633307051449204E-3</c:v>
                </c:pt>
                <c:pt idx="1">
                  <c:v>-2.2333369484369798E-3</c:v>
                </c:pt>
                <c:pt idx="2">
                  <c:v>1.6678788060853365E-3</c:v>
                </c:pt>
                <c:pt idx="3">
                  <c:v>-3.0325202872224811E-4</c:v>
                </c:pt>
                <c:pt idx="4">
                  <c:v>-1.1711145245323431E-2</c:v>
                </c:pt>
                <c:pt idx="5">
                  <c:v>-5.1973656062783754E-3</c:v>
                </c:pt>
                <c:pt idx="6">
                  <c:v>-1.747543730524864E-3</c:v>
                </c:pt>
                <c:pt idx="7">
                  <c:v>-4.4295156329652663E-3</c:v>
                </c:pt>
                <c:pt idx="8">
                  <c:v>-5.6316054100636892E-3</c:v>
                </c:pt>
                <c:pt idx="9">
                  <c:v>-1.2343201507597035E-2</c:v>
                </c:pt>
                <c:pt idx="10">
                  <c:v>-1.7934910010199458E-2</c:v>
                </c:pt>
              </c:numCache>
            </c:numRef>
          </c:val>
          <c:smooth val="0"/>
        </c:ser>
        <c:dLbls>
          <c:showLegendKey val="0"/>
          <c:showVal val="0"/>
          <c:showCatName val="0"/>
          <c:showSerName val="0"/>
          <c:showPercent val="0"/>
          <c:showBubbleSize val="0"/>
        </c:dLbls>
        <c:marker val="1"/>
        <c:smooth val="0"/>
        <c:axId val="159356288"/>
        <c:axId val="159355728"/>
      </c:lineChart>
      <c:catAx>
        <c:axId val="1593546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sz="1600" b="0" i="0" u="none" strike="noStrike" baseline="0">
                <a:solidFill>
                  <a:srgbClr val="333333"/>
                </a:solidFill>
                <a:latin typeface="Calibri"/>
                <a:ea typeface="Calibri"/>
                <a:cs typeface="Calibri"/>
              </a:defRPr>
            </a:pPr>
            <a:endParaRPr lang="pt-BR"/>
          </a:p>
        </c:txPr>
        <c:crossAx val="159355168"/>
        <c:crosses val="autoZero"/>
        <c:auto val="1"/>
        <c:lblAlgn val="ctr"/>
        <c:lblOffset val="100"/>
        <c:noMultiLvlLbl val="0"/>
      </c:catAx>
      <c:valAx>
        <c:axId val="159355168"/>
        <c:scaling>
          <c:orientation val="minMax"/>
          <c:max val="20"/>
          <c:min val="-120"/>
        </c:scaling>
        <c:delete val="0"/>
        <c:axPos val="l"/>
        <c:numFmt formatCode="#,##0_ ;\-#,##0\ " sourceLinked="0"/>
        <c:majorTickMark val="none"/>
        <c:minorTickMark val="none"/>
        <c:tickLblPos val="nextTo"/>
        <c:spPr>
          <a:ln w="6350">
            <a:noFill/>
          </a:ln>
        </c:spPr>
        <c:txPr>
          <a:bodyPr rot="0" vert="horz"/>
          <a:lstStyle/>
          <a:p>
            <a:pPr>
              <a:defRPr sz="1600" b="0" i="0" u="none" strike="noStrike" baseline="0">
                <a:solidFill>
                  <a:srgbClr val="C00000"/>
                </a:solidFill>
                <a:latin typeface="Calibri"/>
                <a:ea typeface="Calibri"/>
                <a:cs typeface="Calibri"/>
              </a:defRPr>
            </a:pPr>
            <a:endParaRPr lang="pt-BR"/>
          </a:p>
        </c:txPr>
        <c:crossAx val="159354608"/>
        <c:crosses val="autoZero"/>
        <c:crossBetween val="between"/>
        <c:majorUnit val="20"/>
      </c:valAx>
      <c:valAx>
        <c:axId val="159355728"/>
        <c:scaling>
          <c:orientation val="minMax"/>
          <c:max val="4.000000000000007E-3"/>
          <c:min val="-2.4000000000000011E-2"/>
        </c:scaling>
        <c:delete val="0"/>
        <c:axPos val="r"/>
        <c:numFmt formatCode="0.0%" sourceLinked="1"/>
        <c:majorTickMark val="out"/>
        <c:minorTickMark val="none"/>
        <c:tickLblPos val="nextTo"/>
        <c:txPr>
          <a:bodyPr/>
          <a:lstStyle/>
          <a:p>
            <a:pPr>
              <a:defRPr sz="1600"/>
            </a:pPr>
            <a:endParaRPr lang="pt-BR"/>
          </a:p>
        </c:txPr>
        <c:crossAx val="159356288"/>
        <c:crosses val="max"/>
        <c:crossBetween val="between"/>
        <c:majorUnit val="4.000000000000007E-3"/>
      </c:valAx>
      <c:catAx>
        <c:axId val="159356288"/>
        <c:scaling>
          <c:orientation val="minMax"/>
        </c:scaling>
        <c:delete val="1"/>
        <c:axPos val="b"/>
        <c:majorTickMark val="out"/>
        <c:minorTickMark val="none"/>
        <c:tickLblPos val="none"/>
        <c:crossAx val="159355728"/>
        <c:crosses val="autoZero"/>
        <c:auto val="1"/>
        <c:lblAlgn val="ctr"/>
        <c:lblOffset val="100"/>
        <c:noMultiLvlLbl val="0"/>
      </c:cat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pt-B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Plan1!$D$1</c:f>
              <c:strCache>
                <c:ptCount val="1"/>
                <c:pt idx="0">
                  <c:v>Resultado Previdenciário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General</c:formatCode>
                <c:ptCount val="5"/>
                <c:pt idx="0">
                  <c:v>20.5</c:v>
                </c:pt>
                <c:pt idx="1">
                  <c:v>24.5</c:v>
                </c:pt>
                <c:pt idx="2">
                  <c:v>24.3</c:v>
                </c:pt>
                <c:pt idx="3">
                  <c:v>25.3</c:v>
                </c:pt>
                <c:pt idx="4">
                  <c:v>5.0999999999999996</c:v>
                </c:pt>
              </c:numCache>
            </c:numRef>
          </c:val>
        </c:ser>
        <c:ser>
          <c:idx val="3"/>
          <c:order val="3"/>
          <c:tx>
            <c:strRef>
              <c:f>Plan1!$E$1</c:f>
              <c:strCache>
                <c:ptCount val="1"/>
                <c:pt idx="0">
                  <c:v>Renúcias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Plan1!$E$2:$E$6</c:f>
              <c:numCache>
                <c:formatCode>General</c:formatCode>
                <c:ptCount val="5"/>
                <c:pt idx="0">
                  <c:v>18.5</c:v>
                </c:pt>
                <c:pt idx="1">
                  <c:v>21.2</c:v>
                </c:pt>
                <c:pt idx="2">
                  <c:v>28.9</c:v>
                </c:pt>
                <c:pt idx="3">
                  <c:v>51.6</c:v>
                </c:pt>
                <c:pt idx="4">
                  <c:v>56.8</c:v>
                </c:pt>
              </c:numCache>
            </c:numRef>
          </c:val>
        </c:ser>
        <c:dLbls>
          <c:showLegendKey val="0"/>
          <c:showVal val="0"/>
          <c:showCatName val="0"/>
          <c:showSerName val="0"/>
          <c:showPercent val="0"/>
          <c:showBubbleSize val="0"/>
        </c:dLbls>
        <c:gapWidth val="219"/>
        <c:axId val="225195392"/>
        <c:axId val="225195952"/>
      </c:barChart>
      <c:lineChart>
        <c:grouping val="standard"/>
        <c:varyColors val="0"/>
        <c:ser>
          <c:idx val="0"/>
          <c:order val="0"/>
          <c:tx>
            <c:strRef>
              <c:f>Plan1!$B$1</c:f>
              <c:strCache>
                <c:ptCount val="1"/>
                <c:pt idx="0">
                  <c:v>Arrecadação</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manualLayout>
                  <c:x val="-6.9080855823684794E-3"/>
                  <c:y val="-5.10236195164675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7631798385727301E-3"/>
                  <c:y val="-5.1023507916249884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15:layout>
                    <c:manualLayout>
                      <c:w val="3.5873634034864828E-2"/>
                      <c:h val="5.0343304589581264E-2"/>
                    </c:manualLayout>
                  </c15:layout>
                </c:ext>
              </c:extLst>
            </c:dLbl>
            <c:dLbl>
              <c:idx val="2"/>
              <c:layout>
                <c:manualLayout>
                  <c:x val="-1.3816171164736965E-3"/>
                  <c:y val="-5.385826504516014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816171164737984E-3"/>
                  <c:y val="-5.952755610254546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869108096526628E-2"/>
                  <c:y val="-5.10236195164675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240.5</c:v>
                </c:pt>
                <c:pt idx="1">
                  <c:v>270</c:v>
                </c:pt>
                <c:pt idx="2">
                  <c:v>301</c:v>
                </c:pt>
                <c:pt idx="3">
                  <c:v>330.83</c:v>
                </c:pt>
                <c:pt idx="4">
                  <c:v>343.19</c:v>
                </c:pt>
              </c:numCache>
            </c:numRef>
          </c:val>
          <c:smooth val="0"/>
        </c:ser>
        <c:ser>
          <c:idx val="1"/>
          <c:order val="1"/>
          <c:tx>
            <c:strRef>
              <c:f>Plan1!$C$1</c:f>
              <c:strCache>
                <c:ptCount val="1"/>
                <c:pt idx="0">
                  <c:v>Benefícios</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0"/>
              <c:layout>
                <c:manualLayout>
                  <c:x val="-9.6713198153158715E-3"/>
                  <c:y val="5.385826504516008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197788281210659E-2"/>
                  <c:y val="3.685039187300433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197788281210762E-2"/>
                  <c:y val="5.669291057385277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3816171164737984E-3"/>
                  <c:y val="4.818897398777487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44851349421187E-3"/>
                  <c:y val="5.385826504516014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220</c:v>
                </c:pt>
                <c:pt idx="1">
                  <c:v>245.5</c:v>
                </c:pt>
                <c:pt idx="2">
                  <c:v>276.60000000000002</c:v>
                </c:pt>
                <c:pt idx="3">
                  <c:v>305.5</c:v>
                </c:pt>
                <c:pt idx="4">
                  <c:v>338</c:v>
                </c:pt>
              </c:numCache>
            </c:numRef>
          </c:val>
          <c:smooth val="0"/>
        </c:ser>
        <c:dLbls>
          <c:showLegendKey val="0"/>
          <c:showVal val="0"/>
          <c:showCatName val="0"/>
          <c:showSerName val="0"/>
          <c:showPercent val="0"/>
          <c:showBubbleSize val="0"/>
        </c:dLbls>
        <c:marker val="1"/>
        <c:smooth val="0"/>
        <c:axId val="225195392"/>
        <c:axId val="225195952"/>
      </c:lineChart>
      <c:catAx>
        <c:axId val="22519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5195952"/>
        <c:crosses val="autoZero"/>
        <c:auto val="1"/>
        <c:lblAlgn val="ctr"/>
        <c:lblOffset val="100"/>
        <c:noMultiLvlLbl val="0"/>
      </c:catAx>
      <c:valAx>
        <c:axId val="22519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2519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b="1" i="0" baseline="0" dirty="0"/>
              <a:t>Taxa de Fecundidade (em número de filhos)</a:t>
            </a:r>
          </a:p>
        </c:rich>
      </c:tx>
      <c:overlay val="0"/>
    </c:title>
    <c:autoTitleDeleted val="0"/>
    <c:plotArea>
      <c:layout/>
      <c:barChart>
        <c:barDir val="col"/>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'Taxa de Fecundidade'!$C$5:$C$12</c:f>
              <c:numCache>
                <c:formatCode>General</c:formatCode>
                <c:ptCount val="8"/>
                <c:pt idx="0">
                  <c:v>1980</c:v>
                </c:pt>
                <c:pt idx="1">
                  <c:v>1985</c:v>
                </c:pt>
                <c:pt idx="2">
                  <c:v>1990</c:v>
                </c:pt>
                <c:pt idx="3">
                  <c:v>1995</c:v>
                </c:pt>
                <c:pt idx="4">
                  <c:v>2000</c:v>
                </c:pt>
                <c:pt idx="5">
                  <c:v>2005</c:v>
                </c:pt>
                <c:pt idx="6">
                  <c:v>2010</c:v>
                </c:pt>
                <c:pt idx="7">
                  <c:v>2015</c:v>
                </c:pt>
              </c:numCache>
            </c:numRef>
          </c:cat>
          <c:val>
            <c:numRef>
              <c:f>'Taxa de Fecundidade'!$D$5:$D$12</c:f>
              <c:numCache>
                <c:formatCode>0.00</c:formatCode>
                <c:ptCount val="8"/>
                <c:pt idx="0">
                  <c:v>4.0599999999999996</c:v>
                </c:pt>
                <c:pt idx="1">
                  <c:v>3.4266999999999967</c:v>
                </c:pt>
                <c:pt idx="2">
                  <c:v>2.7894999999999999</c:v>
                </c:pt>
                <c:pt idx="3">
                  <c:v>2.5089000000000001</c:v>
                </c:pt>
                <c:pt idx="4">
                  <c:v>2.3857442937841467</c:v>
                </c:pt>
                <c:pt idx="5">
                  <c:v>2.0870830852631399</c:v>
                </c:pt>
                <c:pt idx="6">
                  <c:v>1.8686073447451721</c:v>
                </c:pt>
                <c:pt idx="7">
                  <c:v>1.7163716741924038</c:v>
                </c:pt>
              </c:numCache>
            </c:numRef>
          </c:val>
        </c:ser>
        <c:dLbls>
          <c:showLegendKey val="0"/>
          <c:showVal val="0"/>
          <c:showCatName val="0"/>
          <c:showSerName val="0"/>
          <c:showPercent val="0"/>
          <c:showBubbleSize val="0"/>
        </c:dLbls>
        <c:gapWidth val="150"/>
        <c:axId val="155288176"/>
        <c:axId val="155288736"/>
      </c:barChart>
      <c:catAx>
        <c:axId val="155288176"/>
        <c:scaling>
          <c:orientation val="minMax"/>
        </c:scaling>
        <c:delete val="0"/>
        <c:axPos val="b"/>
        <c:numFmt formatCode="General" sourceLinked="1"/>
        <c:majorTickMark val="out"/>
        <c:minorTickMark val="none"/>
        <c:tickLblPos val="nextTo"/>
        <c:crossAx val="155288736"/>
        <c:crosses val="autoZero"/>
        <c:auto val="1"/>
        <c:lblAlgn val="ctr"/>
        <c:lblOffset val="100"/>
        <c:noMultiLvlLbl val="0"/>
      </c:catAx>
      <c:valAx>
        <c:axId val="155288736"/>
        <c:scaling>
          <c:orientation val="minMax"/>
          <c:min val="0"/>
        </c:scaling>
        <c:delete val="0"/>
        <c:axPos val="l"/>
        <c:numFmt formatCode="0.0" sourceLinked="0"/>
        <c:majorTickMark val="out"/>
        <c:minorTickMark val="none"/>
        <c:tickLblPos val="nextTo"/>
        <c:crossAx val="155288176"/>
        <c:crosses val="autoZero"/>
        <c:crossBetween val="between"/>
      </c:valAx>
    </c:plotArea>
    <c:plotVisOnly val="1"/>
    <c:dispBlanksAs val="gap"/>
    <c:showDLblsOverMax val="0"/>
  </c:chart>
  <c:spPr>
    <a:ln>
      <a:noFill/>
    </a:ln>
  </c:spPr>
  <c:txPr>
    <a:bodyPr/>
    <a:lstStyle/>
    <a:p>
      <a:pPr>
        <a:defRPr sz="1600"/>
      </a:pPr>
      <a:endParaRPr lang="pt-B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Plan1!$D$1</c:f>
              <c:strCache>
                <c:ptCount val="1"/>
                <c:pt idx="0">
                  <c:v>Arrecadação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General</c:formatCode>
                <c:ptCount val="5"/>
                <c:pt idx="0">
                  <c:v>5.4</c:v>
                </c:pt>
                <c:pt idx="1">
                  <c:v>5.8</c:v>
                </c:pt>
                <c:pt idx="2">
                  <c:v>6.2</c:v>
                </c:pt>
                <c:pt idx="3">
                  <c:v>6.7</c:v>
                </c:pt>
                <c:pt idx="4">
                  <c:v>7.1</c:v>
                </c:pt>
              </c:numCache>
            </c:numRef>
          </c:val>
        </c:ser>
        <c:ser>
          <c:idx val="3"/>
          <c:order val="3"/>
          <c:tx>
            <c:strRef>
              <c:f>Plan1!$E$1</c:f>
              <c:strCache>
                <c:ptCount val="1"/>
                <c:pt idx="0">
                  <c:v>Renúncias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Plan1!$E$2:$E$6</c:f>
              <c:numCache>
                <c:formatCode>General</c:formatCode>
                <c:ptCount val="5"/>
                <c:pt idx="0">
                  <c:v>2.6</c:v>
                </c:pt>
                <c:pt idx="1">
                  <c:v>2.7</c:v>
                </c:pt>
                <c:pt idx="2">
                  <c:v>4.3</c:v>
                </c:pt>
                <c:pt idx="3">
                  <c:v>4.5999999999999996</c:v>
                </c:pt>
                <c:pt idx="4">
                  <c:v>5.3</c:v>
                </c:pt>
              </c:numCache>
            </c:numRef>
          </c:val>
        </c:ser>
        <c:dLbls>
          <c:showLegendKey val="0"/>
          <c:showVal val="0"/>
          <c:showCatName val="0"/>
          <c:showSerName val="0"/>
          <c:showPercent val="0"/>
          <c:showBubbleSize val="0"/>
        </c:dLbls>
        <c:gapWidth val="219"/>
        <c:axId val="225208240"/>
        <c:axId val="225208800"/>
      </c:barChart>
      <c:lineChart>
        <c:grouping val="standard"/>
        <c:varyColors val="0"/>
        <c:ser>
          <c:idx val="0"/>
          <c:order val="0"/>
          <c:tx>
            <c:strRef>
              <c:f>Plan1!$B$1</c:f>
              <c:strCache>
                <c:ptCount val="1"/>
                <c:pt idx="0">
                  <c:v>Resultado Previdenciário</c:v>
                </c:pt>
              </c:strCache>
            </c:strRef>
          </c:tx>
          <c:spPr>
            <a:ln w="38100" cap="rnd">
              <a:solidFill>
                <a:srgbClr val="FF0000"/>
              </a:solidFill>
              <a:round/>
            </a:ln>
            <a:effectLst/>
          </c:spPr>
          <c:marker>
            <c:symbol val="none"/>
          </c:marker>
          <c:dLbls>
            <c:dLbl>
              <c:idx val="0"/>
              <c:layout>
                <c:manualLayout>
                  <c:x val="-3.0009919169775693E-2"/>
                  <c:y val="9.414414080498897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8204361749490214E-3"/>
                  <c:y val="7.68017990777540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8204361749490214E-3"/>
                  <c:y val="7.184684429854412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689188951933418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7281744699796085E-3"/>
                  <c:y val="5.94594573505191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-56.1</c:v>
                </c:pt>
                <c:pt idx="1">
                  <c:v>-65.400000000000006</c:v>
                </c:pt>
                <c:pt idx="2">
                  <c:v>-74.2</c:v>
                </c:pt>
                <c:pt idx="3">
                  <c:v>-82</c:v>
                </c:pt>
                <c:pt idx="4">
                  <c:v>-91</c:v>
                </c:pt>
              </c:numCache>
            </c:numRef>
          </c:val>
          <c:smooth val="0"/>
        </c:ser>
        <c:ser>
          <c:idx val="1"/>
          <c:order val="1"/>
          <c:tx>
            <c:strRef>
              <c:f>Plan1!$C$1</c:f>
              <c:strCache>
                <c:ptCount val="1"/>
                <c:pt idx="0">
                  <c:v>Benefícios</c:v>
                </c:pt>
              </c:strCache>
            </c:strRef>
          </c:tx>
          <c:spPr>
            <a:ln w="38100" cap="rnd">
              <a:solidFill>
                <a:srgbClr val="00B0F0"/>
              </a:solidFill>
              <a:round/>
            </a:ln>
            <a:effectLst/>
          </c:spPr>
          <c:marker>
            <c:symbol val="none"/>
          </c:marker>
          <c:dLbls>
            <c:dLbl>
              <c:idx val="0"/>
              <c:layout>
                <c:manualLayout>
                  <c:x val="-3.0009919169775693E-2"/>
                  <c:y val="-6.193693474012437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5486106449286789E-3"/>
                  <c:y val="-6.193693474012432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456348939959217E-3"/>
                  <c:y val="-5.202702518170441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4.459459301288953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003190832211132E-16"/>
                  <c:y val="-4.954954779209948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61.4</c:v>
                </c:pt>
                <c:pt idx="1">
                  <c:v>71.099999999999994</c:v>
                </c:pt>
                <c:pt idx="2">
                  <c:v>80.400000000000006</c:v>
                </c:pt>
                <c:pt idx="3">
                  <c:v>88.7</c:v>
                </c:pt>
                <c:pt idx="4">
                  <c:v>98</c:v>
                </c:pt>
              </c:numCache>
            </c:numRef>
          </c:val>
          <c:smooth val="0"/>
        </c:ser>
        <c:dLbls>
          <c:showLegendKey val="0"/>
          <c:showVal val="0"/>
          <c:showCatName val="0"/>
          <c:showSerName val="0"/>
          <c:showPercent val="0"/>
          <c:showBubbleSize val="0"/>
        </c:dLbls>
        <c:marker val="1"/>
        <c:smooth val="0"/>
        <c:axId val="225208240"/>
        <c:axId val="225208800"/>
      </c:lineChart>
      <c:catAx>
        <c:axId val="22520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5208800"/>
        <c:crosses val="autoZero"/>
        <c:auto val="1"/>
        <c:lblAlgn val="ctr"/>
        <c:lblOffset val="100"/>
        <c:noMultiLvlLbl val="0"/>
      </c:catAx>
      <c:valAx>
        <c:axId val="225208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520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15292704705657E-2"/>
          <c:y val="1.4170308413674858E-2"/>
          <c:w val="0.91415598454885183"/>
          <c:h val="0.86430753007518646"/>
        </c:manualLayout>
      </c:layout>
      <c:barChart>
        <c:barDir val="col"/>
        <c:grouping val="clustered"/>
        <c:varyColors val="0"/>
        <c:ser>
          <c:idx val="0"/>
          <c:order val="0"/>
          <c:tx>
            <c:strRef>
              <c:f>Plan1!$B$1</c:f>
              <c:strCache>
                <c:ptCount val="1"/>
                <c:pt idx="0">
                  <c:v>Desoneração da Folha</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76</c:v>
                </c:pt>
                <c:pt idx="1">
                  <c:v>2030</c:v>
                </c:pt>
                <c:pt idx="2">
                  <c:v>5220</c:v>
                </c:pt>
                <c:pt idx="3">
                  <c:v>24071</c:v>
                </c:pt>
                <c:pt idx="4">
                  <c:v>22392</c:v>
                </c:pt>
              </c:numCache>
            </c:numRef>
          </c:val>
        </c:ser>
        <c:ser>
          <c:idx val="1"/>
          <c:order val="1"/>
          <c:tx>
            <c:strRef>
              <c:f>Plan1!$C$1</c:f>
              <c:strCache>
                <c:ptCount val="1"/>
                <c:pt idx="0">
                  <c:v>Simples</c:v>
                </c:pt>
              </c:strCache>
            </c:strRef>
          </c:tx>
          <c:spPr>
            <a:solidFill>
              <a:schemeClr val="accent4"/>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11250</c:v>
                </c:pt>
                <c:pt idx="1">
                  <c:v>11291</c:v>
                </c:pt>
                <c:pt idx="2">
                  <c:v>14850</c:v>
                </c:pt>
                <c:pt idx="3">
                  <c:v>17690</c:v>
                </c:pt>
                <c:pt idx="4">
                  <c:v>22429</c:v>
                </c:pt>
              </c:numCache>
            </c:numRef>
          </c:val>
        </c:ser>
        <c:ser>
          <c:idx val="2"/>
          <c:order val="2"/>
          <c:tx>
            <c:strRef>
              <c:f>Plan1!$D$1</c:f>
              <c:strCache>
                <c:ptCount val="1"/>
                <c:pt idx="0">
                  <c:v>Filantrópicas</c:v>
                </c:pt>
              </c:strCache>
            </c:strRef>
          </c:tx>
          <c:spPr>
            <a:solidFill>
              <a:schemeClr val="accent6"/>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General</c:formatCode>
                <c:ptCount val="5"/>
                <c:pt idx="0">
                  <c:v>7187</c:v>
                </c:pt>
                <c:pt idx="1">
                  <c:v>7925</c:v>
                </c:pt>
                <c:pt idx="2">
                  <c:v>8867</c:v>
                </c:pt>
                <c:pt idx="3">
                  <c:v>9920</c:v>
                </c:pt>
                <c:pt idx="4">
                  <c:v>10707</c:v>
                </c:pt>
              </c:numCache>
            </c:numRef>
          </c:val>
        </c:ser>
        <c:ser>
          <c:idx val="3"/>
          <c:order val="3"/>
          <c:tx>
            <c:strRef>
              <c:f>Plan1!$E$1</c:f>
              <c:strCache>
                <c:ptCount val="1"/>
                <c:pt idx="0">
                  <c:v>Mei</c:v>
                </c:pt>
              </c:strCache>
            </c:strRef>
          </c:tx>
          <c:spPr>
            <a:solidFill>
              <a:schemeClr val="accent2">
                <a:lumMod val="60000"/>
              </a:scheme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Plan1!$E$2:$E$6</c:f>
              <c:numCache>
                <c:formatCode>General</c:formatCode>
                <c:ptCount val="5"/>
                <c:pt idx="0">
                  <c:v>0</c:v>
                </c:pt>
                <c:pt idx="1">
                  <c:v>414</c:v>
                </c:pt>
                <c:pt idx="2">
                  <c:v>487</c:v>
                </c:pt>
                <c:pt idx="3">
                  <c:v>613</c:v>
                </c:pt>
                <c:pt idx="4">
                  <c:v>1345</c:v>
                </c:pt>
              </c:numCache>
            </c:numRef>
          </c:val>
        </c:ser>
        <c:ser>
          <c:idx val="4"/>
          <c:order val="4"/>
          <c:tx>
            <c:strRef>
              <c:f>Plan1!$F$1</c:f>
              <c:strCache>
                <c:ptCount val="1"/>
                <c:pt idx="0">
                  <c:v>Exportações</c:v>
                </c:pt>
              </c:strCache>
            </c:strRef>
          </c:tx>
          <c:spPr>
            <a:solidFill>
              <a:schemeClr val="accent4">
                <a:lumMod val="60000"/>
              </a:schemeClr>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Plan1!$F$2:$F$6</c:f>
              <c:numCache>
                <c:formatCode>General</c:formatCode>
                <c:ptCount val="5"/>
                <c:pt idx="0">
                  <c:v>2641</c:v>
                </c:pt>
                <c:pt idx="1">
                  <c:v>2749</c:v>
                </c:pt>
                <c:pt idx="2">
                  <c:v>4305</c:v>
                </c:pt>
                <c:pt idx="3">
                  <c:v>4629</c:v>
                </c:pt>
                <c:pt idx="4">
                  <c:v>5332</c:v>
                </c:pt>
              </c:numCache>
            </c:numRef>
          </c:val>
        </c:ser>
        <c:dLbls>
          <c:showLegendKey val="0"/>
          <c:showVal val="0"/>
          <c:showCatName val="0"/>
          <c:showSerName val="0"/>
          <c:showPercent val="0"/>
          <c:showBubbleSize val="0"/>
        </c:dLbls>
        <c:gapWidth val="150"/>
        <c:axId val="225185344"/>
        <c:axId val="225185904"/>
      </c:barChart>
      <c:lineChart>
        <c:grouping val="stacked"/>
        <c:varyColors val="0"/>
        <c:ser>
          <c:idx val="5"/>
          <c:order val="5"/>
          <c:tx>
            <c:strRef>
              <c:f>Plan1!$G$1</c:f>
              <c:strCache>
                <c:ptCount val="1"/>
                <c:pt idx="0">
                  <c:v>Renúncias Total</c:v>
                </c:pt>
              </c:strCache>
            </c:strRef>
          </c:tx>
          <c:spPr>
            <a:ln w="38100" cap="rnd">
              <a:solidFill>
                <a:schemeClr val="accent6">
                  <a:lumMod val="60000"/>
                </a:schemeClr>
              </a:solidFill>
              <a:round/>
            </a:ln>
            <a:effectLst/>
          </c:spPr>
          <c:marker>
            <c:symbol val="circle"/>
            <c:size val="8"/>
            <c:spPr>
              <a:solidFill>
                <a:schemeClr val="accent6">
                  <a:lumMod val="60000"/>
                </a:schemeClr>
              </a:solidFill>
              <a:ln>
                <a:noFill/>
              </a:ln>
              <a:effectLst/>
            </c:spPr>
          </c:marker>
          <c:dLbls>
            <c:dLbl>
              <c:idx val="0"/>
              <c:layout>
                <c:manualLayout>
                  <c:x val="-7.731661995585426E-2"/>
                  <c:y val="-5.299261391450855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7316619955854288E-2"/>
                  <c:y val="-5.51123184710888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9318348925938286E-2"/>
                  <c:y val="-4.875320480134785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9982710299159473E-2"/>
                  <c:y val="-4.45137956881871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7320942381064159E-2"/>
                  <c:y val="-4.4513795688187127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Plan1!$G$2:$G$6</c:f>
              <c:numCache>
                <c:formatCode>General</c:formatCode>
                <c:ptCount val="5"/>
                <c:pt idx="0">
                  <c:v>21154</c:v>
                </c:pt>
                <c:pt idx="1">
                  <c:v>23995</c:v>
                </c:pt>
                <c:pt idx="2">
                  <c:v>33242</c:v>
                </c:pt>
                <c:pt idx="3">
                  <c:v>56311</c:v>
                </c:pt>
                <c:pt idx="4">
                  <c:v>62205</c:v>
                </c:pt>
              </c:numCache>
            </c:numRef>
          </c:val>
          <c:smooth val="0"/>
        </c:ser>
        <c:dLbls>
          <c:showLegendKey val="0"/>
          <c:showVal val="0"/>
          <c:showCatName val="0"/>
          <c:showSerName val="0"/>
          <c:showPercent val="0"/>
          <c:showBubbleSize val="0"/>
        </c:dLbls>
        <c:marker val="1"/>
        <c:smooth val="0"/>
        <c:axId val="225185344"/>
        <c:axId val="225185904"/>
      </c:lineChart>
      <c:catAx>
        <c:axId val="225185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mn-lt"/>
                <a:ea typeface="+mn-ea"/>
                <a:cs typeface="+mn-cs"/>
              </a:defRPr>
            </a:pPr>
            <a:endParaRPr lang="pt-BR"/>
          </a:p>
        </c:txPr>
        <c:crossAx val="225185904"/>
        <c:crosses val="autoZero"/>
        <c:auto val="1"/>
        <c:lblAlgn val="ctr"/>
        <c:lblOffset val="100"/>
        <c:noMultiLvlLbl val="0"/>
      </c:catAx>
      <c:valAx>
        <c:axId val="2251859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22518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Plan1!$B$1</c:f>
              <c:strCache>
                <c:ptCount val="1"/>
                <c:pt idx="0">
                  <c:v>Renúncias Total</c:v>
                </c:pt>
              </c:strCache>
            </c:strRef>
          </c:tx>
          <c:spPr>
            <a:ln w="38100" cap="rnd">
              <a:solidFill>
                <a:schemeClr val="accent2"/>
              </a:solidFill>
              <a:round/>
            </a:ln>
            <a:effectLst/>
          </c:spPr>
          <c:marker>
            <c:symbol val="circle"/>
            <c:size val="8"/>
            <c:spPr>
              <a:solidFill>
                <a:schemeClr val="accent2"/>
              </a:solidFill>
              <a:ln>
                <a:noFill/>
              </a:ln>
              <a:effectLst/>
            </c:spPr>
          </c:marker>
          <c:dLbls>
            <c:dLbl>
              <c:idx val="0"/>
              <c:layout>
                <c:manualLayout>
                  <c:x val="2.8553268820932079E-2"/>
                  <c:y val="-6.072694732671654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980932261978677E-2"/>
                  <c:y val="-7.3739864611012826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704297851512661E-2"/>
                  <c:y val="-7.807750370577828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685230113491404E-2"/>
                  <c:y val="-6.506458642148191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9961864523957326E-2"/>
                  <c:y val="-6.5064586421481913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21154</c:v>
                </c:pt>
                <c:pt idx="1">
                  <c:v>23995</c:v>
                </c:pt>
                <c:pt idx="2">
                  <c:v>33242</c:v>
                </c:pt>
                <c:pt idx="3">
                  <c:v>56311</c:v>
                </c:pt>
                <c:pt idx="4">
                  <c:v>62205</c:v>
                </c:pt>
              </c:numCache>
            </c:numRef>
          </c:val>
          <c:smooth val="0"/>
        </c:ser>
        <c:ser>
          <c:idx val="1"/>
          <c:order val="1"/>
          <c:tx>
            <c:strRef>
              <c:f>Plan1!$C$1</c:f>
              <c:strCache>
                <c:ptCount val="1"/>
                <c:pt idx="0">
                  <c:v>Renúncias não ressarcidas</c:v>
                </c:pt>
              </c:strCache>
            </c:strRef>
          </c:tx>
          <c:spPr>
            <a:ln w="38100" cap="rnd">
              <a:solidFill>
                <a:schemeClr val="accent4"/>
              </a:solidFill>
              <a:round/>
            </a:ln>
            <a:effectLst/>
          </c:spPr>
          <c:marker>
            <c:symbol val="circle"/>
            <c:size val="8"/>
            <c:spPr>
              <a:solidFill>
                <a:schemeClr val="accent4"/>
              </a:solidFill>
              <a:ln>
                <a:noFill/>
              </a:ln>
              <a:effectLst/>
            </c:spPr>
          </c:marker>
          <c:dLbls>
            <c:dLbl>
              <c:idx val="0"/>
              <c:layout>
                <c:manualLayout>
                  <c:x val="0"/>
                  <c:y val="8.241514280054365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3176606103606658E-3"/>
                  <c:y val="8.67527818953091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6588303051803329E-3"/>
                  <c:y val="6.940222551624727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7.807750370577827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3176606103606658E-3"/>
                  <c:y val="8.6752781895309203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21078</c:v>
                </c:pt>
                <c:pt idx="1">
                  <c:v>21965</c:v>
                </c:pt>
                <c:pt idx="2">
                  <c:v>28022</c:v>
                </c:pt>
                <c:pt idx="3">
                  <c:v>32240</c:v>
                </c:pt>
                <c:pt idx="4">
                  <c:v>39813</c:v>
                </c:pt>
              </c:numCache>
            </c:numRef>
          </c:val>
          <c:smooth val="0"/>
        </c:ser>
        <c:dLbls>
          <c:showLegendKey val="0"/>
          <c:showVal val="0"/>
          <c:showCatName val="0"/>
          <c:showSerName val="0"/>
          <c:showPercent val="0"/>
          <c:showBubbleSize val="0"/>
        </c:dLbls>
        <c:marker val="1"/>
        <c:smooth val="0"/>
        <c:axId val="225205264"/>
        <c:axId val="225205824"/>
      </c:lineChart>
      <c:catAx>
        <c:axId val="225205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cap="none" spc="0" normalizeH="0" baseline="0">
                <a:solidFill>
                  <a:schemeClr val="tx1">
                    <a:lumMod val="65000"/>
                    <a:lumOff val="35000"/>
                  </a:schemeClr>
                </a:solidFill>
                <a:latin typeface="+mn-lt"/>
                <a:ea typeface="+mn-ea"/>
                <a:cs typeface="+mn-cs"/>
              </a:defRPr>
            </a:pPr>
            <a:endParaRPr lang="pt-BR"/>
          </a:p>
        </c:txPr>
        <c:crossAx val="225205824"/>
        <c:crosses val="autoZero"/>
        <c:auto val="1"/>
        <c:lblAlgn val="ctr"/>
        <c:lblOffset val="100"/>
        <c:noMultiLvlLbl val="0"/>
      </c:catAx>
      <c:valAx>
        <c:axId val="225205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5205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13923201079903E-2"/>
          <c:y val="2.8963167399495955E-2"/>
          <c:w val="0.9138588459728445"/>
          <c:h val="0.84132946403112263"/>
        </c:manualLayout>
      </c:layout>
      <c:lineChart>
        <c:grouping val="standard"/>
        <c:varyColors val="0"/>
        <c:ser>
          <c:idx val="0"/>
          <c:order val="0"/>
          <c:tx>
            <c:strRef>
              <c:f>Plan1!$B$1</c:f>
              <c:strCache>
                <c:ptCount val="1"/>
                <c:pt idx="0">
                  <c:v>Arrecadação</c:v>
                </c:pt>
              </c:strCache>
            </c:strRef>
          </c:tx>
          <c:spPr>
            <a:ln w="28575" cap="rnd">
              <a:solidFill>
                <a:schemeClr val="accent1"/>
              </a:solidFill>
              <a:round/>
            </a:ln>
            <a:effectLst/>
          </c:spPr>
          <c:marker>
            <c:symbol val="none"/>
          </c:marker>
          <c:dLbls>
            <c:dLbl>
              <c:idx val="0"/>
              <c:layout>
                <c:manualLayout>
                  <c:x val="-7.0190356297679127E-2"/>
                  <c:y val="-7.4359614415148035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0757102549810402E-2"/>
                  <c:y val="-4.21371148352505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5.9960843445827352E-3"/>
                  <c:y val="-4.213711483525053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7385257266650198E-2"/>
                  <c:y val="-2.974384576605921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5346323164173149E-2"/>
                  <c:y val="-4.213711483525053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0.00</c:formatCode>
                <c:ptCount val="5"/>
                <c:pt idx="0">
                  <c:v>240.5</c:v>
                </c:pt>
                <c:pt idx="1">
                  <c:v>270</c:v>
                </c:pt>
                <c:pt idx="2">
                  <c:v>301</c:v>
                </c:pt>
                <c:pt idx="3">
                  <c:v>330.8</c:v>
                </c:pt>
                <c:pt idx="4">
                  <c:v>343.2</c:v>
                </c:pt>
              </c:numCache>
            </c:numRef>
          </c:val>
          <c:smooth val="0"/>
        </c:ser>
        <c:ser>
          <c:idx val="1"/>
          <c:order val="1"/>
          <c:tx>
            <c:strRef>
              <c:f>Plan1!$C$1</c:f>
              <c:strCache>
                <c:ptCount val="1"/>
                <c:pt idx="0">
                  <c:v>Benefícios</c:v>
                </c:pt>
              </c:strCache>
            </c:strRef>
          </c:tx>
          <c:spPr>
            <a:ln w="28575" cap="rnd">
              <a:solidFill>
                <a:schemeClr val="accent2"/>
              </a:solidFill>
              <a:round/>
            </a:ln>
            <a:effectLst/>
          </c:spPr>
          <c:marker>
            <c:symbol val="none"/>
          </c:marker>
          <c:dLbls>
            <c:dLbl>
              <c:idx val="0"/>
              <c:layout>
                <c:manualLayout>
                  <c:x val="-1.803501844705966E-2"/>
                  <c:y val="4.213711483525045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0060575956089391E-2"/>
                  <c:y val="2.974384576605916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2.8722916611369751E-2"/>
                  <c:y val="5.205173009060367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470993857721087E-2"/>
                  <c:y val="6.44449991597949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4022040412900682E-2"/>
                  <c:y val="5.45303839044418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0.00</c:formatCode>
                <c:ptCount val="5"/>
                <c:pt idx="0">
                  <c:v>220</c:v>
                </c:pt>
                <c:pt idx="1">
                  <c:v>245.5</c:v>
                </c:pt>
                <c:pt idx="2">
                  <c:v>276.60000000000002</c:v>
                </c:pt>
                <c:pt idx="3">
                  <c:v>305.5</c:v>
                </c:pt>
                <c:pt idx="4">
                  <c:v>338</c:v>
                </c:pt>
              </c:numCache>
            </c:numRef>
          </c:val>
          <c:smooth val="0"/>
        </c:ser>
        <c:ser>
          <c:idx val="2"/>
          <c:order val="2"/>
          <c:tx>
            <c:strRef>
              <c:f>Plan1!$D$1</c:f>
              <c:strCache>
                <c:ptCount val="1"/>
                <c:pt idx="0">
                  <c:v>Arrecadação + Renúncias</c:v>
                </c:pt>
              </c:strCache>
            </c:strRef>
          </c:tx>
          <c:spPr>
            <a:ln w="28575" cap="rnd">
              <a:solidFill>
                <a:schemeClr val="accent3"/>
              </a:solidFill>
              <a:round/>
            </a:ln>
            <a:effectLst/>
          </c:spPr>
          <c:marker>
            <c:symbol val="none"/>
          </c:marker>
          <c:dLbls>
            <c:dLbl>
              <c:idx val="0"/>
              <c:layout>
                <c:manualLayout>
                  <c:x val="-3.9437567962574221E-2"/>
                  <c:y val="-5.45303839044419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3437169403285965E-2"/>
                  <c:y val="-4.709442246292709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2735894645528722E-2"/>
                  <c:y val="-3.96584610214122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524589127926244E-2"/>
                  <c:y val="-2.23078843245443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1398235300809041E-2"/>
                  <c:y val="-2.230788432454440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0.00</c:formatCode>
                <c:ptCount val="5"/>
                <c:pt idx="0">
                  <c:v>259</c:v>
                </c:pt>
                <c:pt idx="1">
                  <c:v>289.41000000000003</c:v>
                </c:pt>
                <c:pt idx="2">
                  <c:v>320.88</c:v>
                </c:pt>
                <c:pt idx="3">
                  <c:v>364.35</c:v>
                </c:pt>
                <c:pt idx="4">
                  <c:v>374.6</c:v>
                </c:pt>
              </c:numCache>
            </c:numRef>
          </c:val>
          <c:smooth val="0"/>
        </c:ser>
        <c:ser>
          <c:idx val="3"/>
          <c:order val="3"/>
          <c:tx>
            <c:strRef>
              <c:f>Plan1!$E$1</c:f>
              <c:strCache>
                <c:ptCount val="1"/>
                <c:pt idx="0">
                  <c:v>Resultado</c:v>
                </c:pt>
              </c:strCache>
            </c:strRef>
          </c:tx>
          <c:spPr>
            <a:ln w="28575" cap="rnd">
              <a:solidFill>
                <a:schemeClr val="accent4"/>
              </a:solidFill>
              <a:round/>
            </a:ln>
            <a:effectLst/>
          </c:spPr>
          <c:marker>
            <c:symbol val="none"/>
          </c:marker>
          <c:dLbls>
            <c:dLbl>
              <c:idx val="0"/>
              <c:layout>
                <c:manualLayout>
                  <c:x val="-2.8722916611369751E-2"/>
                  <c:y val="-1.73505766968677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2.8722916611369789E-2"/>
                  <c:y val="-1.982923051070613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398235300809041E-2"/>
                  <c:y val="-2.47865381383827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4073553990248438E-2"/>
                  <c:y val="-2.9743845766059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4271881473691949E-2"/>
                  <c:y val="-1.735057669686788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b" anchorCtr="0">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Plan1!$E$2:$E$6</c:f>
              <c:numCache>
                <c:formatCode>0.00</c:formatCode>
                <c:ptCount val="5"/>
                <c:pt idx="0">
                  <c:v>20.5</c:v>
                </c:pt>
                <c:pt idx="1">
                  <c:v>24.5</c:v>
                </c:pt>
                <c:pt idx="2">
                  <c:v>24.399999999999977</c:v>
                </c:pt>
                <c:pt idx="3">
                  <c:v>25.300000000000011</c:v>
                </c:pt>
                <c:pt idx="4">
                  <c:v>5.1999999999999886</c:v>
                </c:pt>
              </c:numCache>
            </c:numRef>
          </c:val>
          <c:smooth val="0"/>
        </c:ser>
        <c:ser>
          <c:idx val="4"/>
          <c:order val="4"/>
          <c:tx>
            <c:strRef>
              <c:f>Plan1!$F$1</c:f>
              <c:strCache>
                <c:ptCount val="1"/>
                <c:pt idx="0">
                  <c:v>Resultado + Renúncias</c:v>
                </c:pt>
              </c:strCache>
            </c:strRef>
          </c:tx>
          <c:spPr>
            <a:ln w="28575" cap="rnd">
              <a:solidFill>
                <a:schemeClr val="accent5"/>
              </a:solidFill>
              <a:round/>
            </a:ln>
            <a:effectLst/>
          </c:spPr>
          <c:marker>
            <c:symbol val="none"/>
          </c:marker>
          <c:dLbls>
            <c:dLbl>
              <c:idx val="0"/>
              <c:layout>
                <c:manualLayout>
                  <c:x val="-3.1398235300809041E-2"/>
                  <c:y val="-2.478653813838273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1398235300809089E-2"/>
                  <c:y val="-3.965846102141225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1398235300809041E-2"/>
                  <c:y val="-3.22224995798975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1398235300809152E-2"/>
                  <c:y val="-3.470115339373572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2.604759792193052E-2"/>
                  <c:y val="-2.726519195222111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Plan1!$F$2:$F$6</c:f>
              <c:numCache>
                <c:formatCode>0.00</c:formatCode>
                <c:ptCount val="5"/>
                <c:pt idx="0">
                  <c:v>39</c:v>
                </c:pt>
                <c:pt idx="1">
                  <c:v>45.7</c:v>
                </c:pt>
                <c:pt idx="2">
                  <c:v>53.3</c:v>
                </c:pt>
                <c:pt idx="3">
                  <c:v>58.85</c:v>
                </c:pt>
                <c:pt idx="4">
                  <c:v>36.6</c:v>
                </c:pt>
              </c:numCache>
            </c:numRef>
          </c:val>
          <c:smooth val="0"/>
        </c:ser>
        <c:dLbls>
          <c:showLegendKey val="0"/>
          <c:showVal val="1"/>
          <c:showCatName val="0"/>
          <c:showSerName val="0"/>
          <c:showPercent val="0"/>
          <c:showBubbleSize val="0"/>
        </c:dLbls>
        <c:smooth val="0"/>
        <c:axId val="223777728"/>
        <c:axId val="223778288"/>
      </c:lineChart>
      <c:catAx>
        <c:axId val="22377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3778288"/>
        <c:crosses val="autoZero"/>
        <c:auto val="1"/>
        <c:lblAlgn val="ctr"/>
        <c:lblOffset val="100"/>
        <c:noMultiLvlLbl val="0"/>
      </c:catAx>
      <c:valAx>
        <c:axId val="223778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23777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Plan1!$E$1</c:f>
              <c:strCache>
                <c:ptCount val="1"/>
                <c:pt idx="0">
                  <c:v>Resultado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Plan1!$E$2:$E$6</c:f>
              <c:numCache>
                <c:formatCode>General</c:formatCode>
                <c:ptCount val="5"/>
                <c:pt idx="0">
                  <c:v>-35.5</c:v>
                </c:pt>
                <c:pt idx="1">
                  <c:v>-40.799999999999997</c:v>
                </c:pt>
                <c:pt idx="2">
                  <c:v>-49.8</c:v>
                </c:pt>
                <c:pt idx="3">
                  <c:v>-56.7</c:v>
                </c:pt>
                <c:pt idx="4">
                  <c:v>-85.7</c:v>
                </c:pt>
              </c:numCache>
            </c:numRef>
          </c:val>
        </c:ser>
        <c:ser>
          <c:idx val="4"/>
          <c:order val="4"/>
          <c:tx>
            <c:strRef>
              <c:f>Plan1!$F$1</c:f>
              <c:strCache>
                <c:ptCount val="1"/>
                <c:pt idx="0">
                  <c:v>Resultado + Renúncias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Plan1!$F$2:$F$6</c:f>
              <c:numCache>
                <c:formatCode>General</c:formatCode>
                <c:ptCount val="5"/>
                <c:pt idx="0">
                  <c:v>-14.43</c:v>
                </c:pt>
                <c:pt idx="1">
                  <c:v>-18.84</c:v>
                </c:pt>
                <c:pt idx="2">
                  <c:v>-21.78</c:v>
                </c:pt>
                <c:pt idx="3">
                  <c:v>-24.46</c:v>
                </c:pt>
                <c:pt idx="4">
                  <c:v>-45.89</c:v>
                </c:pt>
              </c:numCache>
            </c:numRef>
          </c:val>
        </c:ser>
        <c:dLbls>
          <c:showLegendKey val="0"/>
          <c:showVal val="0"/>
          <c:showCatName val="0"/>
          <c:showSerName val="0"/>
          <c:showPercent val="0"/>
          <c:showBubbleSize val="0"/>
        </c:dLbls>
        <c:gapWidth val="269"/>
        <c:axId val="204158080"/>
        <c:axId val="204158640"/>
      </c:barChart>
      <c:lineChart>
        <c:grouping val="standard"/>
        <c:varyColors val="0"/>
        <c:ser>
          <c:idx val="0"/>
          <c:order val="0"/>
          <c:tx>
            <c:strRef>
              <c:f>Plan1!$B$1</c:f>
              <c:strCache>
                <c:ptCount val="1"/>
                <c:pt idx="0">
                  <c:v>Arrecadação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7554706995662518E-2"/>
                  <c:y val="4.502064923478686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2189748853425064E-2"/>
                  <c:y val="4.752179641449715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2189748853425015E-2"/>
                  <c:y val="4.752179641449719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777353497831356E-2"/>
                  <c:y val="5.752638513333871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0237186066781269E-3"/>
                  <c:y val="6.50298266724698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245.9</c:v>
                </c:pt>
                <c:pt idx="1">
                  <c:v>275.8</c:v>
                </c:pt>
                <c:pt idx="2">
                  <c:v>307.2</c:v>
                </c:pt>
                <c:pt idx="3">
                  <c:v>337.5</c:v>
                </c:pt>
                <c:pt idx="4">
                  <c:v>350.3</c:v>
                </c:pt>
              </c:numCache>
            </c:numRef>
          </c:val>
          <c:smooth val="0"/>
        </c:ser>
        <c:ser>
          <c:idx val="1"/>
          <c:order val="1"/>
          <c:tx>
            <c:strRef>
              <c:f>Plan1!$C$1</c:f>
              <c:strCache>
                <c:ptCount val="1"/>
                <c:pt idx="0">
                  <c:v>Benefícios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8284623280137523E-2"/>
                  <c:y val="-6.252867949275947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0355779100171904E-2"/>
                  <c:y val="-5.502523795362831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3649581422375026E-2"/>
                  <c:y val="-3.75172076956556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4990820957934498E-2"/>
                  <c:y val="-4.251950205507645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0237186066781269E-2"/>
                  <c:y val="-3.501606051594530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281.39999999999998</c:v>
                </c:pt>
                <c:pt idx="1">
                  <c:v>316.60000000000002</c:v>
                </c:pt>
                <c:pt idx="2">
                  <c:v>357</c:v>
                </c:pt>
                <c:pt idx="3">
                  <c:v>394.2</c:v>
                </c:pt>
                <c:pt idx="4">
                  <c:v>436</c:v>
                </c:pt>
              </c:numCache>
            </c:numRef>
          </c:val>
          <c:smooth val="0"/>
        </c:ser>
        <c:ser>
          <c:idx val="2"/>
          <c:order val="2"/>
          <c:tx>
            <c:strRef>
              <c:f>Plan1!$D$1</c:f>
              <c:strCache>
                <c:ptCount val="1"/>
                <c:pt idx="0">
                  <c:v>Arrecadação + Renúncias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General</c:formatCode>
                <c:ptCount val="5"/>
                <c:pt idx="0">
                  <c:v>266.97000000000003</c:v>
                </c:pt>
                <c:pt idx="1">
                  <c:v>297.76</c:v>
                </c:pt>
                <c:pt idx="2">
                  <c:v>335.22</c:v>
                </c:pt>
                <c:pt idx="3">
                  <c:v>369.74</c:v>
                </c:pt>
                <c:pt idx="4">
                  <c:v>390.11</c:v>
                </c:pt>
              </c:numCache>
            </c:numRef>
          </c:val>
          <c:smooth val="0"/>
        </c:ser>
        <c:dLbls>
          <c:showLegendKey val="0"/>
          <c:showVal val="0"/>
          <c:showCatName val="0"/>
          <c:showSerName val="0"/>
          <c:showPercent val="0"/>
          <c:showBubbleSize val="0"/>
        </c:dLbls>
        <c:marker val="1"/>
        <c:smooth val="0"/>
        <c:axId val="204158080"/>
        <c:axId val="204158640"/>
      </c:lineChart>
      <c:catAx>
        <c:axId val="2041580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04158640"/>
        <c:crosses val="autoZero"/>
        <c:auto val="1"/>
        <c:lblAlgn val="ctr"/>
        <c:lblOffset val="0"/>
        <c:tickLblSkip val="1"/>
        <c:noMultiLvlLbl val="0"/>
      </c:catAx>
      <c:valAx>
        <c:axId val="20415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0415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Plan1!$B$1</c:f>
              <c:strCache>
                <c:ptCount val="1"/>
                <c:pt idx="0">
                  <c:v>Função Orçamentária</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pt-BR"/>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Plan1!$A$2:$A$5</c:f>
              <c:strCache>
                <c:ptCount val="3"/>
                <c:pt idx="0">
                  <c:v>Educação</c:v>
                </c:pt>
                <c:pt idx="1">
                  <c:v>Saúde </c:v>
                </c:pt>
                <c:pt idx="2">
                  <c:v>Assistência Social</c:v>
                </c:pt>
              </c:strCache>
            </c:strRef>
          </c:cat>
          <c:val>
            <c:numRef>
              <c:f>Plan1!$B$2:$B$5</c:f>
              <c:numCache>
                <c:formatCode>0.00%</c:formatCode>
                <c:ptCount val="3"/>
                <c:pt idx="0">
                  <c:v>0.36510000000000015</c:v>
                </c:pt>
                <c:pt idx="1">
                  <c:v>0.54849999999999999</c:v>
                </c:pt>
                <c:pt idx="2">
                  <c:v>8.6400000000000018E-2</c:v>
                </c:pt>
              </c:numCache>
            </c:numRef>
          </c:val>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pt-BR"/>
        </a:p>
      </c:txPr>
    </c:legend>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Plan1!$B$1</c:f>
              <c:strCache>
                <c:ptCount val="1"/>
                <c:pt idx="0">
                  <c:v>Sonegação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13.12</c:v>
                </c:pt>
                <c:pt idx="1">
                  <c:v>13.49</c:v>
                </c:pt>
                <c:pt idx="2">
                  <c:v>15.59</c:v>
                </c:pt>
                <c:pt idx="3">
                  <c:v>16.899999999999999</c:v>
                </c:pt>
                <c:pt idx="4">
                  <c:v>11.93</c:v>
                </c:pt>
              </c:numCache>
            </c:numRef>
          </c:val>
        </c:ser>
        <c:ser>
          <c:idx val="1"/>
          <c:order val="1"/>
          <c:tx>
            <c:strRef>
              <c:f>Plan1!$C$1</c:f>
              <c:strCache>
                <c:ptCount val="1"/>
                <c:pt idx="0">
                  <c:v>Inadimplência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11.4</c:v>
                </c:pt>
                <c:pt idx="1">
                  <c:v>12.66</c:v>
                </c:pt>
                <c:pt idx="2">
                  <c:v>15.4</c:v>
                </c:pt>
                <c:pt idx="3">
                  <c:v>13.7</c:v>
                </c:pt>
                <c:pt idx="4">
                  <c:v>14.51</c:v>
                </c:pt>
              </c:numCache>
            </c:numRef>
          </c:val>
        </c:ser>
        <c:dLbls>
          <c:showLegendKey val="0"/>
          <c:showVal val="0"/>
          <c:showCatName val="0"/>
          <c:showSerName val="0"/>
          <c:showPercent val="0"/>
          <c:showBubbleSize val="0"/>
        </c:dLbls>
        <c:gapWidth val="269"/>
        <c:overlap val="100"/>
        <c:axId val="204152496"/>
        <c:axId val="204153056"/>
      </c:barChart>
      <c:lineChart>
        <c:grouping val="standard"/>
        <c:varyColors val="0"/>
        <c:ser>
          <c:idx val="2"/>
          <c:order val="2"/>
          <c:tx>
            <c:strRef>
              <c:f>Plan1!$D$1</c:f>
              <c:strCache>
                <c:ptCount val="1"/>
                <c:pt idx="0">
                  <c:v>Total</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dLbls>
            <c:dLbl>
              <c:idx val="0"/>
              <c:layout>
                <c:manualLayout>
                  <c:x val="-3.6398469544666391E-2"/>
                  <c:y val="-7.364342433805001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3598587271999741E-2"/>
                  <c:y val="-5.155039703663499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9398763862999781E-2"/>
                  <c:y val="-5.64599586591716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3798999317666589E-2"/>
                  <c:y val="-5.645995865917167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6598881590333228E-2"/>
                  <c:y val="-7.6098205149318393E-2"/>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Plan1!$D$2:$D$6</c:f>
              <c:numCache>
                <c:formatCode>General</c:formatCode>
                <c:ptCount val="5"/>
                <c:pt idx="0">
                  <c:v>24.52</c:v>
                </c:pt>
                <c:pt idx="1">
                  <c:v>26.150000000000009</c:v>
                </c:pt>
                <c:pt idx="2">
                  <c:v>30.990000000000002</c:v>
                </c:pt>
                <c:pt idx="3">
                  <c:v>30.599999999999987</c:v>
                </c:pt>
                <c:pt idx="4">
                  <c:v>26.439999999999987</c:v>
                </c:pt>
              </c:numCache>
            </c:numRef>
          </c:val>
          <c:smooth val="0"/>
        </c:ser>
        <c:dLbls>
          <c:showLegendKey val="0"/>
          <c:showVal val="0"/>
          <c:showCatName val="0"/>
          <c:showSerName val="0"/>
          <c:showPercent val="0"/>
          <c:showBubbleSize val="0"/>
        </c:dLbls>
        <c:marker val="1"/>
        <c:smooth val="0"/>
        <c:axId val="204152496"/>
        <c:axId val="204153056"/>
      </c:lineChart>
      <c:catAx>
        <c:axId val="204152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04153056"/>
        <c:crosses val="autoZero"/>
        <c:auto val="1"/>
        <c:lblAlgn val="ctr"/>
        <c:lblOffset val="100"/>
        <c:noMultiLvlLbl val="0"/>
      </c:catAx>
      <c:valAx>
        <c:axId val="20415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20415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Total Crédito Constituído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Plan1!$B$2:$B$6</c:f>
              <c:numCache>
                <c:formatCode>General</c:formatCode>
                <c:ptCount val="5"/>
                <c:pt idx="0">
                  <c:v>24.52</c:v>
                </c:pt>
                <c:pt idx="1">
                  <c:v>26.150000000000009</c:v>
                </c:pt>
                <c:pt idx="2">
                  <c:v>30.99</c:v>
                </c:pt>
                <c:pt idx="3">
                  <c:v>30.6</c:v>
                </c:pt>
                <c:pt idx="4">
                  <c:v>26.439999999999991</c:v>
                </c:pt>
              </c:numCache>
            </c:numRef>
          </c:val>
        </c:ser>
        <c:ser>
          <c:idx val="1"/>
          <c:order val="1"/>
          <c:tx>
            <c:strRef>
              <c:f>Plan1!$C$1</c:f>
              <c:strCache>
                <c:ptCount val="1"/>
                <c:pt idx="0">
                  <c:v>Renúncias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Plan1!$A$2:$A$6</c:f>
              <c:numCache>
                <c:formatCode>General</c:formatCode>
                <c:ptCount val="5"/>
                <c:pt idx="0">
                  <c:v>2011</c:v>
                </c:pt>
                <c:pt idx="1">
                  <c:v>2012</c:v>
                </c:pt>
                <c:pt idx="2">
                  <c:v>2013</c:v>
                </c:pt>
                <c:pt idx="3">
                  <c:v>2014</c:v>
                </c:pt>
                <c:pt idx="4">
                  <c:v>2015</c:v>
                </c:pt>
              </c:numCache>
            </c:numRef>
          </c:cat>
          <c:val>
            <c:numRef>
              <c:f>Plan1!$C$2:$C$6</c:f>
              <c:numCache>
                <c:formatCode>General</c:formatCode>
                <c:ptCount val="5"/>
                <c:pt idx="0">
                  <c:v>18.5</c:v>
                </c:pt>
                <c:pt idx="1">
                  <c:v>21.2</c:v>
                </c:pt>
                <c:pt idx="2">
                  <c:v>28.9</c:v>
                </c:pt>
                <c:pt idx="3">
                  <c:v>51.6</c:v>
                </c:pt>
                <c:pt idx="4">
                  <c:v>56.8</c:v>
                </c:pt>
              </c:numCache>
            </c:numRef>
          </c:val>
        </c:ser>
        <c:dLbls>
          <c:showLegendKey val="0"/>
          <c:showVal val="0"/>
          <c:showCatName val="0"/>
          <c:showSerName val="0"/>
          <c:showPercent val="0"/>
          <c:showBubbleSize val="0"/>
        </c:dLbls>
        <c:gapWidth val="269"/>
        <c:axId val="225039888"/>
        <c:axId val="225040448"/>
      </c:barChart>
      <c:catAx>
        <c:axId val="225039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pt-BR"/>
          </a:p>
        </c:txPr>
        <c:crossAx val="225040448"/>
        <c:crosses val="autoZero"/>
        <c:auto val="1"/>
        <c:lblAlgn val="ctr"/>
        <c:lblOffset val="100"/>
        <c:noMultiLvlLbl val="0"/>
      </c:catAx>
      <c:valAx>
        <c:axId val="22504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crossAx val="225039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sz="1800" b="1" i="0" baseline="0" dirty="0" smtClean="0"/>
              <a:t>Esperança de vida ao nascer (em anos)</a:t>
            </a:r>
            <a:endParaRPr lang="pt-BR" sz="1800" b="1" i="0" baseline="0" dirty="0"/>
          </a:p>
        </c:rich>
      </c:tx>
      <c:layout>
        <c:manualLayout>
          <c:xMode val="edge"/>
          <c:yMode val="edge"/>
          <c:x val="0.27248520179576086"/>
          <c:y val="1.5552037611563778E-2"/>
        </c:manualLayout>
      </c:layout>
      <c:overlay val="0"/>
    </c:title>
    <c:autoTitleDeleted val="0"/>
    <c:plotArea>
      <c:layout>
        <c:manualLayout>
          <c:layoutTarget val="inner"/>
          <c:xMode val="edge"/>
          <c:yMode val="edge"/>
          <c:x val="6.0237700614505299E-2"/>
          <c:y val="5.9190591746052658E-2"/>
          <c:w val="0.92212239041096056"/>
          <c:h val="0.84661803767892718"/>
        </c:manualLayout>
      </c:layout>
      <c:barChart>
        <c:barDir val="col"/>
        <c:grouping val="clustered"/>
        <c:varyColors val="0"/>
        <c:ser>
          <c:idx val="0"/>
          <c:order val="0"/>
          <c:spPr>
            <a:solidFill>
              <a:schemeClr val="accent3"/>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'Expectativa de vida'!$C$2:$C$10</c:f>
              <c:numCache>
                <c:formatCode>General</c:formatCode>
                <c:ptCount val="9"/>
                <c:pt idx="0">
                  <c:v>1980</c:v>
                </c:pt>
                <c:pt idx="1">
                  <c:v>1985</c:v>
                </c:pt>
                <c:pt idx="2">
                  <c:v>1990</c:v>
                </c:pt>
                <c:pt idx="3">
                  <c:v>1995</c:v>
                </c:pt>
                <c:pt idx="4">
                  <c:v>2000</c:v>
                </c:pt>
                <c:pt idx="5">
                  <c:v>2005</c:v>
                </c:pt>
                <c:pt idx="6">
                  <c:v>2010</c:v>
                </c:pt>
                <c:pt idx="7">
                  <c:v>2015</c:v>
                </c:pt>
              </c:numCache>
            </c:numRef>
          </c:cat>
          <c:val>
            <c:numRef>
              <c:f>'Expectativa de vida'!$D$2:$D$9</c:f>
              <c:numCache>
                <c:formatCode>0.00</c:formatCode>
                <c:ptCount val="8"/>
                <c:pt idx="0">
                  <c:v>62.6</c:v>
                </c:pt>
                <c:pt idx="1">
                  <c:v>64.7</c:v>
                </c:pt>
                <c:pt idx="2">
                  <c:v>66.569999999999993</c:v>
                </c:pt>
                <c:pt idx="3">
                  <c:v>68.489999999999995</c:v>
                </c:pt>
                <c:pt idx="4">
                  <c:v>69.825672146896849</c:v>
                </c:pt>
                <c:pt idx="5">
                  <c:v>71.989380010308778</c:v>
                </c:pt>
                <c:pt idx="6">
                  <c:v>73.856994611286652</c:v>
                </c:pt>
                <c:pt idx="7">
                  <c:v>75.436108386001308</c:v>
                </c:pt>
              </c:numCache>
            </c:numRef>
          </c:val>
        </c:ser>
        <c:dLbls>
          <c:showLegendKey val="0"/>
          <c:showVal val="0"/>
          <c:showCatName val="0"/>
          <c:showSerName val="0"/>
          <c:showPercent val="0"/>
          <c:showBubbleSize val="0"/>
        </c:dLbls>
        <c:gapWidth val="150"/>
        <c:axId val="155290976"/>
        <c:axId val="155291536"/>
      </c:barChart>
      <c:catAx>
        <c:axId val="155290976"/>
        <c:scaling>
          <c:orientation val="minMax"/>
        </c:scaling>
        <c:delete val="0"/>
        <c:axPos val="b"/>
        <c:numFmt formatCode="General" sourceLinked="1"/>
        <c:majorTickMark val="out"/>
        <c:minorTickMark val="none"/>
        <c:tickLblPos val="nextTo"/>
        <c:crossAx val="155291536"/>
        <c:crosses val="autoZero"/>
        <c:auto val="1"/>
        <c:lblAlgn val="ctr"/>
        <c:lblOffset val="100"/>
        <c:noMultiLvlLbl val="0"/>
      </c:catAx>
      <c:valAx>
        <c:axId val="155291536"/>
        <c:scaling>
          <c:orientation val="minMax"/>
          <c:max val="80"/>
          <c:min val="50"/>
        </c:scaling>
        <c:delete val="0"/>
        <c:axPos val="l"/>
        <c:numFmt formatCode="0" sourceLinked="0"/>
        <c:majorTickMark val="out"/>
        <c:minorTickMark val="none"/>
        <c:tickLblPos val="nextTo"/>
        <c:crossAx val="155290976"/>
        <c:crosses val="autoZero"/>
        <c:crossBetween val="between"/>
      </c:valAx>
    </c:plotArea>
    <c:plotVisOnly val="1"/>
    <c:dispBlanksAs val="gap"/>
    <c:showDLblsOverMax val="0"/>
  </c:chart>
  <c:spPr>
    <a:ln>
      <a:noFill/>
    </a:ln>
  </c:spPr>
  <c:txPr>
    <a:bodyPr/>
    <a:lstStyle/>
    <a:p>
      <a:pPr>
        <a:defRPr sz="16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795908769661995E-2"/>
          <c:y val="4.3243835507278845E-2"/>
          <c:w val="0.90818685093907003"/>
          <c:h val="0.71183313660744973"/>
        </c:manualLayout>
      </c:layout>
      <c:lineChart>
        <c:grouping val="standard"/>
        <c:varyColors val="0"/>
        <c:ser>
          <c:idx val="0"/>
          <c:order val="0"/>
          <c:tx>
            <c:v>60 anos</c:v>
          </c:tx>
          <c:spPr>
            <a:ln w="38100" cap="rnd">
              <a:solidFill>
                <a:schemeClr val="accent1"/>
              </a:solidFill>
              <a:round/>
            </a:ln>
            <a:effectLst/>
          </c:spPr>
          <c:marker>
            <c:symbol val="none"/>
          </c:marker>
          <c:dLbls>
            <c:dLbl>
              <c:idx val="0"/>
              <c:numFmt formatCode="#,##0.0" sourceLinked="0"/>
              <c:spPr>
                <a:noFill/>
                <a:ln w="25400">
                  <a:noFill/>
                </a:ln>
              </c:spPr>
              <c:txPr>
                <a:bodyPr wrap="square" lIns="38100" tIns="19050" rIns="38100" bIns="19050" anchor="ctr">
                  <a:spAutoFit/>
                </a:bodyPr>
                <a:lstStyle/>
                <a:p>
                  <a:pPr>
                    <a:defRPr sz="1400" b="1">
                      <a:solidFill>
                        <a:schemeClr val="tx2"/>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35"/>
              <c:layout>
                <c:manualLayout>
                  <c:x val="-2.5358692025358693E-2"/>
                  <c:y val="-3.5420619860847574E-2"/>
                </c:manualLayout>
              </c:layout>
              <c:spPr/>
              <c:txPr>
                <a:bodyPr/>
                <a:lstStyle/>
                <a:p>
                  <a:pPr algn="ctr" rtl="0">
                    <a:defRPr lang="en-US" sz="14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dLbl>
              <c:idx val="80"/>
              <c:spPr/>
              <c:txPr>
                <a:bodyPr/>
                <a:lstStyle/>
                <a:p>
                  <a:pPr algn="ctr" rtl="0">
                    <a:defRPr lang="en-US" sz="1400" b="1" i="0" u="none" strike="noStrike" kern="1200" baseline="0">
                      <a:solidFill>
                        <a:srgbClr val="1F497D"/>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Expec_vida_sobrevida!$A$4:$A$84</c:f>
              <c:numCache>
                <c:formatCode>General</c:formatCode>
                <c:ptCount val="8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numCache>
            </c:numRef>
          </c:cat>
          <c:val>
            <c:numRef>
              <c:f>Expec_vida_sobrevida!$C$4:$C$84</c:f>
              <c:numCache>
                <c:formatCode>0.0</c:formatCode>
                <c:ptCount val="81"/>
                <c:pt idx="0">
                  <c:v>15.236260457425448</c:v>
                </c:pt>
                <c:pt idx="1">
                  <c:v>15.443987730152735</c:v>
                </c:pt>
                <c:pt idx="2">
                  <c:v>15.651715002880007</c:v>
                </c:pt>
                <c:pt idx="3">
                  <c:v>15.859442275607398</c:v>
                </c:pt>
                <c:pt idx="4">
                  <c:v>16.067169548334526</c:v>
                </c:pt>
                <c:pt idx="5">
                  <c:v>16.274896821061823</c:v>
                </c:pt>
                <c:pt idx="6">
                  <c:v>16.482624093788957</c:v>
                </c:pt>
                <c:pt idx="7">
                  <c:v>16.690351366516477</c:v>
                </c:pt>
                <c:pt idx="8">
                  <c:v>16.898078639243643</c:v>
                </c:pt>
                <c:pt idx="9">
                  <c:v>17.105805911970918</c:v>
                </c:pt>
                <c:pt idx="10">
                  <c:v>17.313533184698191</c:v>
                </c:pt>
                <c:pt idx="11">
                  <c:v>17.521260457425491</c:v>
                </c:pt>
                <c:pt idx="12">
                  <c:v>17.698684842859564</c:v>
                </c:pt>
                <c:pt idx="13">
                  <c:v>17.876109228293661</c:v>
                </c:pt>
                <c:pt idx="14">
                  <c:v>18.053533613727662</c:v>
                </c:pt>
                <c:pt idx="15">
                  <c:v>18.230957999161866</c:v>
                </c:pt>
                <c:pt idx="16">
                  <c:v>18.408382384595829</c:v>
                </c:pt>
                <c:pt idx="17">
                  <c:v>18.585806770030072</c:v>
                </c:pt>
                <c:pt idx="18">
                  <c:v>18.763231155464169</c:v>
                </c:pt>
                <c:pt idx="19">
                  <c:v>18.955575828114792</c:v>
                </c:pt>
                <c:pt idx="20">
                  <c:v>19.158465778615735</c:v>
                </c:pt>
                <c:pt idx="21">
                  <c:v>19.375759162058731</c:v>
                </c:pt>
                <c:pt idx="22">
                  <c:v>19.590409901008677</c:v>
                </c:pt>
                <c:pt idx="23">
                  <c:v>19.8028848394463</c:v>
                </c:pt>
                <c:pt idx="24">
                  <c:v>20.013495764063531</c:v>
                </c:pt>
                <c:pt idx="25">
                  <c:v>20.222632987378923</c:v>
                </c:pt>
                <c:pt idx="26">
                  <c:v>20.43090761514863</c:v>
                </c:pt>
                <c:pt idx="27">
                  <c:v>20.636799333148929</c:v>
                </c:pt>
                <c:pt idx="28">
                  <c:v>20.840277898543089</c:v>
                </c:pt>
                <c:pt idx="29">
                  <c:v>21.040727815552589</c:v>
                </c:pt>
                <c:pt idx="30">
                  <c:v>21.237585112222231</c:v>
                </c:pt>
                <c:pt idx="31">
                  <c:v>21.412499743690329</c:v>
                </c:pt>
                <c:pt idx="32">
                  <c:v>21.582536774937854</c:v>
                </c:pt>
                <c:pt idx="33">
                  <c:v>21.748032430813083</c:v>
                </c:pt>
                <c:pt idx="34">
                  <c:v>21.909229365904189</c:v>
                </c:pt>
                <c:pt idx="35">
                  <c:v>22.066042149792889</c:v>
                </c:pt>
                <c:pt idx="36">
                  <c:v>22.218061662303828</c:v>
                </c:pt>
                <c:pt idx="37">
                  <c:v>22.365312387642831</c:v>
                </c:pt>
                <c:pt idx="38">
                  <c:v>22.507688992963587</c:v>
                </c:pt>
                <c:pt idx="39">
                  <c:v>22.644965292591795</c:v>
                </c:pt>
                <c:pt idx="40">
                  <c:v>22.777973814629465</c:v>
                </c:pt>
                <c:pt idx="41">
                  <c:v>22.906010288853889</c:v>
                </c:pt>
                <c:pt idx="42">
                  <c:v>23.029118468609205</c:v>
                </c:pt>
                <c:pt idx="43">
                  <c:v>23.147120648522503</c:v>
                </c:pt>
                <c:pt idx="44">
                  <c:v>23.260360531045858</c:v>
                </c:pt>
                <c:pt idx="45">
                  <c:v>23.368789533710686</c:v>
                </c:pt>
                <c:pt idx="46">
                  <c:v>23.472256935118288</c:v>
                </c:pt>
                <c:pt idx="47">
                  <c:v>23.570753079242856</c:v>
                </c:pt>
                <c:pt idx="48">
                  <c:v>23.665305394010655</c:v>
                </c:pt>
                <c:pt idx="49">
                  <c:v>23.755797476495427</c:v>
                </c:pt>
                <c:pt idx="50">
                  <c:v>23.842482758730622</c:v>
                </c:pt>
                <c:pt idx="51">
                  <c:v>23.925464981135406</c:v>
                </c:pt>
                <c:pt idx="52">
                  <c:v>24.004288266922124</c:v>
                </c:pt>
                <c:pt idx="53">
                  <c:v>24.07981671992653</c:v>
                </c:pt>
                <c:pt idx="54">
                  <c:v>24.151473182089397</c:v>
                </c:pt>
                <c:pt idx="55">
                  <c:v>24.219875044518606</c:v>
                </c:pt>
                <c:pt idx="56">
                  <c:v>24.284336272839859</c:v>
                </c:pt>
                <c:pt idx="57">
                  <c:v>24.345781213147689</c:v>
                </c:pt>
                <c:pt idx="58">
                  <c:v>24.40453829733546</c:v>
                </c:pt>
                <c:pt idx="59">
                  <c:v>24.460194242440579</c:v>
                </c:pt>
                <c:pt idx="60">
                  <c:v>24.513105451199891</c:v>
                </c:pt>
                <c:pt idx="61">
                  <c:v>24.563211904861848</c:v>
                </c:pt>
                <c:pt idx="62">
                  <c:v>24.610632839915429</c:v>
                </c:pt>
                <c:pt idx="63">
                  <c:v>24.655719322734189</c:v>
                </c:pt>
                <c:pt idx="64">
                  <c:v>24.69912466828093</c:v>
                </c:pt>
                <c:pt idx="65">
                  <c:v>24.740521385487789</c:v>
                </c:pt>
                <c:pt idx="66">
                  <c:v>24.779604290971413</c:v>
                </c:pt>
                <c:pt idx="67">
                  <c:v>24.816743493507289</c:v>
                </c:pt>
                <c:pt idx="68">
                  <c:v>24.852240877251624</c:v>
                </c:pt>
                <c:pt idx="69">
                  <c:v>24.885962882380813</c:v>
                </c:pt>
                <c:pt idx="70">
                  <c:v>24.917926804946575</c:v>
                </c:pt>
                <c:pt idx="71">
                  <c:v>24.948444893345755</c:v>
                </c:pt>
                <c:pt idx="72">
                  <c:v>24.977487087275783</c:v>
                </c:pt>
                <c:pt idx="73">
                  <c:v>25.005339491454539</c:v>
                </c:pt>
                <c:pt idx="74">
                  <c:v>25.032166488399625</c:v>
                </c:pt>
                <c:pt idx="75">
                  <c:v>25.057588252258331</c:v>
                </c:pt>
                <c:pt idx="76">
                  <c:v>25.081659511228889</c:v>
                </c:pt>
                <c:pt idx="77">
                  <c:v>25.104568142792235</c:v>
                </c:pt>
                <c:pt idx="78">
                  <c:v>25.12641138209753</c:v>
                </c:pt>
                <c:pt idx="79">
                  <c:v>25.147472566026565</c:v>
                </c:pt>
                <c:pt idx="80">
                  <c:v>25.167364505573889</c:v>
                </c:pt>
              </c:numCache>
            </c:numRef>
          </c:val>
          <c:smooth val="0"/>
        </c:ser>
        <c:ser>
          <c:idx val="1"/>
          <c:order val="1"/>
          <c:tx>
            <c:v>65 anos</c:v>
          </c:tx>
          <c:spPr>
            <a:ln w="38100" cap="rnd">
              <a:solidFill>
                <a:schemeClr val="accent2"/>
              </a:solidFill>
              <a:round/>
            </a:ln>
            <a:effectLst/>
          </c:spPr>
          <c:marker>
            <c:symbol val="none"/>
          </c:marker>
          <c:dLbls>
            <c:dLbl>
              <c:idx val="0"/>
              <c:numFmt formatCode="#,##0.0" sourceLinked="0"/>
              <c:spPr>
                <a:noFill/>
                <a:ln w="25400">
                  <a:noFill/>
                </a:ln>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35"/>
              <c:layout>
                <c:manualLayout>
                  <c:x val="-1.4681348014681355E-2"/>
                  <c:y val="-3.5420619860847574E-2"/>
                </c:manualLayout>
              </c:layout>
              <c:spPr/>
              <c:txPr>
                <a:bodyPr/>
                <a:lstStyle/>
                <a:p>
                  <a:pPr algn="ctr" rtl="0">
                    <a:defRPr lang="en-US" sz="1400" b="1"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dLbl>
              <c:idx val="80"/>
              <c:spPr/>
              <c:txPr>
                <a:bodyPr/>
                <a:lstStyle/>
                <a:p>
                  <a:pPr algn="ctr" rtl="0">
                    <a:defRPr lang="en-US" sz="1400" b="1"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Expec_vida_sobrevida!$A$4:$A$84</c:f>
              <c:numCache>
                <c:formatCode>General</c:formatCode>
                <c:ptCount val="8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numCache>
            </c:numRef>
          </c:cat>
          <c:val>
            <c:numRef>
              <c:f>Expec_vida_sobrevida!$H$4:$H$84</c:f>
              <c:numCache>
                <c:formatCode>0.0</c:formatCode>
                <c:ptCount val="81"/>
                <c:pt idx="0">
                  <c:v>11.986974217211106</c:v>
                </c:pt>
                <c:pt idx="1">
                  <c:v>12.186974217211107</c:v>
                </c:pt>
                <c:pt idx="2">
                  <c:v>12.386974217211106</c:v>
                </c:pt>
                <c:pt idx="3">
                  <c:v>12.586974217211107</c:v>
                </c:pt>
                <c:pt idx="4">
                  <c:v>12.786974217211107</c:v>
                </c:pt>
                <c:pt idx="5">
                  <c:v>12.986974217211106</c:v>
                </c:pt>
                <c:pt idx="6">
                  <c:v>13.186974217211107</c:v>
                </c:pt>
                <c:pt idx="7">
                  <c:v>13.386974217211106</c:v>
                </c:pt>
                <c:pt idx="8">
                  <c:v>13.586974217211107</c:v>
                </c:pt>
                <c:pt idx="9">
                  <c:v>13.786974217211107</c:v>
                </c:pt>
                <c:pt idx="10">
                  <c:v>13.986974217211106</c:v>
                </c:pt>
                <c:pt idx="11">
                  <c:v>14.186974217211107</c:v>
                </c:pt>
                <c:pt idx="12">
                  <c:v>14.355482530572905</c:v>
                </c:pt>
                <c:pt idx="13">
                  <c:v>14.523990843934541</c:v>
                </c:pt>
                <c:pt idx="14">
                  <c:v>14.692499157296311</c:v>
                </c:pt>
                <c:pt idx="15">
                  <c:v>14.861007470657984</c:v>
                </c:pt>
                <c:pt idx="16">
                  <c:v>15.029515784019697</c:v>
                </c:pt>
                <c:pt idx="17">
                  <c:v>15.198024097381417</c:v>
                </c:pt>
                <c:pt idx="18">
                  <c:v>15.366532410743195</c:v>
                </c:pt>
                <c:pt idx="19">
                  <c:v>15.557409053614522</c:v>
                </c:pt>
                <c:pt idx="20">
                  <c:v>15.758420084716048</c:v>
                </c:pt>
                <c:pt idx="21">
                  <c:v>15.9499429960455</c:v>
                </c:pt>
                <c:pt idx="22">
                  <c:v>16.139529094032316</c:v>
                </c:pt>
                <c:pt idx="23">
                  <c:v>16.327745025321473</c:v>
                </c:pt>
                <c:pt idx="24">
                  <c:v>16.514633036176086</c:v>
                </c:pt>
                <c:pt idx="25">
                  <c:v>16.700749968614929</c:v>
                </c:pt>
                <c:pt idx="26">
                  <c:v>16.886702157479789</c:v>
                </c:pt>
                <c:pt idx="27">
                  <c:v>17.070686529490558</c:v>
                </c:pt>
                <c:pt idx="28">
                  <c:v>17.252910643600448</c:v>
                </c:pt>
                <c:pt idx="29">
                  <c:v>17.432835069773503</c:v>
                </c:pt>
                <c:pt idx="30">
                  <c:v>17.609808524220607</c:v>
                </c:pt>
                <c:pt idx="31">
                  <c:v>17.767748773851089</c:v>
                </c:pt>
                <c:pt idx="32">
                  <c:v>17.921695767997917</c:v>
                </c:pt>
                <c:pt idx="33">
                  <c:v>18.071408666769127</c:v>
                </c:pt>
                <c:pt idx="34">
                  <c:v>18.217430284692192</c:v>
                </c:pt>
                <c:pt idx="35">
                  <c:v>18.359701953091591</c:v>
                </c:pt>
                <c:pt idx="36">
                  <c:v>18.497790380650599</c:v>
                </c:pt>
                <c:pt idx="37">
                  <c:v>18.631594110076602</c:v>
                </c:pt>
                <c:pt idx="38">
                  <c:v>18.761091996501086</c:v>
                </c:pt>
                <c:pt idx="39">
                  <c:v>18.886313438948889</c:v>
                </c:pt>
                <c:pt idx="40">
                  <c:v>19.00773031328454</c:v>
                </c:pt>
                <c:pt idx="41">
                  <c:v>19.124772545274624</c:v>
                </c:pt>
                <c:pt idx="42">
                  <c:v>19.237515895134624</c:v>
                </c:pt>
                <c:pt idx="43">
                  <c:v>19.345526852964511</c:v>
                </c:pt>
                <c:pt idx="44">
                  <c:v>19.449405795028774</c:v>
                </c:pt>
                <c:pt idx="45">
                  <c:v>19.548797954502486</c:v>
                </c:pt>
                <c:pt idx="46">
                  <c:v>19.643668970950042</c:v>
                </c:pt>
                <c:pt idx="47">
                  <c:v>19.734352797144314</c:v>
                </c:pt>
                <c:pt idx="48">
                  <c:v>19.821172402861627</c:v>
                </c:pt>
                <c:pt idx="49">
                  <c:v>19.904344710527489</c:v>
                </c:pt>
                <c:pt idx="50">
                  <c:v>19.984167701107729</c:v>
                </c:pt>
                <c:pt idx="51">
                  <c:v>20.060362900580174</c:v>
                </c:pt>
                <c:pt idx="52">
                  <c:v>20.132863110962571</c:v>
                </c:pt>
                <c:pt idx="53">
                  <c:v>20.202264501356829</c:v>
                </c:pt>
                <c:pt idx="54">
                  <c:v>20.268144499118112</c:v>
                </c:pt>
                <c:pt idx="55">
                  <c:v>20.331028942566661</c:v>
                </c:pt>
                <c:pt idx="56">
                  <c:v>20.390519062782129</c:v>
                </c:pt>
                <c:pt idx="57">
                  <c:v>20.447112747960656</c:v>
                </c:pt>
                <c:pt idx="58">
                  <c:v>20.501078868151208</c:v>
                </c:pt>
                <c:pt idx="59">
                  <c:v>20.552217698068727</c:v>
                </c:pt>
                <c:pt idx="60">
                  <c:v>20.600720281078942</c:v>
                </c:pt>
                <c:pt idx="61">
                  <c:v>20.646831405735515</c:v>
                </c:pt>
                <c:pt idx="62">
                  <c:v>20.690200331990017</c:v>
                </c:pt>
                <c:pt idx="63">
                  <c:v>20.73141129489106</c:v>
                </c:pt>
                <c:pt idx="64">
                  <c:v>20.77088522892064</c:v>
                </c:pt>
                <c:pt idx="65">
                  <c:v>20.807924916114796</c:v>
                </c:pt>
                <c:pt idx="66">
                  <c:v>20.842844677347582</c:v>
                </c:pt>
                <c:pt idx="67">
                  <c:v>20.875873660010633</c:v>
                </c:pt>
                <c:pt idx="68">
                  <c:v>20.907408823459932</c:v>
                </c:pt>
                <c:pt idx="69">
                  <c:v>20.937207943718501</c:v>
                </c:pt>
                <c:pt idx="70">
                  <c:v>20.965604156275628</c:v>
                </c:pt>
                <c:pt idx="71">
                  <c:v>20.992463817177466</c:v>
                </c:pt>
                <c:pt idx="72">
                  <c:v>21.018061075720286</c:v>
                </c:pt>
                <c:pt idx="73">
                  <c:v>21.042373611640226</c:v>
                </c:pt>
                <c:pt idx="74">
                  <c:v>21.065776302867803</c:v>
                </c:pt>
                <c:pt idx="75">
                  <c:v>21.088137180985182</c:v>
                </c:pt>
                <c:pt idx="76">
                  <c:v>21.10948645928671</c:v>
                </c:pt>
                <c:pt idx="77">
                  <c:v>21.129945338259631</c:v>
                </c:pt>
                <c:pt idx="78">
                  <c:v>21.149623506733082</c:v>
                </c:pt>
                <c:pt idx="79">
                  <c:v>21.168553536799656</c:v>
                </c:pt>
                <c:pt idx="80">
                  <c:v>21.186841421928978</c:v>
                </c:pt>
              </c:numCache>
            </c:numRef>
          </c:val>
          <c:smooth val="0"/>
        </c:ser>
        <c:ser>
          <c:idx val="2"/>
          <c:order val="2"/>
          <c:tx>
            <c:v>70 anos</c:v>
          </c:tx>
          <c:spPr>
            <a:ln w="38100"/>
          </c:spPr>
          <c:marker>
            <c:symbol val="none"/>
          </c:marker>
          <c:dLbls>
            <c:dLbl>
              <c:idx val="1"/>
              <c:numFmt formatCode="#,##0.0" sourceLinked="0"/>
              <c:spPr>
                <a:noFill/>
                <a:ln w="25400">
                  <a:noFill/>
                </a:ln>
              </c:spPr>
              <c:txPr>
                <a:bodyPr wrap="square" lIns="38100" tIns="19050" rIns="38100" bIns="19050" anchor="ctr">
                  <a:spAutoFit/>
                </a:bodyPr>
                <a:lstStyle/>
                <a:p>
                  <a:pPr>
                    <a:defRPr sz="1400" b="1">
                      <a:solidFill>
                        <a:schemeClr val="accent3">
                          <a:lumMod val="75000"/>
                        </a:schemeClr>
                      </a:solidFill>
                    </a:defRPr>
                  </a:pPr>
                  <a:endParaRPr lang="pt-BR"/>
                </a:p>
              </c:txPr>
              <c:dLblPos val="t"/>
              <c:showLegendKey val="0"/>
              <c:showVal val="1"/>
              <c:showCatName val="0"/>
              <c:showSerName val="0"/>
              <c:showPercent val="0"/>
              <c:showBubbleSize val="0"/>
              <c:extLst>
                <c:ext xmlns:c15="http://schemas.microsoft.com/office/drawing/2012/chart" uri="{CE6537A1-D6FC-4f65-9D91-7224C49458BB}"/>
              </c:extLst>
            </c:dLbl>
            <c:dLbl>
              <c:idx val="35"/>
              <c:layout>
                <c:manualLayout>
                  <c:x val="-1.3346680013346681E-2"/>
                  <c:y val="-4.3010752688172046E-2"/>
                </c:manualLayout>
              </c:layout>
              <c:spPr/>
              <c:txPr>
                <a:bodyPr/>
                <a:lstStyle/>
                <a:p>
                  <a:pPr algn="ctr" rtl="0">
                    <a:defRPr lang="en-US" sz="1400" b="1" i="0" u="none" strike="noStrike" kern="1200" baseline="0">
                      <a:solidFill>
                        <a:srgbClr val="9BBB59">
                          <a:lumMod val="75000"/>
                        </a:srgb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dLbl>
              <c:idx val="80"/>
              <c:spPr/>
              <c:txPr>
                <a:bodyPr/>
                <a:lstStyle/>
                <a:p>
                  <a:pPr algn="ctr" rtl="0">
                    <a:defRPr lang="en-US" sz="1400" b="1" i="0" u="none" strike="noStrike" kern="1200" baseline="0">
                      <a:solidFill>
                        <a:srgbClr val="9BBB59">
                          <a:lumMod val="75000"/>
                        </a:srgb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Expec_vida_sobrevida!$A$4:$A$84</c:f>
              <c:numCache>
                <c:formatCode>General</c:formatCode>
                <c:ptCount val="8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numCache>
            </c:numRef>
          </c:cat>
          <c:val>
            <c:numRef>
              <c:f>Expec_vida_sobrevida!$I$4:$I$84</c:f>
              <c:numCache>
                <c:formatCode>0.0</c:formatCode>
                <c:ptCount val="81"/>
                <c:pt idx="0">
                  <c:v>8.9540130265184992</c:v>
                </c:pt>
                <c:pt idx="1">
                  <c:v>9.1540130265184985</c:v>
                </c:pt>
                <c:pt idx="2">
                  <c:v>9.3540130265184995</c:v>
                </c:pt>
                <c:pt idx="3">
                  <c:v>9.5540130265184988</c:v>
                </c:pt>
                <c:pt idx="4">
                  <c:v>9.7540130265184999</c:v>
                </c:pt>
                <c:pt idx="5">
                  <c:v>9.9540130265184992</c:v>
                </c:pt>
                <c:pt idx="6">
                  <c:v>10.154013026518498</c:v>
                </c:pt>
                <c:pt idx="7">
                  <c:v>10.3540130265185</c:v>
                </c:pt>
                <c:pt idx="8">
                  <c:v>10.554013026518501</c:v>
                </c:pt>
                <c:pt idx="9">
                  <c:v>10.754013026518498</c:v>
                </c:pt>
                <c:pt idx="10">
                  <c:v>10.954013026518499</c:v>
                </c:pt>
                <c:pt idx="11">
                  <c:v>11.154013026518498</c:v>
                </c:pt>
                <c:pt idx="12">
                  <c:v>11.314268674338518</c:v>
                </c:pt>
                <c:pt idx="13">
                  <c:v>11.474524322158553</c:v>
                </c:pt>
                <c:pt idx="14">
                  <c:v>11.634779969978537</c:v>
                </c:pt>
                <c:pt idx="15">
                  <c:v>11.795035617798652</c:v>
                </c:pt>
                <c:pt idx="16">
                  <c:v>11.955291265618671</c:v>
                </c:pt>
                <c:pt idx="17">
                  <c:v>12.115546913438722</c:v>
                </c:pt>
                <c:pt idx="18">
                  <c:v>12.275802561258686</c:v>
                </c:pt>
                <c:pt idx="19">
                  <c:v>12.471112405330143</c:v>
                </c:pt>
                <c:pt idx="20">
                  <c:v>12.676989629555974</c:v>
                </c:pt>
                <c:pt idx="21">
                  <c:v>12.842536075171546</c:v>
                </c:pt>
                <c:pt idx="22">
                  <c:v>13.00704047862037</c:v>
                </c:pt>
                <c:pt idx="23">
                  <c:v>13.170957040895383</c:v>
                </c:pt>
                <c:pt idx="24">
                  <c:v>13.334062057967374</c:v>
                </c:pt>
                <c:pt idx="25">
                  <c:v>13.496776158884026</c:v>
                </c:pt>
                <c:pt idx="26">
                  <c:v>13.659458769413785</c:v>
                </c:pt>
                <c:pt idx="27">
                  <c:v>13.820426463061304</c:v>
                </c:pt>
                <c:pt idx="28">
                  <c:v>13.980002523312654</c:v>
                </c:pt>
                <c:pt idx="29">
                  <c:v>14.13783908548127</c:v>
                </c:pt>
                <c:pt idx="30">
                  <c:v>14.293467541648354</c:v>
                </c:pt>
                <c:pt idx="31">
                  <c:v>14.433109864960224</c:v>
                </c:pt>
                <c:pt idx="32">
                  <c:v>14.568920821125273</c:v>
                </c:pt>
                <c:pt idx="33">
                  <c:v>14.701143591339083</c:v>
                </c:pt>
                <c:pt idx="34">
                  <c:v>14.830094434367522</c:v>
                </c:pt>
                <c:pt idx="35">
                  <c:v>14.955828770358517</c:v>
                </c:pt>
                <c:pt idx="36">
                  <c:v>15.078068652474148</c:v>
                </c:pt>
                <c:pt idx="37">
                  <c:v>15.196393569683389</c:v>
                </c:pt>
                <c:pt idx="38">
                  <c:v>15.31120461701185</c:v>
                </c:pt>
                <c:pt idx="39">
                  <c:v>15.422304732418636</c:v>
                </c:pt>
                <c:pt idx="40">
                  <c:v>15.530083351591545</c:v>
                </c:pt>
                <c:pt idx="41">
                  <c:v>15.634185543719845</c:v>
                </c:pt>
                <c:pt idx="42">
                  <c:v>15.734319144831668</c:v>
                </c:pt>
                <c:pt idx="43">
                  <c:v>15.830630177838186</c:v>
                </c:pt>
                <c:pt idx="44">
                  <c:v>15.923171607125765</c:v>
                </c:pt>
                <c:pt idx="45">
                  <c:v>16.011756398498594</c:v>
                </c:pt>
                <c:pt idx="46">
                  <c:v>16.096637447867487</c:v>
                </c:pt>
                <c:pt idx="47">
                  <c:v>16.177622232013572</c:v>
                </c:pt>
                <c:pt idx="48">
                  <c:v>16.255272740408781</c:v>
                </c:pt>
                <c:pt idx="49">
                  <c:v>16.329878492897741</c:v>
                </c:pt>
                <c:pt idx="50">
                  <c:v>16.401506720665189</c:v>
                </c:pt>
                <c:pt idx="51">
                  <c:v>16.469971860564463</c:v>
                </c:pt>
                <c:pt idx="52">
                  <c:v>16.535172760001881</c:v>
                </c:pt>
                <c:pt idx="53">
                  <c:v>16.597711314197554</c:v>
                </c:pt>
                <c:pt idx="54">
                  <c:v>16.657170201690697</c:v>
                </c:pt>
                <c:pt idx="55">
                  <c:v>16.713736869039689</c:v>
                </c:pt>
                <c:pt idx="56">
                  <c:v>16.767383460653591</c:v>
                </c:pt>
                <c:pt idx="57">
                  <c:v>16.818208129040251</c:v>
                </c:pt>
                <c:pt idx="58">
                  <c:v>16.866734588345544</c:v>
                </c:pt>
                <c:pt idx="59">
                  <c:v>16.912489871406859</c:v>
                </c:pt>
                <c:pt idx="60">
                  <c:v>16.956264973624688</c:v>
                </c:pt>
                <c:pt idx="61">
                  <c:v>16.997771899160089</c:v>
                </c:pt>
                <c:pt idx="62">
                  <c:v>17.036715954322329</c:v>
                </c:pt>
                <c:pt idx="63">
                  <c:v>17.073704641146882</c:v>
                </c:pt>
                <c:pt idx="64">
                  <c:v>17.108879283678057</c:v>
                </c:pt>
                <c:pt idx="65">
                  <c:v>17.14198900728713</c:v>
                </c:pt>
                <c:pt idx="66">
                  <c:v>17.173080541221019</c:v>
                </c:pt>
                <c:pt idx="67">
                  <c:v>17.202437008308234</c:v>
                </c:pt>
                <c:pt idx="68">
                  <c:v>17.230338457744285</c:v>
                </c:pt>
                <c:pt idx="69">
                  <c:v>17.25649314369927</c:v>
                </c:pt>
                <c:pt idx="70">
                  <c:v>17.280912566339744</c:v>
                </c:pt>
                <c:pt idx="71">
                  <c:v>17.30384548593517</c:v>
                </c:pt>
                <c:pt idx="72">
                  <c:v>17.325666432019872</c:v>
                </c:pt>
                <c:pt idx="73">
                  <c:v>17.346329934475349</c:v>
                </c:pt>
                <c:pt idx="74">
                  <c:v>17.366264704151213</c:v>
                </c:pt>
                <c:pt idx="75">
                  <c:v>17.385157346662787</c:v>
                </c:pt>
                <c:pt idx="76">
                  <c:v>17.403278347399702</c:v>
                </c:pt>
                <c:pt idx="77">
                  <c:v>17.420527483455526</c:v>
                </c:pt>
                <c:pt idx="78">
                  <c:v>17.436963296937119</c:v>
                </c:pt>
                <c:pt idx="79">
                  <c:v>17.453001155104378</c:v>
                </c:pt>
                <c:pt idx="80">
                  <c:v>17.468477967348427</c:v>
                </c:pt>
              </c:numCache>
            </c:numRef>
          </c:val>
          <c:smooth val="0"/>
        </c:ser>
        <c:dLbls>
          <c:showLegendKey val="0"/>
          <c:showVal val="0"/>
          <c:showCatName val="0"/>
          <c:showSerName val="0"/>
          <c:showPercent val="0"/>
          <c:showBubbleSize val="0"/>
        </c:dLbls>
        <c:smooth val="0"/>
        <c:axId val="155042256"/>
        <c:axId val="155042816"/>
      </c:lineChart>
      <c:catAx>
        <c:axId val="15504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5042816"/>
        <c:crosses val="autoZero"/>
        <c:auto val="1"/>
        <c:lblAlgn val="ctr"/>
        <c:lblOffset val="100"/>
        <c:tickLblSkip val="5"/>
        <c:noMultiLvlLbl val="0"/>
      </c:catAx>
      <c:valAx>
        <c:axId val="155042816"/>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155042256"/>
        <c:crosses val="autoZero"/>
        <c:crossBetween val="between"/>
      </c:valAx>
      <c:spPr>
        <a:noFill/>
        <a:ln w="25400">
          <a:noFill/>
        </a:ln>
      </c:spPr>
    </c:plotArea>
    <c:legend>
      <c:legendPos val="r"/>
      <c:layout>
        <c:manualLayout>
          <c:xMode val="edge"/>
          <c:yMode val="edge"/>
          <c:x val="0.33533566313937563"/>
          <c:y val="0.92789373814041765"/>
          <c:w val="0.32832864928273242"/>
          <c:h val="5.6925996204933584E-2"/>
        </c:manualLayout>
      </c:layout>
      <c:overlay val="0"/>
      <c:spPr>
        <a:noFill/>
        <a:ln w="25400">
          <a:noFill/>
        </a:ln>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456454306848634E-2"/>
          <c:y val="6.6768735463659551E-2"/>
          <c:w val="0.90449076977888276"/>
          <c:h val="0.7583565978705632"/>
        </c:manualLayout>
      </c:layout>
      <c:lineChart>
        <c:grouping val="standard"/>
        <c:varyColors val="0"/>
        <c:ser>
          <c:idx val="0"/>
          <c:order val="0"/>
          <c:tx>
            <c:v>Razão de Dependência Total</c:v>
          </c:tx>
          <c:spPr>
            <a:ln w="50800"/>
          </c:spPr>
          <c:marker>
            <c:symbol val="none"/>
          </c:marker>
          <c:cat>
            <c:numRef>
              <c:f>Razao_depenencia!$D$5:$CF$5</c:f>
              <c:numCache>
                <c:formatCode>General</c:formatCode>
                <c:ptCount val="8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pt idx="61">
                  <c:v>2041</c:v>
                </c:pt>
                <c:pt idx="62">
                  <c:v>2042</c:v>
                </c:pt>
                <c:pt idx="63">
                  <c:v>2043</c:v>
                </c:pt>
                <c:pt idx="64">
                  <c:v>2044</c:v>
                </c:pt>
                <c:pt idx="65">
                  <c:v>2045</c:v>
                </c:pt>
                <c:pt idx="66">
                  <c:v>2046</c:v>
                </c:pt>
                <c:pt idx="67">
                  <c:v>2047</c:v>
                </c:pt>
                <c:pt idx="68">
                  <c:v>2048</c:v>
                </c:pt>
                <c:pt idx="69">
                  <c:v>2049</c:v>
                </c:pt>
                <c:pt idx="70">
                  <c:v>2050</c:v>
                </c:pt>
                <c:pt idx="71">
                  <c:v>2051</c:v>
                </c:pt>
                <c:pt idx="72">
                  <c:v>2052</c:v>
                </c:pt>
                <c:pt idx="73">
                  <c:v>2053</c:v>
                </c:pt>
                <c:pt idx="74">
                  <c:v>2054</c:v>
                </c:pt>
                <c:pt idx="75">
                  <c:v>2055</c:v>
                </c:pt>
                <c:pt idx="76">
                  <c:v>2056</c:v>
                </c:pt>
                <c:pt idx="77">
                  <c:v>2057</c:v>
                </c:pt>
                <c:pt idx="78">
                  <c:v>2058</c:v>
                </c:pt>
                <c:pt idx="79">
                  <c:v>2059</c:v>
                </c:pt>
                <c:pt idx="80">
                  <c:v>2060</c:v>
                </c:pt>
              </c:numCache>
            </c:numRef>
          </c:cat>
          <c:val>
            <c:numRef>
              <c:f>Razao_depenencia!$D$21:$CF$21</c:f>
              <c:numCache>
                <c:formatCode>0.00</c:formatCode>
                <c:ptCount val="81"/>
                <c:pt idx="0">
                  <c:v>72.916241426106666</c:v>
                </c:pt>
                <c:pt idx="1">
                  <c:v>72.021879510879558</c:v>
                </c:pt>
                <c:pt idx="2">
                  <c:v>71.227850206837516</c:v>
                </c:pt>
                <c:pt idx="3">
                  <c:v>70.502623002432628</c:v>
                </c:pt>
                <c:pt idx="4">
                  <c:v>69.899822014576358</c:v>
                </c:pt>
                <c:pt idx="5">
                  <c:v>69.318478519695077</c:v>
                </c:pt>
                <c:pt idx="6">
                  <c:v>68.659868452518339</c:v>
                </c:pt>
                <c:pt idx="7">
                  <c:v>67.990329065605749</c:v>
                </c:pt>
                <c:pt idx="8">
                  <c:v>67.305263877466118</c:v>
                </c:pt>
                <c:pt idx="9">
                  <c:v>66.598002245052882</c:v>
                </c:pt>
                <c:pt idx="10">
                  <c:v>65.799189162299712</c:v>
                </c:pt>
                <c:pt idx="11">
                  <c:v>64.897431261644641</c:v>
                </c:pt>
                <c:pt idx="12">
                  <c:v>63.921048535868991</c:v>
                </c:pt>
                <c:pt idx="13">
                  <c:v>62.870472015241994</c:v>
                </c:pt>
                <c:pt idx="14">
                  <c:v>61.735686195021763</c:v>
                </c:pt>
                <c:pt idx="15">
                  <c:v>60.551130941506862</c:v>
                </c:pt>
                <c:pt idx="16">
                  <c:v>59.223587001541425</c:v>
                </c:pt>
                <c:pt idx="17">
                  <c:v>57.889977670455998</c:v>
                </c:pt>
                <c:pt idx="18">
                  <c:v>56.618642955958258</c:v>
                </c:pt>
                <c:pt idx="19">
                  <c:v>55.601637558020386</c:v>
                </c:pt>
                <c:pt idx="20">
                  <c:v>54.031692235967597</c:v>
                </c:pt>
                <c:pt idx="21">
                  <c:v>53.055779215124318</c:v>
                </c:pt>
                <c:pt idx="22">
                  <c:v>52.180934344287003</c:v>
                </c:pt>
                <c:pt idx="23">
                  <c:v>51.374110862289712</c:v>
                </c:pt>
                <c:pt idx="24">
                  <c:v>50.586393494114475</c:v>
                </c:pt>
                <c:pt idx="25">
                  <c:v>49.790262213407637</c:v>
                </c:pt>
                <c:pt idx="26">
                  <c:v>48.999947696219294</c:v>
                </c:pt>
                <c:pt idx="27">
                  <c:v>48.218452621101108</c:v>
                </c:pt>
                <c:pt idx="28">
                  <c:v>47.451308410202934</c:v>
                </c:pt>
                <c:pt idx="29">
                  <c:v>46.714284031891168</c:v>
                </c:pt>
                <c:pt idx="30">
                  <c:v>46.017584621492659</c:v>
                </c:pt>
                <c:pt idx="31">
                  <c:v>45.360583010665501</c:v>
                </c:pt>
                <c:pt idx="32">
                  <c:v>44.741140228130412</c:v>
                </c:pt>
                <c:pt idx="33">
                  <c:v>44.154754813335046</c:v>
                </c:pt>
                <c:pt idx="34">
                  <c:v>43.596741514503066</c:v>
                </c:pt>
                <c:pt idx="35">
                  <c:v>43.071518927751185</c:v>
                </c:pt>
                <c:pt idx="36">
                  <c:v>42.540815891583911</c:v>
                </c:pt>
                <c:pt idx="37">
                  <c:v>42.07755170718864</c:v>
                </c:pt>
                <c:pt idx="38">
                  <c:v>41.677481865104198</c:v>
                </c:pt>
                <c:pt idx="39">
                  <c:v>41.341901202569545</c:v>
                </c:pt>
                <c:pt idx="40">
                  <c:v>41.073035544636866</c:v>
                </c:pt>
                <c:pt idx="41">
                  <c:v>40.871591145308344</c:v>
                </c:pt>
                <c:pt idx="42">
                  <c:v>40.733322870190264</c:v>
                </c:pt>
                <c:pt idx="43">
                  <c:v>40.655915507204455</c:v>
                </c:pt>
                <c:pt idx="44">
                  <c:v>40.635376103365935</c:v>
                </c:pt>
                <c:pt idx="45">
                  <c:v>40.664165190743425</c:v>
                </c:pt>
                <c:pt idx="46">
                  <c:v>40.735820749456863</c:v>
                </c:pt>
                <c:pt idx="47">
                  <c:v>40.849117854884355</c:v>
                </c:pt>
                <c:pt idx="48">
                  <c:v>40.991347468563845</c:v>
                </c:pt>
                <c:pt idx="49">
                  <c:v>41.14705431448008</c:v>
                </c:pt>
                <c:pt idx="50">
                  <c:v>41.306678628946457</c:v>
                </c:pt>
                <c:pt idx="51">
                  <c:v>41.474480007396345</c:v>
                </c:pt>
                <c:pt idx="52">
                  <c:v>41.650980433884705</c:v>
                </c:pt>
                <c:pt idx="53">
                  <c:v>41.83375099265993</c:v>
                </c:pt>
                <c:pt idx="54">
                  <c:v>42.022752734398992</c:v>
                </c:pt>
                <c:pt idx="55">
                  <c:v>42.218874129410395</c:v>
                </c:pt>
                <c:pt idx="56">
                  <c:v>42.421170892092888</c:v>
                </c:pt>
                <c:pt idx="57">
                  <c:v>42.628151166954709</c:v>
                </c:pt>
                <c:pt idx="58">
                  <c:v>42.850800374326347</c:v>
                </c:pt>
                <c:pt idx="59">
                  <c:v>43.104383725147727</c:v>
                </c:pt>
                <c:pt idx="60">
                  <c:v>43.39840103070101</c:v>
                </c:pt>
                <c:pt idx="61">
                  <c:v>43.729859412887762</c:v>
                </c:pt>
                <c:pt idx="62">
                  <c:v>44.095822861399732</c:v>
                </c:pt>
                <c:pt idx="63">
                  <c:v>44.501667487823063</c:v>
                </c:pt>
                <c:pt idx="64">
                  <c:v>44.960049598931541</c:v>
                </c:pt>
                <c:pt idx="65">
                  <c:v>45.478806326233055</c:v>
                </c:pt>
                <c:pt idx="66">
                  <c:v>46.059889360894914</c:v>
                </c:pt>
                <c:pt idx="67">
                  <c:v>46.70215701279659</c:v>
                </c:pt>
                <c:pt idx="68">
                  <c:v>47.376269187599974</c:v>
                </c:pt>
                <c:pt idx="69">
                  <c:v>48.035613499322146</c:v>
                </c:pt>
                <c:pt idx="70">
                  <c:v>48.648018248489599</c:v>
                </c:pt>
                <c:pt idx="71">
                  <c:v>49.215143364009542</c:v>
                </c:pt>
                <c:pt idx="72">
                  <c:v>49.732541717146901</c:v>
                </c:pt>
                <c:pt idx="73">
                  <c:v>50.210835408489032</c:v>
                </c:pt>
                <c:pt idx="74">
                  <c:v>50.66721990364605</c:v>
                </c:pt>
                <c:pt idx="75">
                  <c:v>51.108988640253102</c:v>
                </c:pt>
                <c:pt idx="76">
                  <c:v>51.526569053325204</c:v>
                </c:pt>
                <c:pt idx="77">
                  <c:v>51.920608462004395</c:v>
                </c:pt>
                <c:pt idx="78">
                  <c:v>52.295599523059117</c:v>
                </c:pt>
                <c:pt idx="79">
                  <c:v>52.651748960203413</c:v>
                </c:pt>
                <c:pt idx="80">
                  <c:v>52.988339698619953</c:v>
                </c:pt>
              </c:numCache>
            </c:numRef>
          </c:val>
          <c:smooth val="0"/>
        </c:ser>
        <c:dLbls>
          <c:showLegendKey val="0"/>
          <c:showVal val="0"/>
          <c:showCatName val="0"/>
          <c:showSerName val="0"/>
          <c:showPercent val="0"/>
          <c:showBubbleSize val="0"/>
        </c:dLbls>
        <c:smooth val="0"/>
        <c:axId val="155045056"/>
        <c:axId val="155045616"/>
      </c:lineChart>
      <c:catAx>
        <c:axId val="155045056"/>
        <c:scaling>
          <c:orientation val="minMax"/>
        </c:scaling>
        <c:delete val="0"/>
        <c:axPos val="b"/>
        <c:numFmt formatCode="General" sourceLinked="1"/>
        <c:majorTickMark val="out"/>
        <c:minorTickMark val="none"/>
        <c:tickLblPos val="nextTo"/>
        <c:txPr>
          <a:bodyPr/>
          <a:lstStyle/>
          <a:p>
            <a:pPr>
              <a:defRPr sz="1400"/>
            </a:pPr>
            <a:endParaRPr lang="pt-BR"/>
          </a:p>
        </c:txPr>
        <c:crossAx val="155045616"/>
        <c:crosses val="autoZero"/>
        <c:auto val="1"/>
        <c:lblAlgn val="ctr"/>
        <c:lblOffset val="100"/>
        <c:noMultiLvlLbl val="0"/>
      </c:catAx>
      <c:valAx>
        <c:axId val="155045616"/>
        <c:scaling>
          <c:orientation val="minMax"/>
          <c:min val="30"/>
        </c:scaling>
        <c:delete val="0"/>
        <c:axPos val="l"/>
        <c:numFmt formatCode="_(* #,##0_);_(* \(#,##0\);_(* &quot;-&quot;_);_(@_)" sourceLinked="0"/>
        <c:majorTickMark val="out"/>
        <c:minorTickMark val="none"/>
        <c:tickLblPos val="nextTo"/>
        <c:txPr>
          <a:bodyPr/>
          <a:lstStyle/>
          <a:p>
            <a:pPr>
              <a:defRPr sz="1400"/>
            </a:pPr>
            <a:endParaRPr lang="pt-BR"/>
          </a:p>
        </c:txPr>
        <c:crossAx val="155045056"/>
        <c:crosses val="autoZero"/>
        <c:crossBetween val="between"/>
      </c:valAx>
    </c:plotArea>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825349956255486E-2"/>
          <c:y val="1.7025380655936641E-2"/>
          <c:w val="0.91765463692039173"/>
          <c:h val="0.69565951714207608"/>
        </c:manualLayout>
      </c:layout>
      <c:barChart>
        <c:barDir val="col"/>
        <c:grouping val="clustered"/>
        <c:varyColors val="0"/>
        <c:ser>
          <c:idx val="1"/>
          <c:order val="0"/>
          <c:tx>
            <c:v>Idade Oficial</c:v>
          </c:tx>
          <c:spPr>
            <a:solidFill>
              <a:schemeClr val="accent1"/>
            </a:solidFill>
            <a:ln>
              <a:noFill/>
            </a:ln>
            <a:effectLst/>
          </c:spPr>
          <c:invertIfNegative val="0"/>
          <c:dPt>
            <c:idx val="27"/>
            <c:invertIfNegative val="0"/>
            <c:bubble3D val="0"/>
            <c:spPr>
              <a:solidFill>
                <a:schemeClr val="accent5">
                  <a:lumMod val="50000"/>
                </a:schemeClr>
              </a:solidFill>
              <a:ln>
                <a:noFill/>
              </a:ln>
              <a:effectLst/>
            </c:spPr>
          </c:dPt>
          <c:dLbls>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tx>
                <c:rich>
                  <a:bodyPr/>
                  <a:lstStyle/>
                  <a:p>
                    <a:r>
                      <a:rPr lang="en-US" dirty="0" smtClean="0">
                        <a:solidFill>
                          <a:srgbClr val="FF0000"/>
                        </a:solidFill>
                      </a:rPr>
                      <a:t>64,6</a:t>
                    </a:r>
                    <a:endParaRPr lang="en-US" dirty="0">
                      <a:solidFill>
                        <a:srgbClr val="FF0000"/>
                      </a:solidFill>
                    </a:endParaRPr>
                  </a:p>
                </c:rich>
              </c:tx>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idade_port!$G$3:$G$37</c:f>
              <c:strCache>
                <c:ptCount val="35"/>
                <c:pt idx="0">
                  <c:v>Islândia</c:v>
                </c:pt>
                <c:pt idx="1">
                  <c:v>Israel</c:v>
                </c:pt>
                <c:pt idx="2">
                  <c:v>Noruega</c:v>
                </c:pt>
                <c:pt idx="3">
                  <c:v>Estados Unidos</c:v>
                </c:pt>
                <c:pt idx="4">
                  <c:v>Irlanda</c:v>
                </c:pt>
                <c:pt idx="5">
                  <c:v>Itália</c:v>
                </c:pt>
                <c:pt idx="6">
                  <c:v>Alemanha</c:v>
                </c:pt>
                <c:pt idx="7">
                  <c:v>México</c:v>
                </c:pt>
                <c:pt idx="8">
                  <c:v>Chile</c:v>
                </c:pt>
                <c:pt idx="9">
                  <c:v>Japão</c:v>
                </c:pt>
                <c:pt idx="10">
                  <c:v>Portugal</c:v>
                </c:pt>
                <c:pt idx="11">
                  <c:v>Nova Zelândia</c:v>
                </c:pt>
                <c:pt idx="12">
                  <c:v>Suíça</c:v>
                </c:pt>
                <c:pt idx="13">
                  <c:v>Suécia</c:v>
                </c:pt>
                <c:pt idx="14">
                  <c:v>Australia</c:v>
                </c:pt>
                <c:pt idx="15">
                  <c:v>Canada</c:v>
                </c:pt>
                <c:pt idx="16">
                  <c:v>Reino Unido</c:v>
                </c:pt>
                <c:pt idx="17">
                  <c:v>Holanda</c:v>
                </c:pt>
                <c:pt idx="18">
                  <c:v>Dinamarca</c:v>
                </c:pt>
                <c:pt idx="19">
                  <c:v>Espanha</c:v>
                </c:pt>
                <c:pt idx="20">
                  <c:v>Polônia</c:v>
                </c:pt>
                <c:pt idx="21">
                  <c:v>Grécia</c:v>
                </c:pt>
                <c:pt idx="22">
                  <c:v>Austria</c:v>
                </c:pt>
                <c:pt idx="23">
                  <c:v>Finlândia</c:v>
                </c:pt>
                <c:pt idx="24">
                  <c:v>França</c:v>
                </c:pt>
                <c:pt idx="25">
                  <c:v>Bélgica</c:v>
                </c:pt>
                <c:pt idx="26">
                  <c:v>Luxemburgo</c:v>
                </c:pt>
                <c:pt idx="27">
                  <c:v>OECD-34 média</c:v>
                </c:pt>
                <c:pt idx="28">
                  <c:v>Hungria</c:v>
                </c:pt>
                <c:pt idx="29">
                  <c:v>Estônia</c:v>
                </c:pt>
                <c:pt idx="30">
                  <c:v>Eslovênia</c:v>
                </c:pt>
                <c:pt idx="31">
                  <c:v>República Tcheca</c:v>
                </c:pt>
                <c:pt idx="32">
                  <c:v>República Eslovaquia</c:v>
                </c:pt>
                <c:pt idx="33">
                  <c:v>Coréia</c:v>
                </c:pt>
                <c:pt idx="34">
                  <c:v>Turquia</c:v>
                </c:pt>
              </c:strCache>
            </c:strRef>
          </c:cat>
          <c:val>
            <c:numRef>
              <c:f>idade_port!$H$3:$H$37</c:f>
              <c:numCache>
                <c:formatCode>0.0</c:formatCode>
                <c:ptCount val="35"/>
                <c:pt idx="0">
                  <c:v>67</c:v>
                </c:pt>
                <c:pt idx="1">
                  <c:v>67</c:v>
                </c:pt>
                <c:pt idx="2">
                  <c:v>67</c:v>
                </c:pt>
                <c:pt idx="3">
                  <c:v>66</c:v>
                </c:pt>
                <c:pt idx="4">
                  <c:v>66</c:v>
                </c:pt>
                <c:pt idx="5">
                  <c:v>66</c:v>
                </c:pt>
                <c:pt idx="6">
                  <c:v>65.083333333333158</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64.649509705882366</c:v>
                </c:pt>
                <c:pt idx="28">
                  <c:v>63.5</c:v>
                </c:pt>
                <c:pt idx="29">
                  <c:v>63</c:v>
                </c:pt>
                <c:pt idx="30">
                  <c:v>63</c:v>
                </c:pt>
                <c:pt idx="31">
                  <c:v>62.499996666666249</c:v>
                </c:pt>
                <c:pt idx="32">
                  <c:v>62</c:v>
                </c:pt>
                <c:pt idx="33">
                  <c:v>60</c:v>
                </c:pt>
                <c:pt idx="34">
                  <c:v>60</c:v>
                </c:pt>
              </c:numCache>
            </c:numRef>
          </c:val>
        </c:ser>
        <c:dLbls>
          <c:showLegendKey val="0"/>
          <c:showVal val="0"/>
          <c:showCatName val="0"/>
          <c:showSerName val="0"/>
          <c:showPercent val="0"/>
          <c:showBubbleSize val="0"/>
        </c:dLbls>
        <c:gapWidth val="150"/>
        <c:axId val="155047856"/>
        <c:axId val="156212512"/>
      </c:barChart>
      <c:catAx>
        <c:axId val="15504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156212512"/>
        <c:crosses val="autoZero"/>
        <c:auto val="1"/>
        <c:lblAlgn val="ctr"/>
        <c:lblOffset val="100"/>
        <c:noMultiLvlLbl val="0"/>
      </c:catAx>
      <c:valAx>
        <c:axId val="156212512"/>
        <c:scaling>
          <c:orientation val="minMax"/>
          <c:max val="70"/>
          <c:min val="5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155047856"/>
        <c:crosses val="autoZero"/>
        <c:crossBetween val="between"/>
        <c:majorUnit val="5"/>
        <c:minorUnit val="5"/>
      </c:valAx>
      <c:spPr>
        <a:noFill/>
        <a:ln>
          <a:noFill/>
        </a:ln>
        <a:effectLst/>
      </c:spPr>
    </c:plotArea>
    <c:plotVisOnly val="1"/>
    <c:dispBlanksAs val="gap"/>
    <c:showDLblsOverMax val="0"/>
  </c:chart>
  <c:spPr>
    <a:noFill/>
    <a:ln>
      <a:noFill/>
    </a:ln>
    <a:effectLst/>
  </c:spPr>
  <c:txPr>
    <a:bodyPr/>
    <a:lstStyle/>
    <a:p>
      <a:pPr>
        <a:defRPr sz="1100"/>
      </a:pPr>
      <a:endParaRPr lang="pt-BR"/>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Idade Oficial</c:v>
          </c:tx>
          <c:spPr>
            <a:solidFill>
              <a:schemeClr val="tx2"/>
            </a:solidFill>
            <a:ln>
              <a:noFill/>
            </a:ln>
            <a:effectLst/>
          </c:spPr>
          <c:invertIfNegative val="0"/>
          <c:dPt>
            <c:idx val="14"/>
            <c:invertIfNegative val="0"/>
            <c:bubble3D val="0"/>
            <c:spPr>
              <a:solidFill>
                <a:srgbClr val="C00000"/>
              </a:solidFill>
              <a:ln>
                <a:noFill/>
              </a:ln>
              <a:effectLst/>
            </c:spPr>
          </c:dPt>
          <c:dPt>
            <c:idx val="34"/>
            <c:invertIfNegative val="0"/>
            <c:bubble3D val="0"/>
            <c:spPr>
              <a:solidFill>
                <a:schemeClr val="accent3">
                  <a:lumMod val="50000"/>
                </a:schemeClr>
              </a:solidFill>
              <a:ln>
                <a:noFill/>
              </a:ln>
              <a:effectLst/>
            </c:spPr>
          </c:dPt>
          <c:dLbls>
            <c:dLbl>
              <c:idx val="14"/>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FF0000"/>
                      </a:solidFill>
                      <a:latin typeface="+mn-lt"/>
                      <a:ea typeface="+mn-ea"/>
                      <a:cs typeface="+mn-cs"/>
                    </a:defRPr>
                  </a:pPr>
                  <a:endParaRPr lang="pt-BR"/>
                </a:p>
              </c:txPr>
              <c:showLegendKey val="0"/>
              <c:showVal val="1"/>
              <c:showCatName val="0"/>
              <c:showSerName val="0"/>
              <c:showPercent val="0"/>
              <c:showBubbleSize val="0"/>
            </c:dLbl>
            <c:dLbl>
              <c:idx val="34"/>
              <c:tx>
                <c:rich>
                  <a:bodyPr rot="0" spcFirstLastPara="1" vertOverflow="ellipsis" vert="horz" wrap="square" lIns="38100" tIns="19050" rIns="38100" bIns="19050" anchor="ctr" anchorCtr="1">
                    <a:spAutoFit/>
                  </a:bodyPr>
                  <a:lstStyle/>
                  <a:p>
                    <a:pPr>
                      <a:defRPr sz="800" b="1" i="0" u="none" strike="noStrike" kern="1200" baseline="0">
                        <a:solidFill>
                          <a:schemeClr val="accent3"/>
                        </a:solidFill>
                        <a:latin typeface="+mn-lt"/>
                        <a:ea typeface="+mn-ea"/>
                        <a:cs typeface="+mn-cs"/>
                      </a:defRPr>
                    </a:pPr>
                    <a:r>
                      <a:rPr lang="en-US" b="1" dirty="0" smtClean="0">
                        <a:solidFill>
                          <a:schemeClr val="accent3">
                            <a:lumMod val="50000"/>
                          </a:schemeClr>
                        </a:solidFill>
                      </a:rPr>
                      <a:t>59,4</a:t>
                    </a:r>
                    <a:endParaRPr lang="en-US" dirty="0">
                      <a:solidFill>
                        <a:schemeClr val="accent3">
                          <a:lumMod val="50000"/>
                        </a:schemeClr>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idade_port!$E$3:$E$38</c:f>
              <c:strCache>
                <c:ptCount val="36"/>
                <c:pt idx="0">
                  <c:v>México</c:v>
                </c:pt>
                <c:pt idx="1">
                  <c:v>Coréia</c:v>
                </c:pt>
                <c:pt idx="2">
                  <c:v>Chile</c:v>
                </c:pt>
                <c:pt idx="3">
                  <c:v>Japão</c:v>
                </c:pt>
                <c:pt idx="4">
                  <c:v>Portugal</c:v>
                </c:pt>
                <c:pt idx="5">
                  <c:v>Islândia</c:v>
                </c:pt>
                <c:pt idx="6">
                  <c:v>Israel</c:v>
                </c:pt>
                <c:pt idx="7">
                  <c:v>Nova Zelândia</c:v>
                </c:pt>
                <c:pt idx="8">
                  <c:v>Suíça</c:v>
                </c:pt>
                <c:pt idx="9">
                  <c:v>Suécia</c:v>
                </c:pt>
                <c:pt idx="10">
                  <c:v>Estados Unidos</c:v>
                </c:pt>
                <c:pt idx="11">
                  <c:v>Australia</c:v>
                </c:pt>
                <c:pt idx="12">
                  <c:v>Noruega</c:v>
                </c:pt>
                <c:pt idx="13">
                  <c:v>Irlanda</c:v>
                </c:pt>
                <c:pt idx="14">
                  <c:v>OECD-34 média</c:v>
                </c:pt>
                <c:pt idx="15">
                  <c:v>Canada</c:v>
                </c:pt>
                <c:pt idx="16">
                  <c:v>Reino Unido</c:v>
                </c:pt>
                <c:pt idx="17">
                  <c:v>Estônia</c:v>
                </c:pt>
                <c:pt idx="18">
                  <c:v>Holanda</c:v>
                </c:pt>
                <c:pt idx="19">
                  <c:v>Dinamarca</c:v>
                </c:pt>
                <c:pt idx="20">
                  <c:v>República Tcheca</c:v>
                </c:pt>
                <c:pt idx="21">
                  <c:v>Eslovênia</c:v>
                </c:pt>
                <c:pt idx="22">
                  <c:v>Turquia</c:v>
                </c:pt>
                <c:pt idx="23">
                  <c:v>Espanha</c:v>
                </c:pt>
                <c:pt idx="24">
                  <c:v>Polônia</c:v>
                </c:pt>
                <c:pt idx="25">
                  <c:v>Alemanha</c:v>
                </c:pt>
                <c:pt idx="26">
                  <c:v>Grécia</c:v>
                </c:pt>
                <c:pt idx="27">
                  <c:v>Austria</c:v>
                </c:pt>
                <c:pt idx="28">
                  <c:v>Finlândia</c:v>
                </c:pt>
                <c:pt idx="29">
                  <c:v>Itália</c:v>
                </c:pt>
                <c:pt idx="30">
                  <c:v>República Eslovaquia</c:v>
                </c:pt>
                <c:pt idx="31">
                  <c:v>Hungria</c:v>
                </c:pt>
                <c:pt idx="32">
                  <c:v>França</c:v>
                </c:pt>
                <c:pt idx="33">
                  <c:v>Bélgica</c:v>
                </c:pt>
                <c:pt idx="34">
                  <c:v>Brasil</c:v>
                </c:pt>
                <c:pt idx="35">
                  <c:v>Luxemburgo</c:v>
                </c:pt>
              </c:strCache>
            </c:strRef>
          </c:cat>
          <c:val>
            <c:numRef>
              <c:f>idade_port!$F$3:$F$38</c:f>
              <c:numCache>
                <c:formatCode>0.0</c:formatCode>
                <c:ptCount val="36"/>
                <c:pt idx="0">
                  <c:v>72.265401091373249</c:v>
                </c:pt>
                <c:pt idx="1">
                  <c:v>71.127748808092036</c:v>
                </c:pt>
                <c:pt idx="2">
                  <c:v>69.374782069347532</c:v>
                </c:pt>
                <c:pt idx="3">
                  <c:v>69.149013608672902</c:v>
                </c:pt>
                <c:pt idx="4">
                  <c:v>68.387471108932033</c:v>
                </c:pt>
                <c:pt idx="5">
                  <c:v>68.207635317741577</c:v>
                </c:pt>
                <c:pt idx="6">
                  <c:v>66.905697162665945</c:v>
                </c:pt>
                <c:pt idx="7">
                  <c:v>66.748741922118015</c:v>
                </c:pt>
                <c:pt idx="8">
                  <c:v>66.121872123395974</c:v>
                </c:pt>
                <c:pt idx="9">
                  <c:v>66.11828646429889</c:v>
                </c:pt>
                <c:pt idx="10">
                  <c:v>64.972115787181835</c:v>
                </c:pt>
                <c:pt idx="11">
                  <c:v>64.945623526880027</c:v>
                </c:pt>
                <c:pt idx="12">
                  <c:v>64.785113223409979</c:v>
                </c:pt>
                <c:pt idx="13">
                  <c:v>64.57583754288585</c:v>
                </c:pt>
                <c:pt idx="14" formatCode="0.00">
                  <c:v>64.197930818085069</c:v>
                </c:pt>
                <c:pt idx="15">
                  <c:v>63.843091884158149</c:v>
                </c:pt>
                <c:pt idx="16">
                  <c:v>63.684346297268597</c:v>
                </c:pt>
                <c:pt idx="17">
                  <c:v>63.596201474015906</c:v>
                </c:pt>
                <c:pt idx="18">
                  <c:v>63.561852503498926</c:v>
                </c:pt>
                <c:pt idx="19">
                  <c:v>63.357013462681238</c:v>
                </c:pt>
                <c:pt idx="20">
                  <c:v>63.136066140785935</c:v>
                </c:pt>
                <c:pt idx="21">
                  <c:v>62.901341042707578</c:v>
                </c:pt>
                <c:pt idx="22">
                  <c:v>62.837094978296619</c:v>
                </c:pt>
                <c:pt idx="23">
                  <c:v>62.342469187926945</c:v>
                </c:pt>
                <c:pt idx="24">
                  <c:v>62.268419077257704</c:v>
                </c:pt>
                <c:pt idx="25">
                  <c:v>62.075990882673729</c:v>
                </c:pt>
                <c:pt idx="26">
                  <c:v>61.915652153930665</c:v>
                </c:pt>
                <c:pt idx="27">
                  <c:v>61.912815819862658</c:v>
                </c:pt>
                <c:pt idx="28">
                  <c:v>61.794464606621879</c:v>
                </c:pt>
                <c:pt idx="29">
                  <c:v>61.088247188740283</c:v>
                </c:pt>
                <c:pt idx="30">
                  <c:v>60.926421535271075</c:v>
                </c:pt>
                <c:pt idx="31">
                  <c:v>60.857970271164255</c:v>
                </c:pt>
                <c:pt idx="32">
                  <c:v>59.710850914852614</c:v>
                </c:pt>
                <c:pt idx="33">
                  <c:v>59.630088512518583</c:v>
                </c:pt>
                <c:pt idx="34">
                  <c:v>59.3</c:v>
                </c:pt>
                <c:pt idx="35">
                  <c:v>57.603910123662246</c:v>
                </c:pt>
              </c:numCache>
            </c:numRef>
          </c:val>
        </c:ser>
        <c:dLbls>
          <c:showLegendKey val="0"/>
          <c:showVal val="0"/>
          <c:showCatName val="0"/>
          <c:showSerName val="0"/>
          <c:showPercent val="0"/>
          <c:showBubbleSize val="0"/>
        </c:dLbls>
        <c:gapWidth val="150"/>
        <c:axId val="156215312"/>
        <c:axId val="156215872"/>
      </c:barChart>
      <c:catAx>
        <c:axId val="15621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56215872"/>
        <c:crosses val="autoZero"/>
        <c:auto val="1"/>
        <c:lblAlgn val="ctr"/>
        <c:lblOffset val="100"/>
        <c:noMultiLvlLbl val="0"/>
      </c:catAx>
      <c:valAx>
        <c:axId val="156215872"/>
        <c:scaling>
          <c:orientation val="minMax"/>
          <c:max val="75"/>
          <c:min val="5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56215312"/>
        <c:crosses val="autoZero"/>
        <c:crossBetween val="between"/>
        <c:majorUnit val="5"/>
        <c:minorUnit val="5"/>
      </c:valAx>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b="1" i="0" baseline="0" dirty="0">
                <a:solidFill>
                  <a:schemeClr val="tx1"/>
                </a:solidFill>
                <a:effectLst/>
              </a:rPr>
              <a:t>Razão do Rendimento do Trabalho </a:t>
            </a:r>
            <a:r>
              <a:rPr lang="pt-BR" sz="1800" b="1" i="0" baseline="0" dirty="0" smtClean="0">
                <a:solidFill>
                  <a:schemeClr val="tx1"/>
                </a:solidFill>
                <a:effectLst/>
              </a:rPr>
              <a:t>por </a:t>
            </a:r>
            <a:r>
              <a:rPr lang="pt-BR" sz="1800" b="1" i="0" baseline="0" dirty="0">
                <a:solidFill>
                  <a:schemeClr val="tx1"/>
                </a:solidFill>
                <a:effectLst/>
              </a:rPr>
              <a:t>Hora entre Rural Agrícola e Urbano por Ano</a:t>
            </a:r>
            <a:endParaRPr lang="pt-BR" dirty="0">
              <a:solidFill>
                <a:schemeClr val="tx1"/>
              </a:solidFill>
              <a:effectLst/>
            </a:endParaRPr>
          </a:p>
        </c:rich>
      </c:tx>
      <c:overlay val="0"/>
      <c:spPr>
        <a:noFill/>
        <a:ln>
          <a:noFill/>
        </a:ln>
        <a:effectLst/>
      </c:spPr>
    </c:title>
    <c:autoTitleDeleted val="0"/>
    <c:plotArea>
      <c:layout>
        <c:manualLayout>
          <c:layoutTarget val="inner"/>
          <c:xMode val="edge"/>
          <c:yMode val="edge"/>
          <c:x val="6.2054193580412399E-2"/>
          <c:y val="0.15695830042829748"/>
          <c:w val="0.92060932099799553"/>
          <c:h val="0.65092236027137962"/>
        </c:manualLayout>
      </c:layout>
      <c:lineChart>
        <c:grouping val="standard"/>
        <c:varyColors val="0"/>
        <c:ser>
          <c:idx val="0"/>
          <c:order val="0"/>
          <c:spPr>
            <a:ln w="28575" cap="rnd">
              <a:solidFill>
                <a:schemeClr val="accent1"/>
              </a:solidFill>
              <a:round/>
            </a:ln>
            <a:effectLst/>
          </c:spPr>
          <c:marker>
            <c:symbol val="circle"/>
            <c:size val="8"/>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Hora!$E$1:$X$1</c:f>
              <c:strCache>
                <c:ptCount val="20"/>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strCache>
            </c:strRef>
          </c:cat>
          <c:val>
            <c:numRef>
              <c:f>Hora!$E$25:$X$25</c:f>
              <c:numCache>
                <c:formatCode>0.0%</c:formatCode>
                <c:ptCount val="20"/>
                <c:pt idx="0">
                  <c:v>0.18052632404664926</c:v>
                </c:pt>
                <c:pt idx="1">
                  <c:v>0.17751114249899078</c:v>
                </c:pt>
                <c:pt idx="2">
                  <c:v>0.14944517917039543</c:v>
                </c:pt>
                <c:pt idx="3">
                  <c:v>0.16968040305448256</c:v>
                </c:pt>
                <c:pt idx="4">
                  <c:v>0.17425336518441442</c:v>
                </c:pt>
                <c:pt idx="5">
                  <c:v>0.1867287243774893</c:v>
                </c:pt>
                <c:pt idx="6">
                  <c:v>0.19920408357056427</c:v>
                </c:pt>
                <c:pt idx="7">
                  <c:v>0.19172379824398059</c:v>
                </c:pt>
                <c:pt idx="8">
                  <c:v>0.21623450479578468</c:v>
                </c:pt>
                <c:pt idx="9">
                  <c:v>0.23028511537175775</c:v>
                </c:pt>
                <c:pt idx="10">
                  <c:v>0.21857423967195566</c:v>
                </c:pt>
                <c:pt idx="11">
                  <c:v>0.23210188501796791</c:v>
                </c:pt>
                <c:pt idx="12">
                  <c:v>0.23793319924892287</c:v>
                </c:pt>
                <c:pt idx="13">
                  <c:v>0.24138433391713787</c:v>
                </c:pt>
                <c:pt idx="14">
                  <c:v>0.24242459916480313</c:v>
                </c:pt>
                <c:pt idx="15">
                  <c:v>0.24667652219898223</c:v>
                </c:pt>
                <c:pt idx="16">
                  <c:v>0.2509284452331616</c:v>
                </c:pt>
                <c:pt idx="17">
                  <c:v>0.23405433206426926</c:v>
                </c:pt>
                <c:pt idx="18">
                  <c:v>0.23080277448968717</c:v>
                </c:pt>
                <c:pt idx="19">
                  <c:v>0.2574368086456375</c:v>
                </c:pt>
              </c:numCache>
            </c:numRef>
          </c:val>
          <c:smooth val="0"/>
        </c:ser>
        <c:dLbls>
          <c:showLegendKey val="0"/>
          <c:showVal val="0"/>
          <c:showCatName val="0"/>
          <c:showSerName val="0"/>
          <c:showPercent val="0"/>
          <c:showBubbleSize val="0"/>
        </c:dLbls>
        <c:marker val="1"/>
        <c:smooth val="0"/>
        <c:axId val="156218112"/>
        <c:axId val="156218672"/>
      </c:lineChart>
      <c:catAx>
        <c:axId val="15621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56218672"/>
        <c:crosses val="autoZero"/>
        <c:auto val="1"/>
        <c:lblAlgn val="ctr"/>
        <c:lblOffset val="100"/>
        <c:noMultiLvlLbl val="0"/>
      </c:catAx>
      <c:valAx>
        <c:axId val="156218672"/>
        <c:scaling>
          <c:orientation val="minMax"/>
          <c:max val="0.28000000000000008"/>
          <c:min val="0.14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1562181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1E23C-C735-4CE2-B6FE-575789770FC8}" type="doc">
      <dgm:prSet loTypeId="urn:microsoft.com/office/officeart/2011/layout/InterconnectedBlockProcess" loCatId="process" qsTypeId="urn:microsoft.com/office/officeart/2005/8/quickstyle/simple1#1" qsCatId="simple" csTypeId="urn:microsoft.com/office/officeart/2005/8/colors/accent1_5" csCatId="accent1" phldr="1"/>
      <dgm:spPr/>
      <dgm:t>
        <a:bodyPr/>
        <a:lstStyle/>
        <a:p>
          <a:endParaRPr lang="pt-BR"/>
        </a:p>
      </dgm:t>
    </dgm:pt>
    <dgm:pt modelId="{CB67ADFD-9B7A-4711-B63A-91519325F23F}">
      <dgm:prSet phldrT="[Texto]" custT="1"/>
      <dgm:spPr>
        <a:solidFill>
          <a:schemeClr val="accent1">
            <a:lumMod val="20000"/>
            <a:lumOff val="80000"/>
            <a:alpha val="50000"/>
          </a:schemeClr>
        </a:solidFill>
        <a:ln>
          <a:solidFill>
            <a:schemeClr val="accent1">
              <a:lumMod val="20000"/>
              <a:lumOff val="80000"/>
            </a:schemeClr>
          </a:solidFill>
        </a:ln>
      </dgm:spPr>
      <dgm:t>
        <a:bodyPr/>
        <a:lstStyle/>
        <a:p>
          <a:r>
            <a:rPr lang="pt-BR" sz="1200" b="1" dirty="0">
              <a:solidFill>
                <a:schemeClr val="tx1"/>
              </a:solidFill>
              <a:latin typeface="Arial" panose="020B0604020202020204" pitchFamily="34" charset="0"/>
              <a:cs typeface="Arial" panose="020B0604020202020204" pitchFamily="34" charset="0"/>
            </a:rPr>
            <a:t>Lei nº 4.214/1963 </a:t>
          </a:r>
          <a:r>
            <a:rPr lang="pt-BR" sz="1200" dirty="0">
              <a:solidFill>
                <a:schemeClr val="tx1"/>
              </a:solidFill>
              <a:latin typeface="Arial" panose="020B0604020202020204" pitchFamily="34" charset="0"/>
              <a:cs typeface="Arial" panose="020B0604020202020204" pitchFamily="34" charset="0"/>
            </a:rPr>
            <a:t> </a:t>
          </a:r>
        </a:p>
      </dgm:t>
    </dgm:pt>
    <dgm:pt modelId="{C8C42BED-CA1B-4324-A59B-FD377F4A6DB6}" type="parTrans" cxnId="{6426DE47-EC01-43AB-855D-11295901031C}">
      <dgm:prSet/>
      <dgm:spPr/>
      <dgm:t>
        <a:bodyPr/>
        <a:lstStyle/>
        <a:p>
          <a:endParaRPr lang="pt-BR" sz="1200">
            <a:latin typeface="Arial" panose="020B0604020202020204" pitchFamily="34" charset="0"/>
            <a:cs typeface="Arial" panose="020B0604020202020204" pitchFamily="34" charset="0"/>
          </a:endParaRPr>
        </a:p>
      </dgm:t>
    </dgm:pt>
    <dgm:pt modelId="{DAF1CFF1-0E87-47AD-9F7B-E29DF5F23F0D}" type="sibTrans" cxnId="{6426DE47-EC01-43AB-855D-11295901031C}">
      <dgm:prSet/>
      <dgm:spPr/>
      <dgm:t>
        <a:bodyPr/>
        <a:lstStyle/>
        <a:p>
          <a:endParaRPr lang="pt-BR" sz="1200">
            <a:latin typeface="Arial" panose="020B0604020202020204" pitchFamily="34" charset="0"/>
            <a:cs typeface="Arial" panose="020B0604020202020204" pitchFamily="34" charset="0"/>
          </a:endParaRPr>
        </a:p>
      </dgm:t>
    </dgm:pt>
    <dgm:pt modelId="{E78BA179-9E54-419D-B605-5C7209AAE46F}">
      <dgm:prSet phldrT="[Texto]" custT="1"/>
      <dgm:spPr>
        <a:solidFill>
          <a:schemeClr val="accent1">
            <a:lumMod val="20000"/>
            <a:lumOff val="80000"/>
          </a:schemeClr>
        </a:solidFill>
        <a:ln>
          <a:solidFill>
            <a:schemeClr val="accent1">
              <a:lumMod val="20000"/>
              <a:lumOff val="80000"/>
            </a:schemeClr>
          </a:solidFill>
        </a:ln>
      </dgm:spPr>
      <dgm:t>
        <a:bodyPr/>
        <a:lstStyle/>
        <a:p>
          <a:r>
            <a:rPr lang="pt-BR" sz="1200" dirty="0">
              <a:latin typeface="Arial" panose="020B0604020202020204" pitchFamily="34" charset="0"/>
              <a:cs typeface="Arial" panose="020B0604020202020204" pitchFamily="34" charset="0"/>
            </a:rPr>
            <a:t>Cria o FUNRURAL.</a:t>
          </a:r>
        </a:p>
      </dgm:t>
    </dgm:pt>
    <dgm:pt modelId="{56CA9EFD-969A-42AE-A68D-14AA9A8B7AFA}" type="parTrans" cxnId="{4DF14957-2F35-440E-961E-A5231F4DAF25}">
      <dgm:prSet/>
      <dgm:spPr/>
      <dgm:t>
        <a:bodyPr/>
        <a:lstStyle/>
        <a:p>
          <a:endParaRPr lang="pt-BR" sz="1200">
            <a:latin typeface="Arial" panose="020B0604020202020204" pitchFamily="34" charset="0"/>
            <a:cs typeface="Arial" panose="020B0604020202020204" pitchFamily="34" charset="0"/>
          </a:endParaRPr>
        </a:p>
      </dgm:t>
    </dgm:pt>
    <dgm:pt modelId="{AC7C0C16-CB73-4E5C-9EFD-4C30E889D131}" type="sibTrans" cxnId="{4DF14957-2F35-440E-961E-A5231F4DAF25}">
      <dgm:prSet/>
      <dgm:spPr/>
      <dgm:t>
        <a:bodyPr/>
        <a:lstStyle/>
        <a:p>
          <a:endParaRPr lang="pt-BR" sz="1200">
            <a:latin typeface="Arial" panose="020B0604020202020204" pitchFamily="34" charset="0"/>
            <a:cs typeface="Arial" panose="020B0604020202020204" pitchFamily="34" charset="0"/>
          </a:endParaRPr>
        </a:p>
      </dgm:t>
    </dgm:pt>
    <dgm:pt modelId="{3C0FCBDB-0082-4CCE-B9FB-530CD90BF7A9}">
      <dgm:prSet phldrT="[Texto]" custT="1"/>
      <dgm:spPr>
        <a:solidFill>
          <a:schemeClr val="accent1">
            <a:lumMod val="20000"/>
            <a:lumOff val="80000"/>
            <a:alpha val="58000"/>
          </a:schemeClr>
        </a:solidFill>
        <a:ln>
          <a:solidFill>
            <a:schemeClr val="accent1">
              <a:lumMod val="20000"/>
              <a:lumOff val="80000"/>
            </a:schemeClr>
          </a:solidFill>
        </a:ln>
      </dgm:spPr>
      <dgm:t>
        <a:bodyPr/>
        <a:lstStyle/>
        <a:p>
          <a:r>
            <a:rPr lang="pt-BR" sz="1200" b="1" dirty="0">
              <a:solidFill>
                <a:schemeClr val="tx1"/>
              </a:solidFill>
              <a:latin typeface="Arial" panose="020B0604020202020204" pitchFamily="34" charset="0"/>
              <a:cs typeface="Arial" panose="020B0604020202020204" pitchFamily="34" charset="0"/>
            </a:rPr>
            <a:t>Lei Complementar nº 11/1971</a:t>
          </a:r>
          <a:endParaRPr lang="pt-BR" sz="1200" dirty="0">
            <a:solidFill>
              <a:schemeClr val="tx1"/>
            </a:solidFill>
            <a:latin typeface="Arial" panose="020B0604020202020204" pitchFamily="34" charset="0"/>
            <a:cs typeface="Arial" panose="020B0604020202020204" pitchFamily="34" charset="0"/>
          </a:endParaRPr>
        </a:p>
      </dgm:t>
    </dgm:pt>
    <dgm:pt modelId="{53ECA5E5-CEFA-4145-AA15-F65C20DBE67F}" type="parTrans" cxnId="{9395E30C-6B84-42E9-8806-641005397934}">
      <dgm:prSet/>
      <dgm:spPr/>
      <dgm:t>
        <a:bodyPr/>
        <a:lstStyle/>
        <a:p>
          <a:endParaRPr lang="pt-BR" sz="1200">
            <a:latin typeface="Arial" panose="020B0604020202020204" pitchFamily="34" charset="0"/>
            <a:cs typeface="Arial" panose="020B0604020202020204" pitchFamily="34" charset="0"/>
          </a:endParaRPr>
        </a:p>
      </dgm:t>
    </dgm:pt>
    <dgm:pt modelId="{1EC052AE-A56E-4D61-9493-BF2FF36D7181}" type="sibTrans" cxnId="{9395E30C-6B84-42E9-8806-641005397934}">
      <dgm:prSet/>
      <dgm:spPr/>
      <dgm:t>
        <a:bodyPr/>
        <a:lstStyle/>
        <a:p>
          <a:endParaRPr lang="pt-BR" sz="1200">
            <a:latin typeface="Arial" panose="020B0604020202020204" pitchFamily="34" charset="0"/>
            <a:cs typeface="Arial" panose="020B0604020202020204" pitchFamily="34" charset="0"/>
          </a:endParaRPr>
        </a:p>
      </dgm:t>
    </dgm:pt>
    <dgm:pt modelId="{5D502067-455B-4936-9632-9E7B34FF7941}">
      <dgm:prSet phldrT="[Texto]" custT="1"/>
      <dgm:spPr>
        <a:solidFill>
          <a:schemeClr val="accent1">
            <a:lumMod val="20000"/>
            <a:lumOff val="80000"/>
          </a:schemeClr>
        </a:solidFill>
      </dgm:spPr>
      <dgm:t>
        <a:bodyPr/>
        <a:lstStyle/>
        <a:p>
          <a:pPr algn="l">
            <a:spcAft>
              <a:spcPts val="0"/>
            </a:spcAft>
          </a:pPr>
          <a:r>
            <a:rPr lang="pt-BR" sz="1200" dirty="0">
              <a:latin typeface="Arial" panose="020B0604020202020204" pitchFamily="34" charset="0"/>
              <a:cs typeface="Arial" panose="020B0604020202020204" pitchFamily="34" charset="0"/>
            </a:rPr>
            <a:t>Institui o PRÓ-RURAL</a:t>
          </a:r>
        </a:p>
      </dgm:t>
    </dgm:pt>
    <dgm:pt modelId="{7D2F0BC7-0703-4462-9C2E-7C8D0E672964}" type="parTrans" cxnId="{8922DF99-5407-4AD9-85D7-65E14475328D}">
      <dgm:prSet/>
      <dgm:spPr/>
      <dgm:t>
        <a:bodyPr/>
        <a:lstStyle/>
        <a:p>
          <a:endParaRPr lang="pt-BR" sz="1200">
            <a:latin typeface="Arial" panose="020B0604020202020204" pitchFamily="34" charset="0"/>
            <a:cs typeface="Arial" panose="020B0604020202020204" pitchFamily="34" charset="0"/>
          </a:endParaRPr>
        </a:p>
      </dgm:t>
    </dgm:pt>
    <dgm:pt modelId="{DAB0E3CE-6B37-4766-9115-557E6F63B38B}" type="sibTrans" cxnId="{8922DF99-5407-4AD9-85D7-65E14475328D}">
      <dgm:prSet/>
      <dgm:spPr/>
      <dgm:t>
        <a:bodyPr/>
        <a:lstStyle/>
        <a:p>
          <a:endParaRPr lang="pt-BR" sz="1200">
            <a:latin typeface="Arial" panose="020B0604020202020204" pitchFamily="34" charset="0"/>
            <a:cs typeface="Arial" panose="020B0604020202020204" pitchFamily="34" charset="0"/>
          </a:endParaRPr>
        </a:p>
      </dgm:t>
    </dgm:pt>
    <dgm:pt modelId="{DC4BC8C4-1623-4987-9E36-1EA9BC1BDD54}">
      <dgm:prSet phldrT="[Texto]" custT="1"/>
      <dgm:spPr>
        <a:solidFill>
          <a:schemeClr val="accent1">
            <a:lumMod val="20000"/>
            <a:lumOff val="80000"/>
            <a:alpha val="66000"/>
          </a:schemeClr>
        </a:solidFill>
        <a:ln>
          <a:solidFill>
            <a:schemeClr val="bg1"/>
          </a:solidFill>
        </a:ln>
      </dgm:spPr>
      <dgm:t>
        <a:bodyPr/>
        <a:lstStyle/>
        <a:p>
          <a:r>
            <a:rPr lang="pt-BR" sz="1200" b="1">
              <a:solidFill>
                <a:schemeClr val="tx1"/>
              </a:solidFill>
              <a:latin typeface="Arial" panose="020B0604020202020204" pitchFamily="34" charset="0"/>
              <a:cs typeface="Arial" panose="020B0604020202020204" pitchFamily="34" charset="0"/>
            </a:rPr>
            <a:t>Constituição de 1988 </a:t>
          </a:r>
        </a:p>
      </dgm:t>
    </dgm:pt>
    <dgm:pt modelId="{092B85E6-C4D3-48DE-90CD-46D8DE166F0E}" type="parTrans" cxnId="{31508400-A085-40AE-B40F-053C30832C9F}">
      <dgm:prSet/>
      <dgm:spPr/>
      <dgm:t>
        <a:bodyPr/>
        <a:lstStyle/>
        <a:p>
          <a:endParaRPr lang="pt-BR" sz="1200">
            <a:latin typeface="Arial" panose="020B0604020202020204" pitchFamily="34" charset="0"/>
            <a:cs typeface="Arial" panose="020B0604020202020204" pitchFamily="34" charset="0"/>
          </a:endParaRPr>
        </a:p>
      </dgm:t>
    </dgm:pt>
    <dgm:pt modelId="{F1643670-674A-44B1-96A2-93C9730A1762}" type="sibTrans" cxnId="{31508400-A085-40AE-B40F-053C30832C9F}">
      <dgm:prSet/>
      <dgm:spPr/>
      <dgm:t>
        <a:bodyPr/>
        <a:lstStyle/>
        <a:p>
          <a:endParaRPr lang="pt-BR" sz="1200">
            <a:latin typeface="Arial" panose="020B0604020202020204" pitchFamily="34" charset="0"/>
            <a:cs typeface="Arial" panose="020B0604020202020204" pitchFamily="34" charset="0"/>
          </a:endParaRPr>
        </a:p>
      </dgm:t>
    </dgm:pt>
    <dgm:pt modelId="{6EEBB811-1683-4BA5-9900-C749731C7A96}">
      <dgm:prSet phldrT="[Texto]" custT="1"/>
      <dgm:spPr/>
      <dgm:t>
        <a:bodyPr/>
        <a:lstStyle/>
        <a:p>
          <a:pPr algn="l">
            <a:spcAft>
              <a:spcPts val="0"/>
            </a:spcAft>
          </a:pPr>
          <a:r>
            <a:rPr lang="pt-BR" sz="1150" dirty="0" smtClean="0">
              <a:latin typeface="Arial" panose="020B0604020202020204" pitchFamily="34" charset="0"/>
              <a:cs typeface="Arial" panose="020B0604020202020204" pitchFamily="34" charset="0"/>
            </a:rPr>
            <a:t>Uniformidade e equivalência de benefícios urbanos e rurais. </a:t>
          </a:r>
          <a:endParaRPr lang="pt-BR" sz="1150" dirty="0">
            <a:latin typeface="Arial" panose="020B0604020202020204" pitchFamily="34" charset="0"/>
            <a:cs typeface="Arial" panose="020B0604020202020204" pitchFamily="34" charset="0"/>
          </a:endParaRPr>
        </a:p>
      </dgm:t>
    </dgm:pt>
    <dgm:pt modelId="{4838C007-DB0B-4232-AC3A-2F9C91650DFD}" type="parTrans" cxnId="{97D5BD63-A7BA-43FC-A404-4F2F1573C695}">
      <dgm:prSet/>
      <dgm:spPr/>
      <dgm:t>
        <a:bodyPr/>
        <a:lstStyle/>
        <a:p>
          <a:endParaRPr lang="pt-BR" sz="1200">
            <a:latin typeface="Arial" panose="020B0604020202020204" pitchFamily="34" charset="0"/>
            <a:cs typeface="Arial" panose="020B0604020202020204" pitchFamily="34" charset="0"/>
          </a:endParaRPr>
        </a:p>
      </dgm:t>
    </dgm:pt>
    <dgm:pt modelId="{D84C1E6A-703E-4328-BC12-DFE2AF5A19FF}" type="sibTrans" cxnId="{97D5BD63-A7BA-43FC-A404-4F2F1573C695}">
      <dgm:prSet/>
      <dgm:spPr/>
      <dgm:t>
        <a:bodyPr/>
        <a:lstStyle/>
        <a:p>
          <a:endParaRPr lang="pt-BR" sz="1200">
            <a:latin typeface="Arial" panose="020B0604020202020204" pitchFamily="34" charset="0"/>
            <a:cs typeface="Arial" panose="020B0604020202020204" pitchFamily="34" charset="0"/>
          </a:endParaRPr>
        </a:p>
      </dgm:t>
    </dgm:pt>
    <dgm:pt modelId="{62AEB48F-2451-49D4-B636-8BC68E1B4F15}">
      <dgm:prSet phldrT="[Texto]" custT="1"/>
      <dgm:spPr>
        <a:solidFill>
          <a:schemeClr val="accent1">
            <a:lumMod val="20000"/>
            <a:lumOff val="80000"/>
            <a:alpha val="74000"/>
          </a:schemeClr>
        </a:solidFill>
        <a:ln>
          <a:solidFill>
            <a:schemeClr val="bg1"/>
          </a:solidFill>
        </a:ln>
      </dgm:spPr>
      <dgm:t>
        <a:bodyPr/>
        <a:lstStyle/>
        <a:p>
          <a:r>
            <a:rPr lang="pt-BR" sz="1200" b="1" dirty="0">
              <a:solidFill>
                <a:schemeClr val="tx1"/>
              </a:solidFill>
              <a:latin typeface="Arial" panose="020B0604020202020204" pitchFamily="34" charset="0"/>
              <a:cs typeface="Arial" panose="020B0604020202020204" pitchFamily="34" charset="0"/>
            </a:rPr>
            <a:t>Lei nº 8.213/1991</a:t>
          </a:r>
          <a:endParaRPr lang="pt-BR" sz="1200" dirty="0">
            <a:solidFill>
              <a:schemeClr val="tx1"/>
            </a:solidFill>
            <a:latin typeface="Arial" panose="020B0604020202020204" pitchFamily="34" charset="0"/>
            <a:cs typeface="Arial" panose="020B0604020202020204" pitchFamily="34" charset="0"/>
          </a:endParaRPr>
        </a:p>
      </dgm:t>
    </dgm:pt>
    <dgm:pt modelId="{DFAC9266-5254-46A2-810D-23C2F5DC294B}" type="parTrans" cxnId="{EF8FD462-4F8E-41E4-8A8C-D568282FD3DA}">
      <dgm:prSet/>
      <dgm:spPr/>
      <dgm:t>
        <a:bodyPr/>
        <a:lstStyle/>
        <a:p>
          <a:endParaRPr lang="pt-BR" sz="1200">
            <a:latin typeface="Arial" panose="020B0604020202020204" pitchFamily="34" charset="0"/>
            <a:cs typeface="Arial" panose="020B0604020202020204" pitchFamily="34" charset="0"/>
          </a:endParaRPr>
        </a:p>
      </dgm:t>
    </dgm:pt>
    <dgm:pt modelId="{9071C879-5B7A-441D-948F-20591BD65071}" type="sibTrans" cxnId="{EF8FD462-4F8E-41E4-8A8C-D568282FD3DA}">
      <dgm:prSet/>
      <dgm:spPr/>
      <dgm:t>
        <a:bodyPr/>
        <a:lstStyle/>
        <a:p>
          <a:endParaRPr lang="pt-BR" sz="1200">
            <a:latin typeface="Arial" panose="020B0604020202020204" pitchFamily="34" charset="0"/>
            <a:cs typeface="Arial" panose="020B0604020202020204" pitchFamily="34" charset="0"/>
          </a:endParaRPr>
        </a:p>
      </dgm:t>
    </dgm:pt>
    <dgm:pt modelId="{2F37D883-CC27-4231-8A85-EA20B56419B7}">
      <dgm:prSet phldrT="[Texto]" custT="1"/>
      <dgm:spPr/>
      <dgm:t>
        <a:bodyPr/>
        <a:lstStyle/>
        <a:p>
          <a:pPr algn="l">
            <a:spcAft>
              <a:spcPts val="0"/>
            </a:spcAft>
          </a:pPr>
          <a:r>
            <a:rPr lang="pt-BR" sz="1200" dirty="0">
              <a:latin typeface="Arial" panose="020B0604020202020204" pitchFamily="34" charset="0"/>
              <a:cs typeface="Arial" panose="020B0604020202020204" pitchFamily="34" charset="0"/>
            </a:rPr>
            <a:t>Cria a categoria de segurado obrigatório denominada de segurado especial. </a:t>
          </a:r>
        </a:p>
      </dgm:t>
    </dgm:pt>
    <dgm:pt modelId="{F43D292A-E861-4AE9-BA9B-969274E31039}" type="parTrans" cxnId="{B87DC487-D68E-41EB-A265-8E367AA39E8D}">
      <dgm:prSet/>
      <dgm:spPr/>
      <dgm:t>
        <a:bodyPr/>
        <a:lstStyle/>
        <a:p>
          <a:endParaRPr lang="pt-BR" sz="1200">
            <a:latin typeface="Arial" panose="020B0604020202020204" pitchFamily="34" charset="0"/>
            <a:cs typeface="Arial" panose="020B0604020202020204" pitchFamily="34" charset="0"/>
          </a:endParaRPr>
        </a:p>
      </dgm:t>
    </dgm:pt>
    <dgm:pt modelId="{50E6C08D-7CA4-4984-A79C-B56E642A8411}" type="sibTrans" cxnId="{B87DC487-D68E-41EB-A265-8E367AA39E8D}">
      <dgm:prSet/>
      <dgm:spPr/>
      <dgm:t>
        <a:bodyPr/>
        <a:lstStyle/>
        <a:p>
          <a:endParaRPr lang="pt-BR" sz="1200">
            <a:latin typeface="Arial" panose="020B0604020202020204" pitchFamily="34" charset="0"/>
            <a:cs typeface="Arial" panose="020B0604020202020204" pitchFamily="34" charset="0"/>
          </a:endParaRPr>
        </a:p>
      </dgm:t>
    </dgm:pt>
    <dgm:pt modelId="{FC64EBCA-E1D6-4BE3-8144-D337F740C0CF}">
      <dgm:prSet phldrT="[Texto]" custT="1"/>
      <dgm:spPr/>
      <dgm:t>
        <a:bodyPr/>
        <a:lstStyle/>
        <a:p>
          <a:pPr algn="l">
            <a:spcAft>
              <a:spcPts val="0"/>
            </a:spcAft>
          </a:pPr>
          <a:r>
            <a:rPr lang="pt-BR" sz="1200" dirty="0">
              <a:latin typeface="Arial" panose="020B0604020202020204" pitchFamily="34" charset="0"/>
              <a:cs typeface="Arial" panose="020B0604020202020204" pitchFamily="34" charset="0"/>
            </a:rPr>
            <a:t>Extingue o regime da Lei Complementar nº 11, de 1971.</a:t>
          </a:r>
        </a:p>
      </dgm:t>
    </dgm:pt>
    <dgm:pt modelId="{6598F948-DFA5-4BE6-8A5C-4F060DDA331E}" type="parTrans" cxnId="{3C861646-68FB-489B-9141-E9CFDBDBF293}">
      <dgm:prSet/>
      <dgm:spPr/>
      <dgm:t>
        <a:bodyPr/>
        <a:lstStyle/>
        <a:p>
          <a:endParaRPr lang="pt-BR" sz="1200">
            <a:latin typeface="Arial" panose="020B0604020202020204" pitchFamily="34" charset="0"/>
            <a:cs typeface="Arial" panose="020B0604020202020204" pitchFamily="34" charset="0"/>
          </a:endParaRPr>
        </a:p>
      </dgm:t>
    </dgm:pt>
    <dgm:pt modelId="{109C4583-505E-43BA-BDFC-4FC0EFF2C279}" type="sibTrans" cxnId="{3C861646-68FB-489B-9141-E9CFDBDBF293}">
      <dgm:prSet/>
      <dgm:spPr/>
      <dgm:t>
        <a:bodyPr/>
        <a:lstStyle/>
        <a:p>
          <a:endParaRPr lang="pt-BR" sz="1200">
            <a:latin typeface="Arial" panose="020B0604020202020204" pitchFamily="34" charset="0"/>
            <a:cs typeface="Arial" panose="020B0604020202020204" pitchFamily="34" charset="0"/>
          </a:endParaRPr>
        </a:p>
      </dgm:t>
    </dgm:pt>
    <dgm:pt modelId="{81EC1B3C-34D8-4A3C-A1DE-49D8595F6868}">
      <dgm:prSet phldrT="[Texto]" custT="1"/>
      <dgm:spPr>
        <a:solidFill>
          <a:schemeClr val="accent1">
            <a:lumMod val="20000"/>
            <a:lumOff val="80000"/>
            <a:alpha val="82000"/>
          </a:schemeClr>
        </a:solidFill>
        <a:ln>
          <a:solidFill>
            <a:schemeClr val="bg1"/>
          </a:solidFill>
        </a:ln>
      </dgm:spPr>
      <dgm:t>
        <a:bodyPr/>
        <a:lstStyle/>
        <a:p>
          <a:r>
            <a:rPr lang="pt-BR" sz="1200" b="1" dirty="0">
              <a:solidFill>
                <a:schemeClr val="tx1"/>
              </a:solidFill>
              <a:latin typeface="Arial" panose="020B0604020202020204" pitchFamily="34" charset="0"/>
              <a:cs typeface="Arial" panose="020B0604020202020204" pitchFamily="34" charset="0"/>
            </a:rPr>
            <a:t>Lei nº 11.718/2008</a:t>
          </a:r>
          <a:endParaRPr lang="pt-BR" sz="1200" dirty="0">
            <a:solidFill>
              <a:schemeClr val="tx1"/>
            </a:solidFill>
            <a:latin typeface="Arial" panose="020B0604020202020204" pitchFamily="34" charset="0"/>
            <a:cs typeface="Arial" panose="020B0604020202020204" pitchFamily="34" charset="0"/>
          </a:endParaRPr>
        </a:p>
      </dgm:t>
    </dgm:pt>
    <dgm:pt modelId="{C7F6A4DC-91A3-4F13-9414-F743F3A863D4}" type="parTrans" cxnId="{CED73E80-84A9-43FB-BD9F-5F7A756590C6}">
      <dgm:prSet/>
      <dgm:spPr/>
      <dgm:t>
        <a:bodyPr/>
        <a:lstStyle/>
        <a:p>
          <a:endParaRPr lang="pt-BR" sz="1200">
            <a:latin typeface="Arial" panose="020B0604020202020204" pitchFamily="34" charset="0"/>
            <a:cs typeface="Arial" panose="020B0604020202020204" pitchFamily="34" charset="0"/>
          </a:endParaRPr>
        </a:p>
      </dgm:t>
    </dgm:pt>
    <dgm:pt modelId="{DDCE8E2B-CDA8-4C9B-AFEB-7E0BA9468561}" type="sibTrans" cxnId="{CED73E80-84A9-43FB-BD9F-5F7A756590C6}">
      <dgm:prSet/>
      <dgm:spPr/>
      <dgm:t>
        <a:bodyPr/>
        <a:lstStyle/>
        <a:p>
          <a:endParaRPr lang="pt-BR" sz="1200">
            <a:latin typeface="Arial" panose="020B0604020202020204" pitchFamily="34" charset="0"/>
            <a:cs typeface="Arial" panose="020B0604020202020204" pitchFamily="34" charset="0"/>
          </a:endParaRPr>
        </a:p>
      </dgm:t>
    </dgm:pt>
    <dgm:pt modelId="{1F68919B-D295-4807-A9C6-4826C0CA39C4}">
      <dgm:prSet phldrT="[Texto]" custT="1"/>
      <dgm:spPr/>
      <dgm:t>
        <a:bodyPr/>
        <a:lstStyle/>
        <a:p>
          <a:pPr algn="l">
            <a:spcAft>
              <a:spcPts val="0"/>
            </a:spcAft>
          </a:pPr>
          <a:r>
            <a:rPr lang="pt-BR" sz="1200" dirty="0">
              <a:latin typeface="Arial" panose="020B0604020202020204" pitchFamily="34" charset="0"/>
              <a:cs typeface="Arial" panose="020B0604020202020204" pitchFamily="34" charset="0"/>
            </a:rPr>
            <a:t>Amplia rol de atividade e rendimentos que </a:t>
          </a:r>
          <a:r>
            <a:rPr lang="pt-BR" sz="1200" dirty="0" smtClean="0">
              <a:latin typeface="Arial" panose="020B0604020202020204" pitchFamily="34" charset="0"/>
              <a:cs typeface="Arial" panose="020B0604020202020204" pitchFamily="34" charset="0"/>
            </a:rPr>
            <a:t>não </a:t>
          </a:r>
          <a:r>
            <a:rPr lang="pt-BR" sz="1200" dirty="0">
              <a:latin typeface="Arial" panose="020B0604020202020204" pitchFamily="34" charset="0"/>
              <a:cs typeface="Arial" panose="020B0604020202020204" pitchFamily="34" charset="0"/>
            </a:rPr>
            <a:t>descaracterizam o segurado especial.</a:t>
          </a:r>
        </a:p>
        <a:p>
          <a:pPr algn="l">
            <a:spcAft>
              <a:spcPts val="0"/>
            </a:spcAft>
          </a:pPr>
          <a:r>
            <a:rPr lang="pt-BR" sz="1200" dirty="0">
              <a:latin typeface="Arial" panose="020B0604020202020204" pitchFamily="34" charset="0"/>
              <a:cs typeface="Arial" panose="020B0604020202020204" pitchFamily="34" charset="0"/>
            </a:rPr>
            <a:t>Possibilidade de o grupo familiar contratar mão-de-obra </a:t>
          </a:r>
          <a:r>
            <a:rPr lang="pt-BR" sz="1200" dirty="0" smtClean="0">
              <a:latin typeface="Arial" panose="020B0604020202020204" pitchFamily="34" charset="0"/>
              <a:cs typeface="Arial" panose="020B0604020202020204" pitchFamily="34" charset="0"/>
            </a:rPr>
            <a:t>remunerada</a:t>
          </a:r>
          <a:r>
            <a:rPr lang="pt-BR" sz="1200" dirty="0">
              <a:latin typeface="Arial" panose="020B0604020202020204" pitchFamily="34" charset="0"/>
              <a:cs typeface="Arial" panose="020B0604020202020204" pitchFamily="34" charset="0"/>
            </a:rPr>
            <a:t>. </a:t>
          </a:r>
        </a:p>
      </dgm:t>
    </dgm:pt>
    <dgm:pt modelId="{FD384E50-F435-44AF-9439-1ADE2D76169F}" type="parTrans" cxnId="{AC9B49F3-B885-4040-A837-86A2DB1F838E}">
      <dgm:prSet/>
      <dgm:spPr/>
      <dgm:t>
        <a:bodyPr/>
        <a:lstStyle/>
        <a:p>
          <a:endParaRPr lang="pt-BR" sz="1200">
            <a:latin typeface="Arial" panose="020B0604020202020204" pitchFamily="34" charset="0"/>
            <a:cs typeface="Arial" panose="020B0604020202020204" pitchFamily="34" charset="0"/>
          </a:endParaRPr>
        </a:p>
      </dgm:t>
    </dgm:pt>
    <dgm:pt modelId="{3BCA1BDE-9146-42B2-AAF8-A5EAC741606D}" type="sibTrans" cxnId="{AC9B49F3-B885-4040-A837-86A2DB1F838E}">
      <dgm:prSet/>
      <dgm:spPr/>
      <dgm:t>
        <a:bodyPr/>
        <a:lstStyle/>
        <a:p>
          <a:endParaRPr lang="pt-BR" sz="1200">
            <a:latin typeface="Arial" panose="020B0604020202020204" pitchFamily="34" charset="0"/>
            <a:cs typeface="Arial" panose="020B0604020202020204" pitchFamily="34" charset="0"/>
          </a:endParaRPr>
        </a:p>
      </dgm:t>
    </dgm:pt>
    <dgm:pt modelId="{4C006C7F-2398-486C-8649-922969D6C555}">
      <dgm:prSet phldrT="[Texto]" custT="1"/>
      <dgm:spPr/>
      <dgm:t>
        <a:bodyPr/>
        <a:lstStyle/>
        <a:p>
          <a:pPr algn="l">
            <a:spcAft>
              <a:spcPts val="0"/>
            </a:spcAft>
          </a:pPr>
          <a:r>
            <a:rPr lang="pt-BR" sz="1200" dirty="0">
              <a:latin typeface="Arial" panose="020B0604020202020204" pitchFamily="34" charset="0"/>
              <a:cs typeface="Arial" panose="020B0604020202020204" pitchFamily="34" charset="0"/>
            </a:rPr>
            <a:t>Possibilidade de o segurado especial constituir pessoa </a:t>
          </a:r>
          <a:r>
            <a:rPr lang="pt-BR" sz="1200" dirty="0" smtClean="0">
              <a:latin typeface="Arial" panose="020B0604020202020204" pitchFamily="34" charset="0"/>
              <a:cs typeface="Arial" panose="020B0604020202020204" pitchFamily="34" charset="0"/>
            </a:rPr>
            <a:t>jurídica</a:t>
          </a:r>
          <a:endParaRPr lang="pt-BR" sz="1200" dirty="0">
            <a:latin typeface="Arial" panose="020B0604020202020204" pitchFamily="34" charset="0"/>
            <a:cs typeface="Arial" panose="020B0604020202020204" pitchFamily="34" charset="0"/>
          </a:endParaRPr>
        </a:p>
      </dgm:t>
    </dgm:pt>
    <dgm:pt modelId="{D42CD222-0F3B-4292-B103-DD83B2634993}" type="parTrans" cxnId="{F7C5A252-EF7C-49BC-8052-341E9C8864C8}">
      <dgm:prSet/>
      <dgm:spPr/>
      <dgm:t>
        <a:bodyPr/>
        <a:lstStyle/>
        <a:p>
          <a:endParaRPr lang="pt-BR" sz="1200">
            <a:latin typeface="Arial" panose="020B0604020202020204" pitchFamily="34" charset="0"/>
            <a:cs typeface="Arial" panose="020B0604020202020204" pitchFamily="34" charset="0"/>
          </a:endParaRPr>
        </a:p>
      </dgm:t>
    </dgm:pt>
    <dgm:pt modelId="{0F51C09E-20AD-4602-BD7B-49785CACA105}" type="sibTrans" cxnId="{F7C5A252-EF7C-49BC-8052-341E9C8864C8}">
      <dgm:prSet/>
      <dgm:spPr/>
      <dgm:t>
        <a:bodyPr/>
        <a:lstStyle/>
        <a:p>
          <a:endParaRPr lang="pt-BR" sz="1200">
            <a:latin typeface="Arial" panose="020B0604020202020204" pitchFamily="34" charset="0"/>
            <a:cs typeface="Arial" panose="020B0604020202020204" pitchFamily="34" charset="0"/>
          </a:endParaRPr>
        </a:p>
      </dgm:t>
    </dgm:pt>
    <dgm:pt modelId="{C9472B5F-D16E-41B5-AC79-DFCB0D5CE4DA}">
      <dgm:prSet phldrT="[Texto]" custT="1"/>
      <dgm:spPr>
        <a:solidFill>
          <a:schemeClr val="accent1">
            <a:lumMod val="20000"/>
            <a:lumOff val="80000"/>
            <a:alpha val="90000"/>
          </a:schemeClr>
        </a:solidFill>
        <a:ln>
          <a:solidFill>
            <a:schemeClr val="bg1"/>
          </a:solidFill>
        </a:ln>
      </dgm:spPr>
      <dgm:t>
        <a:bodyPr/>
        <a:lstStyle/>
        <a:p>
          <a:r>
            <a:rPr lang="pt-BR" sz="1200" b="1" dirty="0" smtClean="0">
              <a:solidFill>
                <a:schemeClr val="tx1"/>
              </a:solidFill>
              <a:latin typeface="Arial" panose="020B0604020202020204" pitchFamily="34" charset="0"/>
              <a:cs typeface="Arial" panose="020B0604020202020204" pitchFamily="34" charset="0"/>
            </a:rPr>
            <a:t>Lei 12.873/2013</a:t>
          </a:r>
          <a:endParaRPr lang="pt-BR" sz="1200" b="1" dirty="0">
            <a:solidFill>
              <a:schemeClr val="tx1"/>
            </a:solidFill>
            <a:latin typeface="Arial" panose="020B0604020202020204" pitchFamily="34" charset="0"/>
            <a:cs typeface="Arial" panose="020B0604020202020204" pitchFamily="34" charset="0"/>
          </a:endParaRPr>
        </a:p>
      </dgm:t>
    </dgm:pt>
    <dgm:pt modelId="{B135448C-39EF-4B07-8234-40423E3DA7CB}" type="parTrans" cxnId="{622192A6-9418-4A56-BAF7-1EA27388BFF7}">
      <dgm:prSet/>
      <dgm:spPr/>
      <dgm:t>
        <a:bodyPr/>
        <a:lstStyle/>
        <a:p>
          <a:endParaRPr lang="pt-BR" sz="1200">
            <a:latin typeface="Arial" panose="020B0604020202020204" pitchFamily="34" charset="0"/>
            <a:cs typeface="Arial" panose="020B0604020202020204" pitchFamily="34" charset="0"/>
          </a:endParaRPr>
        </a:p>
      </dgm:t>
    </dgm:pt>
    <dgm:pt modelId="{EF5E3F97-50DF-4DC0-8277-D4647149785C}" type="sibTrans" cxnId="{622192A6-9418-4A56-BAF7-1EA27388BFF7}">
      <dgm:prSet/>
      <dgm:spPr/>
      <dgm:t>
        <a:bodyPr/>
        <a:lstStyle/>
        <a:p>
          <a:endParaRPr lang="pt-BR" sz="1200">
            <a:latin typeface="Arial" panose="020B0604020202020204" pitchFamily="34" charset="0"/>
            <a:cs typeface="Arial" panose="020B0604020202020204" pitchFamily="34" charset="0"/>
          </a:endParaRPr>
        </a:p>
      </dgm:t>
    </dgm:pt>
    <dgm:pt modelId="{1E035D93-3D77-46F0-9B78-C4F60CD68980}">
      <dgm:prSet phldrT="[Texto]" custT="1"/>
      <dgm:spPr/>
      <dgm:t>
        <a:bodyPr/>
        <a:lstStyle/>
        <a:p>
          <a:pPr algn="l">
            <a:spcAft>
              <a:spcPts val="0"/>
            </a:spcAft>
          </a:pPr>
          <a:r>
            <a:rPr lang="pt-BR" sz="1150" dirty="0">
              <a:latin typeface="Arial" panose="020B0604020202020204" pitchFamily="34" charset="0"/>
              <a:cs typeface="Arial" panose="020B0604020202020204" pitchFamily="34" charset="0"/>
            </a:rPr>
            <a:t>Estabelece contribuição sobre </a:t>
          </a:r>
          <a:r>
            <a:rPr lang="pt-BR" sz="1150" dirty="0" smtClean="0">
              <a:latin typeface="Arial" panose="020B0604020202020204" pitchFamily="34" charset="0"/>
              <a:cs typeface="Arial" panose="020B0604020202020204" pitchFamily="34" charset="0"/>
            </a:rPr>
            <a:t>o resultado </a:t>
          </a:r>
          <a:r>
            <a:rPr lang="pt-BR" sz="1150" dirty="0">
              <a:latin typeface="Arial" panose="020B0604020202020204" pitchFamily="34" charset="0"/>
              <a:cs typeface="Arial" panose="020B0604020202020204" pitchFamily="34" charset="0"/>
            </a:rPr>
            <a:t>da comercialização da produção</a:t>
          </a:r>
          <a:r>
            <a:rPr lang="pt-BR" sz="1150" dirty="0" smtClean="0">
              <a:latin typeface="Arial" panose="020B0604020202020204" pitchFamily="34" charset="0"/>
              <a:cs typeface="Arial" panose="020B0604020202020204" pitchFamily="34" charset="0"/>
            </a:rPr>
            <a:t>.</a:t>
          </a:r>
        </a:p>
        <a:p>
          <a:pPr algn="l">
            <a:spcAft>
              <a:spcPts val="0"/>
            </a:spcAft>
          </a:pPr>
          <a:r>
            <a:rPr lang="pt-BR" sz="1150" dirty="0" smtClean="0">
              <a:latin typeface="Arial" panose="020B0604020202020204" pitchFamily="34" charset="0"/>
              <a:cs typeface="Arial" panose="020B0604020202020204" pitchFamily="34" charset="0"/>
            </a:rPr>
            <a:t>Aposentadoria por idade  aos 55 anos, se mulher, e aos 60 anos, se homem, se comprovar efetivo exercício de atividade</a:t>
          </a:r>
        </a:p>
        <a:p>
          <a:pPr algn="l">
            <a:spcAft>
              <a:spcPts val="0"/>
            </a:spcAft>
          </a:pPr>
          <a:r>
            <a:rPr lang="pt-BR" sz="1150" dirty="0" smtClean="0">
              <a:latin typeface="Arial" panose="020B0604020202020204" pitchFamily="34" charset="0"/>
              <a:cs typeface="Arial" panose="020B0604020202020204" pitchFamily="34" charset="0"/>
            </a:rPr>
            <a:t>rural  </a:t>
          </a:r>
          <a:endParaRPr lang="pt-BR" sz="1150" dirty="0">
            <a:latin typeface="Arial" panose="020B0604020202020204" pitchFamily="34" charset="0"/>
            <a:cs typeface="Arial" panose="020B0604020202020204" pitchFamily="34" charset="0"/>
          </a:endParaRPr>
        </a:p>
      </dgm:t>
    </dgm:pt>
    <dgm:pt modelId="{53A6BB0D-6A0A-48C5-B835-53D15A758849}" type="sibTrans" cxnId="{9238918D-888A-42BC-AA98-C428DC6C7BD7}">
      <dgm:prSet/>
      <dgm:spPr/>
      <dgm:t>
        <a:bodyPr/>
        <a:lstStyle/>
        <a:p>
          <a:endParaRPr lang="pt-BR" sz="1200">
            <a:latin typeface="Arial" panose="020B0604020202020204" pitchFamily="34" charset="0"/>
            <a:cs typeface="Arial" panose="020B0604020202020204" pitchFamily="34" charset="0"/>
          </a:endParaRPr>
        </a:p>
      </dgm:t>
    </dgm:pt>
    <dgm:pt modelId="{3FE593AB-B6BE-48DB-8BFC-F5D3D54DD1E3}" type="parTrans" cxnId="{9238918D-888A-42BC-AA98-C428DC6C7BD7}">
      <dgm:prSet/>
      <dgm:spPr/>
      <dgm:t>
        <a:bodyPr/>
        <a:lstStyle/>
        <a:p>
          <a:endParaRPr lang="pt-BR" sz="1200">
            <a:latin typeface="Arial" panose="020B0604020202020204" pitchFamily="34" charset="0"/>
            <a:cs typeface="Arial" panose="020B0604020202020204" pitchFamily="34" charset="0"/>
          </a:endParaRPr>
        </a:p>
      </dgm:t>
    </dgm:pt>
    <dgm:pt modelId="{78C3BAD6-320C-43E4-8FA5-4CAE351B1A9E}" type="pres">
      <dgm:prSet presAssocID="{9541E23C-C735-4CE2-B6FE-575789770FC8}" presName="Name0" presStyleCnt="0">
        <dgm:presLayoutVars>
          <dgm:chMax val="7"/>
          <dgm:chPref val="5"/>
          <dgm:dir/>
          <dgm:animOne val="branch"/>
          <dgm:animLvl val="lvl"/>
        </dgm:presLayoutVars>
      </dgm:prSet>
      <dgm:spPr/>
      <dgm:t>
        <a:bodyPr/>
        <a:lstStyle/>
        <a:p>
          <a:endParaRPr lang="pt-BR"/>
        </a:p>
      </dgm:t>
    </dgm:pt>
    <dgm:pt modelId="{6EBEDD16-C6B6-42EF-9C24-FCE1F967DC97}" type="pres">
      <dgm:prSet presAssocID="{C9472B5F-D16E-41B5-AC79-DFCB0D5CE4DA}" presName="ChildAccent6" presStyleCnt="0"/>
      <dgm:spPr/>
    </dgm:pt>
    <dgm:pt modelId="{68D5D244-D7D9-4550-9C7D-FD226F250D42}" type="pres">
      <dgm:prSet presAssocID="{C9472B5F-D16E-41B5-AC79-DFCB0D5CE4DA}" presName="ChildAccent" presStyleLbl="alignImgPlace1" presStyleIdx="0" presStyleCnt="6" custScaleY="102245" custLinFactNeighborY="416"/>
      <dgm:spPr/>
      <dgm:t>
        <a:bodyPr/>
        <a:lstStyle/>
        <a:p>
          <a:endParaRPr lang="pt-BR"/>
        </a:p>
      </dgm:t>
    </dgm:pt>
    <dgm:pt modelId="{7C8EC248-3764-45F3-8833-668B536CA846}" type="pres">
      <dgm:prSet presAssocID="{C9472B5F-D16E-41B5-AC79-DFCB0D5CE4DA}" presName="Child6" presStyleLbl="revTx" presStyleIdx="0" presStyleCnt="0">
        <dgm:presLayoutVars>
          <dgm:chMax val="0"/>
          <dgm:chPref val="0"/>
          <dgm:bulletEnabled val="1"/>
        </dgm:presLayoutVars>
      </dgm:prSet>
      <dgm:spPr/>
      <dgm:t>
        <a:bodyPr/>
        <a:lstStyle/>
        <a:p>
          <a:endParaRPr lang="pt-BR"/>
        </a:p>
      </dgm:t>
    </dgm:pt>
    <dgm:pt modelId="{8E5ED36B-72B3-407E-AC22-AF4A0CD75EFF}" type="pres">
      <dgm:prSet presAssocID="{C9472B5F-D16E-41B5-AC79-DFCB0D5CE4DA}" presName="Parent6" presStyleLbl="node1" presStyleIdx="0" presStyleCnt="6" custLinFactNeighborX="233" custLinFactNeighborY="-2831">
        <dgm:presLayoutVars>
          <dgm:chMax val="2"/>
          <dgm:chPref val="1"/>
          <dgm:bulletEnabled val="1"/>
        </dgm:presLayoutVars>
      </dgm:prSet>
      <dgm:spPr/>
      <dgm:t>
        <a:bodyPr/>
        <a:lstStyle/>
        <a:p>
          <a:endParaRPr lang="pt-BR"/>
        </a:p>
      </dgm:t>
    </dgm:pt>
    <dgm:pt modelId="{92045EEB-76E6-4BE2-9096-5C0A1400BADD}" type="pres">
      <dgm:prSet presAssocID="{81EC1B3C-34D8-4A3C-A1DE-49D8595F6868}" presName="ChildAccent5" presStyleCnt="0"/>
      <dgm:spPr/>
    </dgm:pt>
    <dgm:pt modelId="{A713289A-A13A-455E-A0CF-36BE7E2200F7}" type="pres">
      <dgm:prSet presAssocID="{81EC1B3C-34D8-4A3C-A1DE-49D8595F6868}" presName="ChildAccent" presStyleLbl="alignImgPlace1" presStyleIdx="1" presStyleCnt="6" custScaleY="105834" custLinFactNeighborX="2580" custLinFactNeighborY="4718"/>
      <dgm:spPr/>
      <dgm:t>
        <a:bodyPr/>
        <a:lstStyle/>
        <a:p>
          <a:endParaRPr lang="pt-BR"/>
        </a:p>
      </dgm:t>
    </dgm:pt>
    <dgm:pt modelId="{28984F8D-BEC7-4F1E-81D6-E5A41632E072}" type="pres">
      <dgm:prSet presAssocID="{81EC1B3C-34D8-4A3C-A1DE-49D8595F6868}" presName="Child5" presStyleLbl="revTx" presStyleIdx="0" presStyleCnt="0">
        <dgm:presLayoutVars>
          <dgm:chMax val="0"/>
          <dgm:chPref val="0"/>
          <dgm:bulletEnabled val="1"/>
        </dgm:presLayoutVars>
      </dgm:prSet>
      <dgm:spPr/>
      <dgm:t>
        <a:bodyPr/>
        <a:lstStyle/>
        <a:p>
          <a:endParaRPr lang="pt-BR"/>
        </a:p>
      </dgm:t>
    </dgm:pt>
    <dgm:pt modelId="{3F60C555-E43A-480F-B3BB-30628A5DADA3}" type="pres">
      <dgm:prSet presAssocID="{81EC1B3C-34D8-4A3C-A1DE-49D8595F6868}" presName="Parent5" presStyleLbl="node1" presStyleIdx="1" presStyleCnt="6">
        <dgm:presLayoutVars>
          <dgm:chMax val="2"/>
          <dgm:chPref val="1"/>
          <dgm:bulletEnabled val="1"/>
        </dgm:presLayoutVars>
      </dgm:prSet>
      <dgm:spPr/>
      <dgm:t>
        <a:bodyPr/>
        <a:lstStyle/>
        <a:p>
          <a:endParaRPr lang="pt-BR"/>
        </a:p>
      </dgm:t>
    </dgm:pt>
    <dgm:pt modelId="{C928C31F-F9F1-4689-8557-7CE3CEAFBA22}" type="pres">
      <dgm:prSet presAssocID="{62AEB48F-2451-49D4-B636-8BC68E1B4F15}" presName="ChildAccent4" presStyleCnt="0"/>
      <dgm:spPr/>
    </dgm:pt>
    <dgm:pt modelId="{A8FD06D1-7A7F-443F-90B7-9118A87A739F}" type="pres">
      <dgm:prSet presAssocID="{62AEB48F-2451-49D4-B636-8BC68E1B4F15}" presName="ChildAccent" presStyleLbl="alignImgPlace1" presStyleIdx="2" presStyleCnt="6" custScaleY="111400" custLinFactNeighborY="7130"/>
      <dgm:spPr/>
      <dgm:t>
        <a:bodyPr/>
        <a:lstStyle/>
        <a:p>
          <a:endParaRPr lang="pt-BR"/>
        </a:p>
      </dgm:t>
    </dgm:pt>
    <dgm:pt modelId="{8B4463FD-B0F0-4916-B612-B8743A712623}" type="pres">
      <dgm:prSet presAssocID="{62AEB48F-2451-49D4-B636-8BC68E1B4F15}" presName="Child4" presStyleLbl="revTx" presStyleIdx="0" presStyleCnt="0">
        <dgm:presLayoutVars>
          <dgm:chMax val="0"/>
          <dgm:chPref val="0"/>
          <dgm:bulletEnabled val="1"/>
        </dgm:presLayoutVars>
      </dgm:prSet>
      <dgm:spPr/>
      <dgm:t>
        <a:bodyPr/>
        <a:lstStyle/>
        <a:p>
          <a:endParaRPr lang="pt-BR"/>
        </a:p>
      </dgm:t>
    </dgm:pt>
    <dgm:pt modelId="{DC0DCC3C-B75B-470F-8516-0462ED46CCC5}" type="pres">
      <dgm:prSet presAssocID="{62AEB48F-2451-49D4-B636-8BC68E1B4F15}" presName="Parent4" presStyleLbl="node1" presStyleIdx="2" presStyleCnt="6">
        <dgm:presLayoutVars>
          <dgm:chMax val="2"/>
          <dgm:chPref val="1"/>
          <dgm:bulletEnabled val="1"/>
        </dgm:presLayoutVars>
      </dgm:prSet>
      <dgm:spPr/>
      <dgm:t>
        <a:bodyPr/>
        <a:lstStyle/>
        <a:p>
          <a:endParaRPr lang="pt-BR"/>
        </a:p>
      </dgm:t>
    </dgm:pt>
    <dgm:pt modelId="{38FEF11C-D83E-4AF9-95BC-6729F8EBDF29}" type="pres">
      <dgm:prSet presAssocID="{DC4BC8C4-1623-4987-9E36-1EA9BC1BDD54}" presName="ChildAccent3" presStyleCnt="0"/>
      <dgm:spPr/>
    </dgm:pt>
    <dgm:pt modelId="{57EFC80D-75BC-4CC5-AD80-BEECB06E6CF7}" type="pres">
      <dgm:prSet presAssocID="{DC4BC8C4-1623-4987-9E36-1EA9BC1BDD54}" presName="ChildAccent" presStyleLbl="alignImgPlace1" presStyleIdx="3" presStyleCnt="6" custScaleX="104608" custScaleY="115897" custLinFactNeighborX="2478" custLinFactNeighborY="8016"/>
      <dgm:spPr/>
      <dgm:t>
        <a:bodyPr/>
        <a:lstStyle/>
        <a:p>
          <a:endParaRPr lang="pt-BR"/>
        </a:p>
      </dgm:t>
    </dgm:pt>
    <dgm:pt modelId="{C1F24185-67FC-4D8E-9B0F-7053406B55AF}" type="pres">
      <dgm:prSet presAssocID="{DC4BC8C4-1623-4987-9E36-1EA9BC1BDD54}" presName="Child3" presStyleLbl="revTx" presStyleIdx="0" presStyleCnt="0">
        <dgm:presLayoutVars>
          <dgm:chMax val="0"/>
          <dgm:chPref val="0"/>
          <dgm:bulletEnabled val="1"/>
        </dgm:presLayoutVars>
      </dgm:prSet>
      <dgm:spPr/>
      <dgm:t>
        <a:bodyPr/>
        <a:lstStyle/>
        <a:p>
          <a:endParaRPr lang="pt-BR"/>
        </a:p>
      </dgm:t>
    </dgm:pt>
    <dgm:pt modelId="{E2E313CB-A08E-40BA-9E83-B3C69506D2E5}" type="pres">
      <dgm:prSet presAssocID="{DC4BC8C4-1623-4987-9E36-1EA9BC1BDD54}" presName="Parent3" presStyleLbl="node1" presStyleIdx="3" presStyleCnt="6">
        <dgm:presLayoutVars>
          <dgm:chMax val="2"/>
          <dgm:chPref val="1"/>
          <dgm:bulletEnabled val="1"/>
        </dgm:presLayoutVars>
      </dgm:prSet>
      <dgm:spPr/>
      <dgm:t>
        <a:bodyPr/>
        <a:lstStyle/>
        <a:p>
          <a:endParaRPr lang="pt-BR"/>
        </a:p>
      </dgm:t>
    </dgm:pt>
    <dgm:pt modelId="{6205548C-E881-44B0-8049-320981277531}" type="pres">
      <dgm:prSet presAssocID="{3C0FCBDB-0082-4CCE-B9FB-530CD90BF7A9}" presName="ChildAccent2" presStyleCnt="0"/>
      <dgm:spPr/>
    </dgm:pt>
    <dgm:pt modelId="{D6DD1CCC-EEFF-4BC3-AD1B-9599B50F2C78}" type="pres">
      <dgm:prSet presAssocID="{3C0FCBDB-0082-4CCE-B9FB-530CD90BF7A9}" presName="ChildAccent" presStyleLbl="alignImgPlace1" presStyleIdx="4" presStyleCnt="6"/>
      <dgm:spPr/>
      <dgm:t>
        <a:bodyPr/>
        <a:lstStyle/>
        <a:p>
          <a:endParaRPr lang="pt-BR"/>
        </a:p>
      </dgm:t>
    </dgm:pt>
    <dgm:pt modelId="{38620250-DC1D-47B2-B85F-2382F7EA2480}" type="pres">
      <dgm:prSet presAssocID="{3C0FCBDB-0082-4CCE-B9FB-530CD90BF7A9}" presName="Child2" presStyleLbl="revTx" presStyleIdx="0" presStyleCnt="0">
        <dgm:presLayoutVars>
          <dgm:chMax val="0"/>
          <dgm:chPref val="0"/>
          <dgm:bulletEnabled val="1"/>
        </dgm:presLayoutVars>
      </dgm:prSet>
      <dgm:spPr/>
      <dgm:t>
        <a:bodyPr/>
        <a:lstStyle/>
        <a:p>
          <a:endParaRPr lang="pt-BR"/>
        </a:p>
      </dgm:t>
    </dgm:pt>
    <dgm:pt modelId="{407E587A-78C6-4286-8B93-53DE3798D101}" type="pres">
      <dgm:prSet presAssocID="{3C0FCBDB-0082-4CCE-B9FB-530CD90BF7A9}" presName="Parent2" presStyleLbl="node1" presStyleIdx="4" presStyleCnt="6">
        <dgm:presLayoutVars>
          <dgm:chMax val="2"/>
          <dgm:chPref val="1"/>
          <dgm:bulletEnabled val="1"/>
        </dgm:presLayoutVars>
      </dgm:prSet>
      <dgm:spPr/>
      <dgm:t>
        <a:bodyPr/>
        <a:lstStyle/>
        <a:p>
          <a:endParaRPr lang="pt-BR"/>
        </a:p>
      </dgm:t>
    </dgm:pt>
    <dgm:pt modelId="{D32C8571-A04B-4B37-ABD0-B2A44759CF9E}" type="pres">
      <dgm:prSet presAssocID="{CB67ADFD-9B7A-4711-B63A-91519325F23F}" presName="ChildAccent1" presStyleCnt="0"/>
      <dgm:spPr/>
    </dgm:pt>
    <dgm:pt modelId="{0016294E-E7F2-4AD8-99E8-445A20CF58B7}" type="pres">
      <dgm:prSet presAssocID="{CB67ADFD-9B7A-4711-B63A-91519325F23F}" presName="ChildAccent" presStyleLbl="alignImgPlace1" presStyleIdx="5" presStyleCnt="6" custLinFactNeighborX="-1137"/>
      <dgm:spPr/>
      <dgm:t>
        <a:bodyPr/>
        <a:lstStyle/>
        <a:p>
          <a:endParaRPr lang="pt-BR"/>
        </a:p>
      </dgm:t>
    </dgm:pt>
    <dgm:pt modelId="{8FE1D041-1D2B-4A63-A415-ED562B9F8514}" type="pres">
      <dgm:prSet presAssocID="{CB67ADFD-9B7A-4711-B63A-91519325F23F}" presName="Child1" presStyleLbl="revTx" presStyleIdx="0" presStyleCnt="0">
        <dgm:presLayoutVars>
          <dgm:chMax val="0"/>
          <dgm:chPref val="0"/>
          <dgm:bulletEnabled val="1"/>
        </dgm:presLayoutVars>
      </dgm:prSet>
      <dgm:spPr/>
      <dgm:t>
        <a:bodyPr/>
        <a:lstStyle/>
        <a:p>
          <a:endParaRPr lang="pt-BR"/>
        </a:p>
      </dgm:t>
    </dgm:pt>
    <dgm:pt modelId="{7E2FA076-7D64-4100-AAF6-1EEA076D7523}" type="pres">
      <dgm:prSet presAssocID="{CB67ADFD-9B7A-4711-B63A-91519325F23F}" presName="Parent1" presStyleLbl="node1" presStyleIdx="5" presStyleCnt="6">
        <dgm:presLayoutVars>
          <dgm:chMax val="2"/>
          <dgm:chPref val="1"/>
          <dgm:bulletEnabled val="1"/>
        </dgm:presLayoutVars>
      </dgm:prSet>
      <dgm:spPr/>
      <dgm:t>
        <a:bodyPr/>
        <a:lstStyle/>
        <a:p>
          <a:endParaRPr lang="pt-BR"/>
        </a:p>
      </dgm:t>
    </dgm:pt>
  </dgm:ptLst>
  <dgm:cxnLst>
    <dgm:cxn modelId="{9395E30C-6B84-42E9-8806-641005397934}" srcId="{9541E23C-C735-4CE2-B6FE-575789770FC8}" destId="{3C0FCBDB-0082-4CCE-B9FB-530CD90BF7A9}" srcOrd="1" destOrd="0" parTransId="{53ECA5E5-CEFA-4145-AA15-F65C20DBE67F}" sibTransId="{1EC052AE-A56E-4D61-9493-BF2FF36D7181}"/>
    <dgm:cxn modelId="{04296D48-D610-4363-AFF4-2B616E54F26A}" type="presOf" srcId="{FC64EBCA-E1D6-4BE3-8144-D337F740C0CF}" destId="{A8FD06D1-7A7F-443F-90B7-9118A87A739F}" srcOrd="0" destOrd="1" presId="urn:microsoft.com/office/officeart/2011/layout/InterconnectedBlockProcess"/>
    <dgm:cxn modelId="{0A1C52D7-8A6F-4F0E-8D71-137A80809B3C}" type="presOf" srcId="{5D502067-455B-4936-9632-9E7B34FF7941}" destId="{38620250-DC1D-47B2-B85F-2382F7EA2480}" srcOrd="1" destOrd="0" presId="urn:microsoft.com/office/officeart/2011/layout/InterconnectedBlockProcess"/>
    <dgm:cxn modelId="{EF8FD462-4F8E-41E4-8A8C-D568282FD3DA}" srcId="{9541E23C-C735-4CE2-B6FE-575789770FC8}" destId="{62AEB48F-2451-49D4-B636-8BC68E1B4F15}" srcOrd="3" destOrd="0" parTransId="{DFAC9266-5254-46A2-810D-23C2F5DC294B}" sibTransId="{9071C879-5B7A-441D-948F-20591BD65071}"/>
    <dgm:cxn modelId="{8CD0B297-B136-4D5F-A3C0-E6F4D8A11CD2}" type="presOf" srcId="{81EC1B3C-34D8-4A3C-A1DE-49D8595F6868}" destId="{3F60C555-E43A-480F-B3BB-30628A5DADA3}" srcOrd="0" destOrd="0" presId="urn:microsoft.com/office/officeart/2011/layout/InterconnectedBlockProcess"/>
    <dgm:cxn modelId="{59AC2B0C-89E9-4CB1-941D-B82E8EB224FF}" type="presOf" srcId="{3C0FCBDB-0082-4CCE-B9FB-530CD90BF7A9}" destId="{407E587A-78C6-4286-8B93-53DE3798D101}" srcOrd="0" destOrd="0" presId="urn:microsoft.com/office/officeart/2011/layout/InterconnectedBlockProcess"/>
    <dgm:cxn modelId="{B87DC487-D68E-41EB-A265-8E367AA39E8D}" srcId="{62AEB48F-2451-49D4-B636-8BC68E1B4F15}" destId="{2F37D883-CC27-4231-8A85-EA20B56419B7}" srcOrd="0" destOrd="0" parTransId="{F43D292A-E861-4AE9-BA9B-969274E31039}" sibTransId="{50E6C08D-7CA4-4984-A79C-B56E642A8411}"/>
    <dgm:cxn modelId="{97D5BD63-A7BA-43FC-A404-4F2F1573C695}" srcId="{DC4BC8C4-1623-4987-9E36-1EA9BC1BDD54}" destId="{6EEBB811-1683-4BA5-9900-C749731C7A96}" srcOrd="0" destOrd="0" parTransId="{4838C007-DB0B-4232-AC3A-2F9C91650DFD}" sibTransId="{D84C1E6A-703E-4328-BC12-DFE2AF5A19FF}"/>
    <dgm:cxn modelId="{622192A6-9418-4A56-BAF7-1EA27388BFF7}" srcId="{9541E23C-C735-4CE2-B6FE-575789770FC8}" destId="{C9472B5F-D16E-41B5-AC79-DFCB0D5CE4DA}" srcOrd="5" destOrd="0" parTransId="{B135448C-39EF-4B07-8234-40423E3DA7CB}" sibTransId="{EF5E3F97-50DF-4DC0-8277-D4647149785C}"/>
    <dgm:cxn modelId="{ED80CB1A-1368-449B-909A-B8F3D6073D2A}" type="presOf" srcId="{CB67ADFD-9B7A-4711-B63A-91519325F23F}" destId="{7E2FA076-7D64-4100-AAF6-1EEA076D7523}" srcOrd="0" destOrd="0" presId="urn:microsoft.com/office/officeart/2011/layout/InterconnectedBlockProcess"/>
    <dgm:cxn modelId="{A55585F2-05ED-46B6-8514-2CF1E7B7FB3F}" type="presOf" srcId="{1F68919B-D295-4807-A9C6-4826C0CA39C4}" destId="{28984F8D-BEC7-4F1E-81D6-E5A41632E072}" srcOrd="1" destOrd="0" presId="urn:microsoft.com/office/officeart/2011/layout/InterconnectedBlockProcess"/>
    <dgm:cxn modelId="{31508400-A085-40AE-B40F-053C30832C9F}" srcId="{9541E23C-C735-4CE2-B6FE-575789770FC8}" destId="{DC4BC8C4-1623-4987-9E36-1EA9BC1BDD54}" srcOrd="2" destOrd="0" parTransId="{092B85E6-C4D3-48DE-90CD-46D8DE166F0E}" sibTransId="{F1643670-674A-44B1-96A2-93C9730A1762}"/>
    <dgm:cxn modelId="{62813A33-3DD7-45E9-8D55-09540DC06978}" type="presOf" srcId="{FC64EBCA-E1D6-4BE3-8144-D337F740C0CF}" destId="{8B4463FD-B0F0-4916-B612-B8743A712623}" srcOrd="1" destOrd="1" presId="urn:microsoft.com/office/officeart/2011/layout/InterconnectedBlockProcess"/>
    <dgm:cxn modelId="{F7C5A252-EF7C-49BC-8052-341E9C8864C8}" srcId="{C9472B5F-D16E-41B5-AC79-DFCB0D5CE4DA}" destId="{4C006C7F-2398-486C-8649-922969D6C555}" srcOrd="0" destOrd="0" parTransId="{D42CD222-0F3B-4292-B103-DD83B2634993}" sibTransId="{0F51C09E-20AD-4602-BD7B-49785CACA105}"/>
    <dgm:cxn modelId="{6ECDC909-B201-4359-8620-29AB63CE69F1}" type="presOf" srcId="{9541E23C-C735-4CE2-B6FE-575789770FC8}" destId="{78C3BAD6-320C-43E4-8FA5-4CAE351B1A9E}" srcOrd="0" destOrd="0" presId="urn:microsoft.com/office/officeart/2011/layout/InterconnectedBlockProcess"/>
    <dgm:cxn modelId="{B95A9A0E-BDFD-4442-9F4D-6B66039EF1F8}" type="presOf" srcId="{E78BA179-9E54-419D-B605-5C7209AAE46F}" destId="{8FE1D041-1D2B-4A63-A415-ED562B9F8514}" srcOrd="1" destOrd="0" presId="urn:microsoft.com/office/officeart/2011/layout/InterconnectedBlockProcess"/>
    <dgm:cxn modelId="{B2322C11-31CC-451E-8EB6-E43F0C3B45DE}" type="presOf" srcId="{6EEBB811-1683-4BA5-9900-C749731C7A96}" destId="{57EFC80D-75BC-4CC5-AD80-BEECB06E6CF7}" srcOrd="0" destOrd="0" presId="urn:microsoft.com/office/officeart/2011/layout/InterconnectedBlockProcess"/>
    <dgm:cxn modelId="{9238918D-888A-42BC-AA98-C428DC6C7BD7}" srcId="{DC4BC8C4-1623-4987-9E36-1EA9BC1BDD54}" destId="{1E035D93-3D77-46F0-9B78-C4F60CD68980}" srcOrd="1" destOrd="0" parTransId="{3FE593AB-B6BE-48DB-8BFC-F5D3D54DD1E3}" sibTransId="{53A6BB0D-6A0A-48C5-B835-53D15A758849}"/>
    <dgm:cxn modelId="{E548C313-E1AD-43BD-AB4B-3F226D20FC60}" type="presOf" srcId="{2F37D883-CC27-4231-8A85-EA20B56419B7}" destId="{8B4463FD-B0F0-4916-B612-B8743A712623}" srcOrd="1" destOrd="0" presId="urn:microsoft.com/office/officeart/2011/layout/InterconnectedBlockProcess"/>
    <dgm:cxn modelId="{4DF14957-2F35-440E-961E-A5231F4DAF25}" srcId="{CB67ADFD-9B7A-4711-B63A-91519325F23F}" destId="{E78BA179-9E54-419D-B605-5C7209AAE46F}" srcOrd="0" destOrd="0" parTransId="{56CA9EFD-969A-42AE-A68D-14AA9A8B7AFA}" sibTransId="{AC7C0C16-CB73-4E5C-9EFD-4C30E889D131}"/>
    <dgm:cxn modelId="{A1A88C51-BD63-474B-81B3-B45D655F4EC4}" type="presOf" srcId="{4C006C7F-2398-486C-8649-922969D6C555}" destId="{68D5D244-D7D9-4550-9C7D-FD226F250D42}" srcOrd="0" destOrd="0" presId="urn:microsoft.com/office/officeart/2011/layout/InterconnectedBlockProcess"/>
    <dgm:cxn modelId="{1644130E-E60F-44F8-9D7C-2B3BF829EAA3}" type="presOf" srcId="{4C006C7F-2398-486C-8649-922969D6C555}" destId="{7C8EC248-3764-45F3-8833-668B536CA846}" srcOrd="1" destOrd="0" presId="urn:microsoft.com/office/officeart/2011/layout/InterconnectedBlockProcess"/>
    <dgm:cxn modelId="{8922DF99-5407-4AD9-85D7-65E14475328D}" srcId="{3C0FCBDB-0082-4CCE-B9FB-530CD90BF7A9}" destId="{5D502067-455B-4936-9632-9E7B34FF7941}" srcOrd="0" destOrd="0" parTransId="{7D2F0BC7-0703-4462-9C2E-7C8D0E672964}" sibTransId="{DAB0E3CE-6B37-4766-9115-557E6F63B38B}"/>
    <dgm:cxn modelId="{35757025-28EC-4E93-AE31-B963B75E483C}" type="presOf" srcId="{2F37D883-CC27-4231-8A85-EA20B56419B7}" destId="{A8FD06D1-7A7F-443F-90B7-9118A87A739F}" srcOrd="0" destOrd="0" presId="urn:microsoft.com/office/officeart/2011/layout/InterconnectedBlockProcess"/>
    <dgm:cxn modelId="{6DFFA65E-11FD-4FED-A2EC-7A923DD5A343}" type="presOf" srcId="{62AEB48F-2451-49D4-B636-8BC68E1B4F15}" destId="{DC0DCC3C-B75B-470F-8516-0462ED46CCC5}" srcOrd="0" destOrd="0" presId="urn:microsoft.com/office/officeart/2011/layout/InterconnectedBlockProcess"/>
    <dgm:cxn modelId="{AC9B49F3-B885-4040-A837-86A2DB1F838E}" srcId="{81EC1B3C-34D8-4A3C-A1DE-49D8595F6868}" destId="{1F68919B-D295-4807-A9C6-4826C0CA39C4}" srcOrd="0" destOrd="0" parTransId="{FD384E50-F435-44AF-9439-1ADE2D76169F}" sibTransId="{3BCA1BDE-9146-42B2-AAF8-A5EAC741606D}"/>
    <dgm:cxn modelId="{6ED85059-A8A5-46EE-AAA6-2F28BF48BA99}" type="presOf" srcId="{DC4BC8C4-1623-4987-9E36-1EA9BC1BDD54}" destId="{E2E313CB-A08E-40BA-9E83-B3C69506D2E5}" srcOrd="0" destOrd="0" presId="urn:microsoft.com/office/officeart/2011/layout/InterconnectedBlockProcess"/>
    <dgm:cxn modelId="{28A1CA3F-FB98-47DA-8E95-7CBC02D74734}" type="presOf" srcId="{1E035D93-3D77-46F0-9B78-C4F60CD68980}" destId="{C1F24185-67FC-4D8E-9B0F-7053406B55AF}" srcOrd="1" destOrd="1" presId="urn:microsoft.com/office/officeart/2011/layout/InterconnectedBlockProcess"/>
    <dgm:cxn modelId="{CED73E80-84A9-43FB-BD9F-5F7A756590C6}" srcId="{9541E23C-C735-4CE2-B6FE-575789770FC8}" destId="{81EC1B3C-34D8-4A3C-A1DE-49D8595F6868}" srcOrd="4" destOrd="0" parTransId="{C7F6A4DC-91A3-4F13-9414-F743F3A863D4}" sibTransId="{DDCE8E2B-CDA8-4C9B-AFEB-7E0BA9468561}"/>
    <dgm:cxn modelId="{6426DE47-EC01-43AB-855D-11295901031C}" srcId="{9541E23C-C735-4CE2-B6FE-575789770FC8}" destId="{CB67ADFD-9B7A-4711-B63A-91519325F23F}" srcOrd="0" destOrd="0" parTransId="{C8C42BED-CA1B-4324-A59B-FD377F4A6DB6}" sibTransId="{DAF1CFF1-0E87-47AD-9F7B-E29DF5F23F0D}"/>
    <dgm:cxn modelId="{B0AFB96E-B9AB-48AF-90D4-777B72068D2F}" type="presOf" srcId="{6EEBB811-1683-4BA5-9900-C749731C7A96}" destId="{C1F24185-67FC-4D8E-9B0F-7053406B55AF}" srcOrd="1" destOrd="0" presId="urn:microsoft.com/office/officeart/2011/layout/InterconnectedBlockProcess"/>
    <dgm:cxn modelId="{FF309556-00C2-4A50-A3EA-A325CEB61163}" type="presOf" srcId="{1E035D93-3D77-46F0-9B78-C4F60CD68980}" destId="{57EFC80D-75BC-4CC5-AD80-BEECB06E6CF7}" srcOrd="0" destOrd="1" presId="urn:microsoft.com/office/officeart/2011/layout/InterconnectedBlockProcess"/>
    <dgm:cxn modelId="{2A763711-5681-49D6-BEC6-11E6DA123E22}" type="presOf" srcId="{E78BA179-9E54-419D-B605-5C7209AAE46F}" destId="{0016294E-E7F2-4AD8-99E8-445A20CF58B7}" srcOrd="0" destOrd="0" presId="urn:microsoft.com/office/officeart/2011/layout/InterconnectedBlockProcess"/>
    <dgm:cxn modelId="{6E6B0876-57AC-461F-8D5A-A88DA6CD4295}" type="presOf" srcId="{C9472B5F-D16E-41B5-AC79-DFCB0D5CE4DA}" destId="{8E5ED36B-72B3-407E-AC22-AF4A0CD75EFF}" srcOrd="0" destOrd="0" presId="urn:microsoft.com/office/officeart/2011/layout/InterconnectedBlockProcess"/>
    <dgm:cxn modelId="{B2F05CBF-CB70-442D-8186-81BEF0E1857B}" type="presOf" srcId="{5D502067-455B-4936-9632-9E7B34FF7941}" destId="{D6DD1CCC-EEFF-4BC3-AD1B-9599B50F2C78}" srcOrd="0" destOrd="0" presId="urn:microsoft.com/office/officeart/2011/layout/InterconnectedBlockProcess"/>
    <dgm:cxn modelId="{FD8F4187-898A-41CE-8749-0F804E477AC0}" type="presOf" srcId="{1F68919B-D295-4807-A9C6-4826C0CA39C4}" destId="{A713289A-A13A-455E-A0CF-36BE7E2200F7}" srcOrd="0" destOrd="0" presId="urn:microsoft.com/office/officeart/2011/layout/InterconnectedBlockProcess"/>
    <dgm:cxn modelId="{3C861646-68FB-489B-9141-E9CFDBDBF293}" srcId="{62AEB48F-2451-49D4-B636-8BC68E1B4F15}" destId="{FC64EBCA-E1D6-4BE3-8144-D337F740C0CF}" srcOrd="1" destOrd="0" parTransId="{6598F948-DFA5-4BE6-8A5C-4F060DDA331E}" sibTransId="{109C4583-505E-43BA-BDFC-4FC0EFF2C279}"/>
    <dgm:cxn modelId="{A8CCA290-3252-40B0-A4EB-9FE850045085}" type="presParOf" srcId="{78C3BAD6-320C-43E4-8FA5-4CAE351B1A9E}" destId="{6EBEDD16-C6B6-42EF-9C24-FCE1F967DC97}" srcOrd="0" destOrd="0" presId="urn:microsoft.com/office/officeart/2011/layout/InterconnectedBlockProcess"/>
    <dgm:cxn modelId="{45BD16CE-9C65-4EF7-B5EB-76152B5A549D}" type="presParOf" srcId="{6EBEDD16-C6B6-42EF-9C24-FCE1F967DC97}" destId="{68D5D244-D7D9-4550-9C7D-FD226F250D42}" srcOrd="0" destOrd="0" presId="urn:microsoft.com/office/officeart/2011/layout/InterconnectedBlockProcess"/>
    <dgm:cxn modelId="{C980F5B9-4755-495E-AD95-A8D1930077A9}" type="presParOf" srcId="{78C3BAD6-320C-43E4-8FA5-4CAE351B1A9E}" destId="{7C8EC248-3764-45F3-8833-668B536CA846}" srcOrd="1" destOrd="0" presId="urn:microsoft.com/office/officeart/2011/layout/InterconnectedBlockProcess"/>
    <dgm:cxn modelId="{2FB37EC8-91B7-4285-A97A-E362DE5D40FE}" type="presParOf" srcId="{78C3BAD6-320C-43E4-8FA5-4CAE351B1A9E}" destId="{8E5ED36B-72B3-407E-AC22-AF4A0CD75EFF}" srcOrd="2" destOrd="0" presId="urn:microsoft.com/office/officeart/2011/layout/InterconnectedBlockProcess"/>
    <dgm:cxn modelId="{B27AA1AA-A660-4BBA-903D-59E018BA26AA}" type="presParOf" srcId="{78C3BAD6-320C-43E4-8FA5-4CAE351B1A9E}" destId="{92045EEB-76E6-4BE2-9096-5C0A1400BADD}" srcOrd="3" destOrd="0" presId="urn:microsoft.com/office/officeart/2011/layout/InterconnectedBlockProcess"/>
    <dgm:cxn modelId="{81793A80-2A91-4166-A193-76067E4E0F56}" type="presParOf" srcId="{92045EEB-76E6-4BE2-9096-5C0A1400BADD}" destId="{A713289A-A13A-455E-A0CF-36BE7E2200F7}" srcOrd="0" destOrd="0" presId="urn:microsoft.com/office/officeart/2011/layout/InterconnectedBlockProcess"/>
    <dgm:cxn modelId="{C314DCEE-C783-4602-B15C-C9A57DC75D94}" type="presParOf" srcId="{78C3BAD6-320C-43E4-8FA5-4CAE351B1A9E}" destId="{28984F8D-BEC7-4F1E-81D6-E5A41632E072}" srcOrd="4" destOrd="0" presId="urn:microsoft.com/office/officeart/2011/layout/InterconnectedBlockProcess"/>
    <dgm:cxn modelId="{4A7BC79D-AA4C-410E-AB45-7BE6476BE71A}" type="presParOf" srcId="{78C3BAD6-320C-43E4-8FA5-4CAE351B1A9E}" destId="{3F60C555-E43A-480F-B3BB-30628A5DADA3}" srcOrd="5" destOrd="0" presId="urn:microsoft.com/office/officeart/2011/layout/InterconnectedBlockProcess"/>
    <dgm:cxn modelId="{34E4F520-15F1-4916-B726-B07F34631A8C}" type="presParOf" srcId="{78C3BAD6-320C-43E4-8FA5-4CAE351B1A9E}" destId="{C928C31F-F9F1-4689-8557-7CE3CEAFBA22}" srcOrd="6" destOrd="0" presId="urn:microsoft.com/office/officeart/2011/layout/InterconnectedBlockProcess"/>
    <dgm:cxn modelId="{07EFC1FF-54EB-490A-AE95-61B5848EAA12}" type="presParOf" srcId="{C928C31F-F9F1-4689-8557-7CE3CEAFBA22}" destId="{A8FD06D1-7A7F-443F-90B7-9118A87A739F}" srcOrd="0" destOrd="0" presId="urn:microsoft.com/office/officeart/2011/layout/InterconnectedBlockProcess"/>
    <dgm:cxn modelId="{E3371179-F85B-41C9-A4AC-689E6047743E}" type="presParOf" srcId="{78C3BAD6-320C-43E4-8FA5-4CAE351B1A9E}" destId="{8B4463FD-B0F0-4916-B612-B8743A712623}" srcOrd="7" destOrd="0" presId="urn:microsoft.com/office/officeart/2011/layout/InterconnectedBlockProcess"/>
    <dgm:cxn modelId="{BEE7F6B3-A25F-4F9C-ADD7-957FA7140BCD}" type="presParOf" srcId="{78C3BAD6-320C-43E4-8FA5-4CAE351B1A9E}" destId="{DC0DCC3C-B75B-470F-8516-0462ED46CCC5}" srcOrd="8" destOrd="0" presId="urn:microsoft.com/office/officeart/2011/layout/InterconnectedBlockProcess"/>
    <dgm:cxn modelId="{A26E7D83-D90C-4925-88BF-9F15971B8C01}" type="presParOf" srcId="{78C3BAD6-320C-43E4-8FA5-4CAE351B1A9E}" destId="{38FEF11C-D83E-4AF9-95BC-6729F8EBDF29}" srcOrd="9" destOrd="0" presId="urn:microsoft.com/office/officeart/2011/layout/InterconnectedBlockProcess"/>
    <dgm:cxn modelId="{0BA979E1-899E-4636-A740-9AA4854B9D31}" type="presParOf" srcId="{38FEF11C-D83E-4AF9-95BC-6729F8EBDF29}" destId="{57EFC80D-75BC-4CC5-AD80-BEECB06E6CF7}" srcOrd="0" destOrd="0" presId="urn:microsoft.com/office/officeart/2011/layout/InterconnectedBlockProcess"/>
    <dgm:cxn modelId="{7A3FA562-B392-4D99-A9CA-492B3823EDEF}" type="presParOf" srcId="{78C3BAD6-320C-43E4-8FA5-4CAE351B1A9E}" destId="{C1F24185-67FC-4D8E-9B0F-7053406B55AF}" srcOrd="10" destOrd="0" presId="urn:microsoft.com/office/officeart/2011/layout/InterconnectedBlockProcess"/>
    <dgm:cxn modelId="{619FA9FB-ECCA-4C04-A24C-6249D8FD6064}" type="presParOf" srcId="{78C3BAD6-320C-43E4-8FA5-4CAE351B1A9E}" destId="{E2E313CB-A08E-40BA-9E83-B3C69506D2E5}" srcOrd="11" destOrd="0" presId="urn:microsoft.com/office/officeart/2011/layout/InterconnectedBlockProcess"/>
    <dgm:cxn modelId="{C9971B75-B5B8-4D9F-9200-55EBDBD21023}" type="presParOf" srcId="{78C3BAD6-320C-43E4-8FA5-4CAE351B1A9E}" destId="{6205548C-E881-44B0-8049-320981277531}" srcOrd="12" destOrd="0" presId="urn:microsoft.com/office/officeart/2011/layout/InterconnectedBlockProcess"/>
    <dgm:cxn modelId="{E837A98C-0165-4384-A5F9-EEAAD75BECA6}" type="presParOf" srcId="{6205548C-E881-44B0-8049-320981277531}" destId="{D6DD1CCC-EEFF-4BC3-AD1B-9599B50F2C78}" srcOrd="0" destOrd="0" presId="urn:microsoft.com/office/officeart/2011/layout/InterconnectedBlockProcess"/>
    <dgm:cxn modelId="{A68548B6-FDE3-4053-B96D-231E14114563}" type="presParOf" srcId="{78C3BAD6-320C-43E4-8FA5-4CAE351B1A9E}" destId="{38620250-DC1D-47B2-B85F-2382F7EA2480}" srcOrd="13" destOrd="0" presId="urn:microsoft.com/office/officeart/2011/layout/InterconnectedBlockProcess"/>
    <dgm:cxn modelId="{F6728958-5269-40C2-8C85-1A2BA44441AC}" type="presParOf" srcId="{78C3BAD6-320C-43E4-8FA5-4CAE351B1A9E}" destId="{407E587A-78C6-4286-8B93-53DE3798D101}" srcOrd="14" destOrd="0" presId="urn:microsoft.com/office/officeart/2011/layout/InterconnectedBlockProcess"/>
    <dgm:cxn modelId="{C2E641D6-2796-4517-B4DD-D3913760F437}" type="presParOf" srcId="{78C3BAD6-320C-43E4-8FA5-4CAE351B1A9E}" destId="{D32C8571-A04B-4B37-ABD0-B2A44759CF9E}" srcOrd="15" destOrd="0" presId="urn:microsoft.com/office/officeart/2011/layout/InterconnectedBlockProcess"/>
    <dgm:cxn modelId="{76A5DA37-DD47-4971-9725-8450BD4443CE}" type="presParOf" srcId="{D32C8571-A04B-4B37-ABD0-B2A44759CF9E}" destId="{0016294E-E7F2-4AD8-99E8-445A20CF58B7}" srcOrd="0" destOrd="0" presId="urn:microsoft.com/office/officeart/2011/layout/InterconnectedBlockProcess"/>
    <dgm:cxn modelId="{87B4D4E5-652E-4CC1-893A-17BBE321A46D}" type="presParOf" srcId="{78C3BAD6-320C-43E4-8FA5-4CAE351B1A9E}" destId="{8FE1D041-1D2B-4A63-A415-ED562B9F8514}" srcOrd="16" destOrd="0" presId="urn:microsoft.com/office/officeart/2011/layout/InterconnectedBlockProcess"/>
    <dgm:cxn modelId="{5EB07CE7-4CBE-4B51-AF39-8D049C70BF54}" type="presParOf" srcId="{78C3BAD6-320C-43E4-8FA5-4CAE351B1A9E}" destId="{7E2FA076-7D64-4100-AAF6-1EEA076D7523}" srcOrd="17"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EF3770-161E-41D5-8645-C0B120FBE1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pt-BR"/>
        </a:p>
      </dgm:t>
    </dgm:pt>
    <dgm:pt modelId="{FF4F0C7C-75A6-4E77-A550-5002B31C93F0}">
      <dgm:prSet phldrT="[Texto]" custT="1"/>
      <dgm:spPr>
        <a:solidFill>
          <a:schemeClr val="tx1">
            <a:lumMod val="75000"/>
            <a:lumOff val="25000"/>
          </a:schemeClr>
        </a:solidFill>
      </dgm:spPr>
      <dgm:t>
        <a:bodyPr/>
        <a:lstStyle/>
        <a:p>
          <a:r>
            <a:rPr lang="pt-BR" sz="2400" dirty="0" smtClean="0"/>
            <a:t>Seguridade Social</a:t>
          </a:r>
          <a:endParaRPr lang="pt-BR" sz="2400" dirty="0"/>
        </a:p>
      </dgm:t>
    </dgm:pt>
    <dgm:pt modelId="{9D593B1F-6E61-416F-BFD4-61A32F4ADAD3}" type="parTrans" cxnId="{A7308EB0-CACE-42BC-A9DA-DDBBEC1339A5}">
      <dgm:prSet/>
      <dgm:spPr/>
      <dgm:t>
        <a:bodyPr/>
        <a:lstStyle/>
        <a:p>
          <a:endParaRPr lang="pt-BR" sz="2400"/>
        </a:p>
      </dgm:t>
    </dgm:pt>
    <dgm:pt modelId="{735B61CA-89B2-444F-AB79-1D29A257A0A7}" type="sibTrans" cxnId="{A7308EB0-CACE-42BC-A9DA-DDBBEC1339A5}">
      <dgm:prSet/>
      <dgm:spPr/>
      <dgm:t>
        <a:bodyPr/>
        <a:lstStyle/>
        <a:p>
          <a:endParaRPr lang="pt-BR" sz="2400"/>
        </a:p>
      </dgm:t>
    </dgm:pt>
    <dgm:pt modelId="{ACFD243B-2EE9-4C19-B00F-251E109508A9}">
      <dgm:prSet phldrT="[Texto]" custT="1"/>
      <dgm:spPr>
        <a:solidFill>
          <a:schemeClr val="tx1">
            <a:lumMod val="75000"/>
            <a:lumOff val="25000"/>
          </a:schemeClr>
        </a:solidFill>
      </dgm:spPr>
      <dgm:t>
        <a:bodyPr/>
        <a:lstStyle/>
        <a:p>
          <a:r>
            <a:rPr lang="pt-BR" sz="2400" dirty="0" smtClean="0"/>
            <a:t>Saúde</a:t>
          </a:r>
          <a:endParaRPr lang="pt-BR" sz="2400" dirty="0"/>
        </a:p>
      </dgm:t>
    </dgm:pt>
    <dgm:pt modelId="{1DCB35F9-71D7-4DAE-9692-C697E1ED3BC2}" type="parTrans" cxnId="{CAFF856D-E0B2-447B-A2E5-CCE206E6BBF1}">
      <dgm:prSet custT="1">
        <dgm:style>
          <a:lnRef idx="3">
            <a:schemeClr val="dk1"/>
          </a:lnRef>
          <a:fillRef idx="0">
            <a:schemeClr val="dk1"/>
          </a:fillRef>
          <a:effectRef idx="2">
            <a:schemeClr val="dk1"/>
          </a:effectRef>
          <a:fontRef idx="minor">
            <a:schemeClr val="tx1"/>
          </a:fontRef>
        </dgm:style>
      </dgm:prSet>
      <dgm:spPr/>
      <dgm:t>
        <a:bodyPr/>
        <a:lstStyle/>
        <a:p>
          <a:endParaRPr lang="pt-BR" sz="2400"/>
        </a:p>
      </dgm:t>
    </dgm:pt>
    <dgm:pt modelId="{ED545B07-0A6E-4B34-8095-A21446492723}" type="sibTrans" cxnId="{CAFF856D-E0B2-447B-A2E5-CCE206E6BBF1}">
      <dgm:prSet/>
      <dgm:spPr/>
      <dgm:t>
        <a:bodyPr/>
        <a:lstStyle/>
        <a:p>
          <a:endParaRPr lang="pt-BR" sz="2400"/>
        </a:p>
      </dgm:t>
    </dgm:pt>
    <dgm:pt modelId="{A27FF9F3-B64F-42A0-94DF-0543DD8FF243}">
      <dgm:prSet phldrT="[Texto]" custT="1"/>
      <dgm:spPr>
        <a:solidFill>
          <a:schemeClr val="tx1">
            <a:lumMod val="75000"/>
            <a:lumOff val="25000"/>
          </a:schemeClr>
        </a:solidFill>
      </dgm:spPr>
      <dgm:t>
        <a:bodyPr/>
        <a:lstStyle/>
        <a:p>
          <a:r>
            <a:rPr lang="pt-BR" sz="2400" dirty="0" smtClean="0"/>
            <a:t>Previdência</a:t>
          </a:r>
          <a:endParaRPr lang="pt-BR" sz="2400" dirty="0"/>
        </a:p>
      </dgm:t>
    </dgm:pt>
    <dgm:pt modelId="{D9712003-6CE7-418F-9ECF-C0A7EDB7B862}" type="parTrans" cxnId="{66B229D6-A2C6-40BC-93AE-CE95B560D41F}">
      <dgm:prSet custT="1">
        <dgm:style>
          <a:lnRef idx="3">
            <a:schemeClr val="dk1"/>
          </a:lnRef>
          <a:fillRef idx="0">
            <a:schemeClr val="dk1"/>
          </a:fillRef>
          <a:effectRef idx="2">
            <a:schemeClr val="dk1"/>
          </a:effectRef>
          <a:fontRef idx="minor">
            <a:schemeClr val="tx1"/>
          </a:fontRef>
        </dgm:style>
      </dgm:prSet>
      <dgm:spPr>
        <a:ln/>
      </dgm:spPr>
      <dgm:t>
        <a:bodyPr/>
        <a:lstStyle/>
        <a:p>
          <a:endParaRPr lang="pt-BR" sz="2400"/>
        </a:p>
      </dgm:t>
    </dgm:pt>
    <dgm:pt modelId="{3959B761-B878-4804-8E7F-051FDFAEC188}" type="sibTrans" cxnId="{66B229D6-A2C6-40BC-93AE-CE95B560D41F}">
      <dgm:prSet/>
      <dgm:spPr/>
      <dgm:t>
        <a:bodyPr/>
        <a:lstStyle/>
        <a:p>
          <a:endParaRPr lang="pt-BR" sz="2400"/>
        </a:p>
      </dgm:t>
    </dgm:pt>
    <dgm:pt modelId="{F2620F38-4D8B-43C2-87B5-1D361CA1B9CF}">
      <dgm:prSet phldrT="[Texto]" custT="1"/>
      <dgm:spPr>
        <a:solidFill>
          <a:schemeClr val="tx1">
            <a:lumMod val="75000"/>
            <a:lumOff val="25000"/>
          </a:schemeClr>
        </a:solidFill>
      </dgm:spPr>
      <dgm:t>
        <a:bodyPr/>
        <a:lstStyle/>
        <a:p>
          <a:r>
            <a:rPr lang="pt-BR" sz="2400" dirty="0" smtClean="0"/>
            <a:t>Assistência Social</a:t>
          </a:r>
          <a:endParaRPr lang="pt-BR" sz="2400" dirty="0"/>
        </a:p>
      </dgm:t>
    </dgm:pt>
    <dgm:pt modelId="{78E4F2AF-F66F-4DEB-9B74-1548135C4DFF}" type="parTrans" cxnId="{DC57F3EA-DDA6-406F-8611-B4720F47B39C}">
      <dgm:prSet custT="1"/>
      <dgm:spPr>
        <a:ln w="19050">
          <a:solidFill>
            <a:schemeClr val="tx1"/>
          </a:solidFill>
        </a:ln>
      </dgm:spPr>
      <dgm:t>
        <a:bodyPr/>
        <a:lstStyle/>
        <a:p>
          <a:endParaRPr lang="pt-BR" sz="2400"/>
        </a:p>
      </dgm:t>
    </dgm:pt>
    <dgm:pt modelId="{53965B33-6BFA-42E8-BD71-631357A2A7E2}" type="sibTrans" cxnId="{DC57F3EA-DDA6-406F-8611-B4720F47B39C}">
      <dgm:prSet/>
      <dgm:spPr/>
      <dgm:t>
        <a:bodyPr/>
        <a:lstStyle/>
        <a:p>
          <a:endParaRPr lang="pt-BR" sz="2400"/>
        </a:p>
      </dgm:t>
    </dgm:pt>
    <dgm:pt modelId="{7190BAD5-5B91-4AE7-B58D-CE33BA35D310}" type="pres">
      <dgm:prSet presAssocID="{2AEF3770-161E-41D5-8645-C0B120FBE1F7}" presName="Name0" presStyleCnt="0">
        <dgm:presLayoutVars>
          <dgm:chPref val="1"/>
          <dgm:dir/>
          <dgm:animOne val="branch"/>
          <dgm:animLvl val="lvl"/>
          <dgm:resizeHandles val="exact"/>
        </dgm:presLayoutVars>
      </dgm:prSet>
      <dgm:spPr/>
      <dgm:t>
        <a:bodyPr/>
        <a:lstStyle/>
        <a:p>
          <a:endParaRPr lang="pt-BR"/>
        </a:p>
      </dgm:t>
    </dgm:pt>
    <dgm:pt modelId="{EA2B858B-87FC-4F85-874A-D77EF82D57DF}" type="pres">
      <dgm:prSet presAssocID="{FF4F0C7C-75A6-4E77-A550-5002B31C93F0}" presName="root1" presStyleCnt="0"/>
      <dgm:spPr/>
    </dgm:pt>
    <dgm:pt modelId="{E2E35A24-6933-47D5-B5C0-14BB8067FC83}" type="pres">
      <dgm:prSet presAssocID="{FF4F0C7C-75A6-4E77-A550-5002B31C93F0}" presName="LevelOneTextNode" presStyleLbl="node0" presStyleIdx="0" presStyleCnt="1" custAng="5400000" custScaleX="113106" custLinFactX="-74515" custLinFactNeighborX="-100000" custLinFactNeighborY="947">
        <dgm:presLayoutVars>
          <dgm:chPref val="3"/>
        </dgm:presLayoutVars>
      </dgm:prSet>
      <dgm:spPr/>
      <dgm:t>
        <a:bodyPr/>
        <a:lstStyle/>
        <a:p>
          <a:endParaRPr lang="pt-BR"/>
        </a:p>
      </dgm:t>
    </dgm:pt>
    <dgm:pt modelId="{82D26B27-AF9E-4BE2-A05D-9BAEBF6A6E8C}" type="pres">
      <dgm:prSet presAssocID="{FF4F0C7C-75A6-4E77-A550-5002B31C93F0}" presName="level2hierChild" presStyleCnt="0"/>
      <dgm:spPr/>
    </dgm:pt>
    <dgm:pt modelId="{50B05CEE-0364-47AA-B3B3-3BB62011DFC7}" type="pres">
      <dgm:prSet presAssocID="{1DCB35F9-71D7-4DAE-9692-C697E1ED3BC2}" presName="conn2-1" presStyleLbl="parChTrans1D2" presStyleIdx="0" presStyleCnt="3"/>
      <dgm:spPr/>
      <dgm:t>
        <a:bodyPr/>
        <a:lstStyle/>
        <a:p>
          <a:endParaRPr lang="pt-BR"/>
        </a:p>
      </dgm:t>
    </dgm:pt>
    <dgm:pt modelId="{050E341D-9BB2-451A-9B59-180B4D548AFB}" type="pres">
      <dgm:prSet presAssocID="{1DCB35F9-71D7-4DAE-9692-C697E1ED3BC2}" presName="connTx" presStyleLbl="parChTrans1D2" presStyleIdx="0" presStyleCnt="3"/>
      <dgm:spPr/>
      <dgm:t>
        <a:bodyPr/>
        <a:lstStyle/>
        <a:p>
          <a:endParaRPr lang="pt-BR"/>
        </a:p>
      </dgm:t>
    </dgm:pt>
    <dgm:pt modelId="{771A31C4-D221-42EF-97EB-F9DDF341BF4C}" type="pres">
      <dgm:prSet presAssocID="{ACFD243B-2EE9-4C19-B00F-251E109508A9}" presName="root2" presStyleCnt="0"/>
      <dgm:spPr/>
    </dgm:pt>
    <dgm:pt modelId="{2ED70FC2-EF91-4348-BA47-0567651113B5}" type="pres">
      <dgm:prSet presAssocID="{ACFD243B-2EE9-4C19-B00F-251E109508A9}" presName="LevelTwoTextNode" presStyleLbl="node2" presStyleIdx="0" presStyleCnt="3">
        <dgm:presLayoutVars>
          <dgm:chPref val="3"/>
        </dgm:presLayoutVars>
      </dgm:prSet>
      <dgm:spPr/>
      <dgm:t>
        <a:bodyPr/>
        <a:lstStyle/>
        <a:p>
          <a:endParaRPr lang="pt-BR"/>
        </a:p>
      </dgm:t>
    </dgm:pt>
    <dgm:pt modelId="{C1D36A5A-13C7-4005-AE02-1064DC18F5CD}" type="pres">
      <dgm:prSet presAssocID="{ACFD243B-2EE9-4C19-B00F-251E109508A9}" presName="level3hierChild" presStyleCnt="0"/>
      <dgm:spPr/>
    </dgm:pt>
    <dgm:pt modelId="{2B509BF2-EEE3-4F0F-9A64-48E4B059D7DA}" type="pres">
      <dgm:prSet presAssocID="{D9712003-6CE7-418F-9ECF-C0A7EDB7B862}" presName="conn2-1" presStyleLbl="parChTrans1D2" presStyleIdx="1" presStyleCnt="3"/>
      <dgm:spPr/>
      <dgm:t>
        <a:bodyPr/>
        <a:lstStyle/>
        <a:p>
          <a:endParaRPr lang="pt-BR"/>
        </a:p>
      </dgm:t>
    </dgm:pt>
    <dgm:pt modelId="{6757589A-620D-4B69-A858-DA58386C717C}" type="pres">
      <dgm:prSet presAssocID="{D9712003-6CE7-418F-9ECF-C0A7EDB7B862}" presName="connTx" presStyleLbl="parChTrans1D2" presStyleIdx="1" presStyleCnt="3"/>
      <dgm:spPr/>
      <dgm:t>
        <a:bodyPr/>
        <a:lstStyle/>
        <a:p>
          <a:endParaRPr lang="pt-BR"/>
        </a:p>
      </dgm:t>
    </dgm:pt>
    <dgm:pt modelId="{62C46B5B-6E21-415C-AC58-A000349F58C1}" type="pres">
      <dgm:prSet presAssocID="{A27FF9F3-B64F-42A0-94DF-0543DD8FF243}" presName="root2" presStyleCnt="0"/>
      <dgm:spPr/>
    </dgm:pt>
    <dgm:pt modelId="{7A955811-5461-4FA0-99CC-7B025CE891E6}" type="pres">
      <dgm:prSet presAssocID="{A27FF9F3-B64F-42A0-94DF-0543DD8FF243}" presName="LevelTwoTextNode" presStyleLbl="node2" presStyleIdx="1" presStyleCnt="3">
        <dgm:presLayoutVars>
          <dgm:chPref val="3"/>
        </dgm:presLayoutVars>
      </dgm:prSet>
      <dgm:spPr/>
      <dgm:t>
        <a:bodyPr/>
        <a:lstStyle/>
        <a:p>
          <a:endParaRPr lang="pt-BR"/>
        </a:p>
      </dgm:t>
    </dgm:pt>
    <dgm:pt modelId="{A934A946-7CAD-47B5-AB79-07D66855F9D3}" type="pres">
      <dgm:prSet presAssocID="{A27FF9F3-B64F-42A0-94DF-0543DD8FF243}" presName="level3hierChild" presStyleCnt="0"/>
      <dgm:spPr/>
    </dgm:pt>
    <dgm:pt modelId="{006A2232-2B18-4E84-BF07-5BF774778B2A}" type="pres">
      <dgm:prSet presAssocID="{78E4F2AF-F66F-4DEB-9B74-1548135C4DFF}" presName="conn2-1" presStyleLbl="parChTrans1D2" presStyleIdx="2" presStyleCnt="3"/>
      <dgm:spPr/>
      <dgm:t>
        <a:bodyPr/>
        <a:lstStyle/>
        <a:p>
          <a:endParaRPr lang="pt-BR"/>
        </a:p>
      </dgm:t>
    </dgm:pt>
    <dgm:pt modelId="{EE1D91E5-FAD5-4942-A397-CD9857C652A4}" type="pres">
      <dgm:prSet presAssocID="{78E4F2AF-F66F-4DEB-9B74-1548135C4DFF}" presName="connTx" presStyleLbl="parChTrans1D2" presStyleIdx="2" presStyleCnt="3"/>
      <dgm:spPr/>
      <dgm:t>
        <a:bodyPr/>
        <a:lstStyle/>
        <a:p>
          <a:endParaRPr lang="pt-BR"/>
        </a:p>
      </dgm:t>
    </dgm:pt>
    <dgm:pt modelId="{4B29954C-B547-44D8-9881-2F223C363327}" type="pres">
      <dgm:prSet presAssocID="{F2620F38-4D8B-43C2-87B5-1D361CA1B9CF}" presName="root2" presStyleCnt="0"/>
      <dgm:spPr/>
    </dgm:pt>
    <dgm:pt modelId="{903A4D31-6C72-4BB0-9EB0-238EA6661355}" type="pres">
      <dgm:prSet presAssocID="{F2620F38-4D8B-43C2-87B5-1D361CA1B9CF}" presName="LevelTwoTextNode" presStyleLbl="node2" presStyleIdx="2" presStyleCnt="3">
        <dgm:presLayoutVars>
          <dgm:chPref val="3"/>
        </dgm:presLayoutVars>
      </dgm:prSet>
      <dgm:spPr/>
      <dgm:t>
        <a:bodyPr/>
        <a:lstStyle/>
        <a:p>
          <a:endParaRPr lang="pt-BR"/>
        </a:p>
      </dgm:t>
    </dgm:pt>
    <dgm:pt modelId="{CA397A9B-93A8-408F-8EFA-1A7DEC7326A9}" type="pres">
      <dgm:prSet presAssocID="{F2620F38-4D8B-43C2-87B5-1D361CA1B9CF}" presName="level3hierChild" presStyleCnt="0"/>
      <dgm:spPr/>
    </dgm:pt>
  </dgm:ptLst>
  <dgm:cxnLst>
    <dgm:cxn modelId="{FC91A403-BBA1-45F1-B03E-D647CD736FB2}" type="presOf" srcId="{78E4F2AF-F66F-4DEB-9B74-1548135C4DFF}" destId="{EE1D91E5-FAD5-4942-A397-CD9857C652A4}" srcOrd="1" destOrd="0" presId="urn:microsoft.com/office/officeart/2008/layout/HorizontalMultiLevelHierarchy"/>
    <dgm:cxn modelId="{6A567AC2-1431-4C66-A9E4-E9E7BFA88AD6}" type="presOf" srcId="{F2620F38-4D8B-43C2-87B5-1D361CA1B9CF}" destId="{903A4D31-6C72-4BB0-9EB0-238EA6661355}" srcOrd="0" destOrd="0" presId="urn:microsoft.com/office/officeart/2008/layout/HorizontalMultiLevelHierarchy"/>
    <dgm:cxn modelId="{46185EE5-0E53-44A9-8351-D24A0607D17A}" type="presOf" srcId="{ACFD243B-2EE9-4C19-B00F-251E109508A9}" destId="{2ED70FC2-EF91-4348-BA47-0567651113B5}" srcOrd="0" destOrd="0" presId="urn:microsoft.com/office/officeart/2008/layout/HorizontalMultiLevelHierarchy"/>
    <dgm:cxn modelId="{DC57F3EA-DDA6-406F-8611-B4720F47B39C}" srcId="{FF4F0C7C-75A6-4E77-A550-5002B31C93F0}" destId="{F2620F38-4D8B-43C2-87B5-1D361CA1B9CF}" srcOrd="2" destOrd="0" parTransId="{78E4F2AF-F66F-4DEB-9B74-1548135C4DFF}" sibTransId="{53965B33-6BFA-42E8-BD71-631357A2A7E2}"/>
    <dgm:cxn modelId="{D9AFD6BF-A601-4BC2-86C5-4F1D846B3ADC}" type="presOf" srcId="{2AEF3770-161E-41D5-8645-C0B120FBE1F7}" destId="{7190BAD5-5B91-4AE7-B58D-CE33BA35D310}" srcOrd="0" destOrd="0" presId="urn:microsoft.com/office/officeart/2008/layout/HorizontalMultiLevelHierarchy"/>
    <dgm:cxn modelId="{CAFF856D-E0B2-447B-A2E5-CCE206E6BBF1}" srcId="{FF4F0C7C-75A6-4E77-A550-5002B31C93F0}" destId="{ACFD243B-2EE9-4C19-B00F-251E109508A9}" srcOrd="0" destOrd="0" parTransId="{1DCB35F9-71D7-4DAE-9692-C697E1ED3BC2}" sibTransId="{ED545B07-0A6E-4B34-8095-A21446492723}"/>
    <dgm:cxn modelId="{224713DC-E032-4C30-83F1-B5BEBB31A4D6}" type="presOf" srcId="{D9712003-6CE7-418F-9ECF-C0A7EDB7B862}" destId="{2B509BF2-EEE3-4F0F-9A64-48E4B059D7DA}" srcOrd="0" destOrd="0" presId="urn:microsoft.com/office/officeart/2008/layout/HorizontalMultiLevelHierarchy"/>
    <dgm:cxn modelId="{66B229D6-A2C6-40BC-93AE-CE95B560D41F}" srcId="{FF4F0C7C-75A6-4E77-A550-5002B31C93F0}" destId="{A27FF9F3-B64F-42A0-94DF-0543DD8FF243}" srcOrd="1" destOrd="0" parTransId="{D9712003-6CE7-418F-9ECF-C0A7EDB7B862}" sibTransId="{3959B761-B878-4804-8E7F-051FDFAEC188}"/>
    <dgm:cxn modelId="{0ED28CE2-2E51-428D-BBB7-A0C6DE40484A}" type="presOf" srcId="{78E4F2AF-F66F-4DEB-9B74-1548135C4DFF}" destId="{006A2232-2B18-4E84-BF07-5BF774778B2A}" srcOrd="0" destOrd="0" presId="urn:microsoft.com/office/officeart/2008/layout/HorizontalMultiLevelHierarchy"/>
    <dgm:cxn modelId="{9783E48C-AD6C-48B7-B8BF-0B2E512F5041}" type="presOf" srcId="{1DCB35F9-71D7-4DAE-9692-C697E1ED3BC2}" destId="{050E341D-9BB2-451A-9B59-180B4D548AFB}" srcOrd="1" destOrd="0" presId="urn:microsoft.com/office/officeart/2008/layout/HorizontalMultiLevelHierarchy"/>
    <dgm:cxn modelId="{3EA1E252-C709-4174-ACFF-825F3976BC38}" type="presOf" srcId="{FF4F0C7C-75A6-4E77-A550-5002B31C93F0}" destId="{E2E35A24-6933-47D5-B5C0-14BB8067FC83}" srcOrd="0" destOrd="0" presId="urn:microsoft.com/office/officeart/2008/layout/HorizontalMultiLevelHierarchy"/>
    <dgm:cxn modelId="{FB4164DE-F16F-454B-A497-FE88DA30AD33}" type="presOf" srcId="{D9712003-6CE7-418F-9ECF-C0A7EDB7B862}" destId="{6757589A-620D-4B69-A858-DA58386C717C}" srcOrd="1" destOrd="0" presId="urn:microsoft.com/office/officeart/2008/layout/HorizontalMultiLevelHierarchy"/>
    <dgm:cxn modelId="{A7308EB0-CACE-42BC-A9DA-DDBBEC1339A5}" srcId="{2AEF3770-161E-41D5-8645-C0B120FBE1F7}" destId="{FF4F0C7C-75A6-4E77-A550-5002B31C93F0}" srcOrd="0" destOrd="0" parTransId="{9D593B1F-6E61-416F-BFD4-61A32F4ADAD3}" sibTransId="{735B61CA-89B2-444F-AB79-1D29A257A0A7}"/>
    <dgm:cxn modelId="{A2AA4E26-91B9-4070-BBF4-D3D398FC57A7}" type="presOf" srcId="{1DCB35F9-71D7-4DAE-9692-C697E1ED3BC2}" destId="{50B05CEE-0364-47AA-B3B3-3BB62011DFC7}" srcOrd="0" destOrd="0" presId="urn:microsoft.com/office/officeart/2008/layout/HorizontalMultiLevelHierarchy"/>
    <dgm:cxn modelId="{01C41378-89DE-4CCE-9F20-D20A6D1E2ECC}" type="presOf" srcId="{A27FF9F3-B64F-42A0-94DF-0543DD8FF243}" destId="{7A955811-5461-4FA0-99CC-7B025CE891E6}" srcOrd="0" destOrd="0" presId="urn:microsoft.com/office/officeart/2008/layout/HorizontalMultiLevelHierarchy"/>
    <dgm:cxn modelId="{83F9315A-372C-4132-95C9-7D7D1E771D2E}" type="presParOf" srcId="{7190BAD5-5B91-4AE7-B58D-CE33BA35D310}" destId="{EA2B858B-87FC-4F85-874A-D77EF82D57DF}" srcOrd="0" destOrd="0" presId="urn:microsoft.com/office/officeart/2008/layout/HorizontalMultiLevelHierarchy"/>
    <dgm:cxn modelId="{6A26A5A8-8108-491C-87A6-0C6258020DE4}" type="presParOf" srcId="{EA2B858B-87FC-4F85-874A-D77EF82D57DF}" destId="{E2E35A24-6933-47D5-B5C0-14BB8067FC83}" srcOrd="0" destOrd="0" presId="urn:microsoft.com/office/officeart/2008/layout/HorizontalMultiLevelHierarchy"/>
    <dgm:cxn modelId="{663607C5-9DC5-4EF3-9DD3-F607B83E947F}" type="presParOf" srcId="{EA2B858B-87FC-4F85-874A-D77EF82D57DF}" destId="{82D26B27-AF9E-4BE2-A05D-9BAEBF6A6E8C}" srcOrd="1" destOrd="0" presId="urn:microsoft.com/office/officeart/2008/layout/HorizontalMultiLevelHierarchy"/>
    <dgm:cxn modelId="{5CB1980C-22A0-41DB-9B1E-B063B0B393F6}" type="presParOf" srcId="{82D26B27-AF9E-4BE2-A05D-9BAEBF6A6E8C}" destId="{50B05CEE-0364-47AA-B3B3-3BB62011DFC7}" srcOrd="0" destOrd="0" presId="urn:microsoft.com/office/officeart/2008/layout/HorizontalMultiLevelHierarchy"/>
    <dgm:cxn modelId="{5D7D937C-719A-4665-B998-8E479F82365C}" type="presParOf" srcId="{50B05CEE-0364-47AA-B3B3-3BB62011DFC7}" destId="{050E341D-9BB2-451A-9B59-180B4D548AFB}" srcOrd="0" destOrd="0" presId="urn:microsoft.com/office/officeart/2008/layout/HorizontalMultiLevelHierarchy"/>
    <dgm:cxn modelId="{82945BF3-131D-4635-8571-D5E9E57BE075}" type="presParOf" srcId="{82D26B27-AF9E-4BE2-A05D-9BAEBF6A6E8C}" destId="{771A31C4-D221-42EF-97EB-F9DDF341BF4C}" srcOrd="1" destOrd="0" presId="urn:microsoft.com/office/officeart/2008/layout/HorizontalMultiLevelHierarchy"/>
    <dgm:cxn modelId="{50F84B14-8BF5-470E-8DCC-46F6124581FB}" type="presParOf" srcId="{771A31C4-D221-42EF-97EB-F9DDF341BF4C}" destId="{2ED70FC2-EF91-4348-BA47-0567651113B5}" srcOrd="0" destOrd="0" presId="urn:microsoft.com/office/officeart/2008/layout/HorizontalMultiLevelHierarchy"/>
    <dgm:cxn modelId="{FDB55D04-DF8D-4493-A907-32A8DB23B85C}" type="presParOf" srcId="{771A31C4-D221-42EF-97EB-F9DDF341BF4C}" destId="{C1D36A5A-13C7-4005-AE02-1064DC18F5CD}" srcOrd="1" destOrd="0" presId="urn:microsoft.com/office/officeart/2008/layout/HorizontalMultiLevelHierarchy"/>
    <dgm:cxn modelId="{FE45350D-6CB2-49D1-BE82-B50F3DF7A85F}" type="presParOf" srcId="{82D26B27-AF9E-4BE2-A05D-9BAEBF6A6E8C}" destId="{2B509BF2-EEE3-4F0F-9A64-48E4B059D7DA}" srcOrd="2" destOrd="0" presId="urn:microsoft.com/office/officeart/2008/layout/HorizontalMultiLevelHierarchy"/>
    <dgm:cxn modelId="{4BAD915B-A332-4442-9C89-C78426C9E2D6}" type="presParOf" srcId="{2B509BF2-EEE3-4F0F-9A64-48E4B059D7DA}" destId="{6757589A-620D-4B69-A858-DA58386C717C}" srcOrd="0" destOrd="0" presId="urn:microsoft.com/office/officeart/2008/layout/HorizontalMultiLevelHierarchy"/>
    <dgm:cxn modelId="{13184580-6126-4617-887F-18C8797CC340}" type="presParOf" srcId="{82D26B27-AF9E-4BE2-A05D-9BAEBF6A6E8C}" destId="{62C46B5B-6E21-415C-AC58-A000349F58C1}" srcOrd="3" destOrd="0" presId="urn:microsoft.com/office/officeart/2008/layout/HorizontalMultiLevelHierarchy"/>
    <dgm:cxn modelId="{A90222E2-CBB2-4D4A-887F-BBEF96F6E1DB}" type="presParOf" srcId="{62C46B5B-6E21-415C-AC58-A000349F58C1}" destId="{7A955811-5461-4FA0-99CC-7B025CE891E6}" srcOrd="0" destOrd="0" presId="urn:microsoft.com/office/officeart/2008/layout/HorizontalMultiLevelHierarchy"/>
    <dgm:cxn modelId="{368AEC39-9548-45BB-BA3B-4C0639D349C4}" type="presParOf" srcId="{62C46B5B-6E21-415C-AC58-A000349F58C1}" destId="{A934A946-7CAD-47B5-AB79-07D66855F9D3}" srcOrd="1" destOrd="0" presId="urn:microsoft.com/office/officeart/2008/layout/HorizontalMultiLevelHierarchy"/>
    <dgm:cxn modelId="{13666954-CE9F-4BAA-8CCC-793F9607B893}" type="presParOf" srcId="{82D26B27-AF9E-4BE2-A05D-9BAEBF6A6E8C}" destId="{006A2232-2B18-4E84-BF07-5BF774778B2A}" srcOrd="4" destOrd="0" presId="urn:microsoft.com/office/officeart/2008/layout/HorizontalMultiLevelHierarchy"/>
    <dgm:cxn modelId="{A20904AF-8682-412D-9C56-083BBE155D34}" type="presParOf" srcId="{006A2232-2B18-4E84-BF07-5BF774778B2A}" destId="{EE1D91E5-FAD5-4942-A397-CD9857C652A4}" srcOrd="0" destOrd="0" presId="urn:microsoft.com/office/officeart/2008/layout/HorizontalMultiLevelHierarchy"/>
    <dgm:cxn modelId="{E36606F6-8186-412D-B5C8-94A15A1C5486}" type="presParOf" srcId="{82D26B27-AF9E-4BE2-A05D-9BAEBF6A6E8C}" destId="{4B29954C-B547-44D8-9881-2F223C363327}" srcOrd="5" destOrd="0" presId="urn:microsoft.com/office/officeart/2008/layout/HorizontalMultiLevelHierarchy"/>
    <dgm:cxn modelId="{4B32AB53-EE38-4222-BB0E-C94721875D82}" type="presParOf" srcId="{4B29954C-B547-44D8-9881-2F223C363327}" destId="{903A4D31-6C72-4BB0-9EB0-238EA6661355}" srcOrd="0" destOrd="0" presId="urn:microsoft.com/office/officeart/2008/layout/HorizontalMultiLevelHierarchy"/>
    <dgm:cxn modelId="{536F9C76-E309-46F6-9463-67F7E94D466C}" type="presParOf" srcId="{4B29954C-B547-44D8-9881-2F223C363327}" destId="{CA397A9B-93A8-408F-8EFA-1A7DEC7326A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Processo de Blocos Interconectados"/>
  <dgm:desc val="Use para mostrar etapas sequenciais de um processo. Funciona melhor com quantidades pequenas de texto de Nível 1 e quantidades médias de texto de Nível 2."/>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image" Target="../media/image80.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0.60528</cdr:x>
      <cdr:y>0.07225</cdr:y>
    </cdr:from>
    <cdr:to>
      <cdr:x>0.74294</cdr:x>
      <cdr:y>0.23016</cdr:y>
    </cdr:to>
    <cdr:sp macro="" textlink="">
      <cdr:nvSpPr>
        <cdr:cNvPr id="4" name="CaixaDeTexto 3"/>
        <cdr:cNvSpPr txBox="1"/>
      </cdr:nvSpPr>
      <cdr:spPr>
        <a:xfrm xmlns:a="http://schemas.openxmlformats.org/drawingml/2006/main">
          <a:off x="5828748" y="433226"/>
          <a:ext cx="1325654" cy="946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400" dirty="0"/>
            <a:t>Fim do Bônus Demográfico</a:t>
          </a:r>
        </a:p>
      </cdr:txBody>
    </cdr:sp>
  </cdr:relSizeAnchor>
  <cdr:relSizeAnchor xmlns:cdr="http://schemas.openxmlformats.org/drawingml/2006/chartDrawing">
    <cdr:from>
      <cdr:x>0.56637</cdr:x>
      <cdr:y>0.12308</cdr:y>
    </cdr:from>
    <cdr:to>
      <cdr:x>0.61433</cdr:x>
      <cdr:y>0.12333</cdr:y>
    </cdr:to>
    <cdr:sp macro="" textlink="">
      <cdr:nvSpPr>
        <cdr:cNvPr id="6" name="Conector de seta reta 5"/>
        <cdr:cNvSpPr/>
      </cdr:nvSpPr>
      <cdr:spPr>
        <a:xfrm xmlns:a="http://schemas.openxmlformats.org/drawingml/2006/main" rot="10800000">
          <a:off x="4608511" y="576064"/>
          <a:ext cx="390246" cy="1170"/>
        </a:xfrm>
        <a:prstGeom xmlns:a="http://schemas.openxmlformats.org/drawingml/2006/main" prst="straightConnector1">
          <a:avLst/>
        </a:prstGeom>
        <a:ln xmlns:a="http://schemas.openxmlformats.org/drawingml/2006/main" w="381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dirty="0"/>
        </a:p>
      </cdr:txBody>
    </cdr:sp>
  </cdr:relSizeAnchor>
  <cdr:relSizeAnchor xmlns:cdr="http://schemas.openxmlformats.org/drawingml/2006/chartDrawing">
    <cdr:from>
      <cdr:x>0.55752</cdr:x>
      <cdr:y>0.10769</cdr:y>
    </cdr:from>
    <cdr:to>
      <cdr:x>0.56002</cdr:x>
      <cdr:y>0.82207</cdr:y>
    </cdr:to>
    <cdr:sp macro="" textlink="">
      <cdr:nvSpPr>
        <cdr:cNvPr id="7" name="Conector reto 6"/>
        <cdr:cNvSpPr/>
      </cdr:nvSpPr>
      <cdr:spPr>
        <a:xfrm xmlns:a="http://schemas.openxmlformats.org/drawingml/2006/main" rot="5400000" flipH="1">
          <a:off x="2874839" y="2165720"/>
          <a:ext cx="3343669" cy="20342"/>
        </a:xfrm>
        <a:prstGeom xmlns:a="http://schemas.openxmlformats.org/drawingml/2006/main" prst="line">
          <a:avLst/>
        </a:prstGeom>
        <a:ln xmlns:a="http://schemas.openxmlformats.org/drawingml/2006/main" w="381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dirty="0"/>
        </a:p>
      </cdr:txBody>
    </cdr:sp>
  </cdr:relSizeAnchor>
</c:userShapes>
</file>

<file path=ppt/drawings/drawing2.xml><?xml version="1.0" encoding="utf-8"?>
<c:userShapes xmlns:c="http://schemas.openxmlformats.org/drawingml/2006/chart">
  <cdr:relSizeAnchor xmlns:cdr="http://schemas.openxmlformats.org/drawingml/2006/chartDrawing">
    <cdr:from>
      <cdr:x>0.42906</cdr:x>
      <cdr:y>0.00434</cdr:y>
    </cdr:from>
    <cdr:to>
      <cdr:x>0.57094</cdr:x>
      <cdr:y>0.05618</cdr:y>
    </cdr:to>
    <cdr:sp macro="" textlink="">
      <cdr:nvSpPr>
        <cdr:cNvPr id="3" name="CaixaDeTexto 7"/>
        <cdr:cNvSpPr txBox="1"/>
      </cdr:nvSpPr>
      <cdr:spPr>
        <a:xfrm xmlns:a="http://schemas.openxmlformats.org/drawingml/2006/main">
          <a:off x="3923325" y="21742"/>
          <a:ext cx="1297350" cy="2596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pt-BR" sz="1400" dirty="0" smtClean="0"/>
            <a:t>65</a:t>
          </a:r>
          <a:endParaRPr lang="pt-BR" sz="1400" dirty="0"/>
        </a:p>
      </cdr:txBody>
    </cdr:sp>
  </cdr:relSizeAnchor>
  <cdr:relSizeAnchor xmlns:cdr="http://schemas.openxmlformats.org/drawingml/2006/chartDrawing">
    <cdr:from>
      <cdr:x>0.22885</cdr:x>
      <cdr:y>0.07882</cdr:y>
    </cdr:from>
    <cdr:to>
      <cdr:x>0.77115</cdr:x>
      <cdr:y>0.13059</cdr:y>
    </cdr:to>
    <cdr:sp macro="" textlink="">
      <cdr:nvSpPr>
        <cdr:cNvPr id="2" name="Chave esquerda 1"/>
        <cdr:cNvSpPr/>
      </cdr:nvSpPr>
      <cdr:spPr>
        <a:xfrm xmlns:a="http://schemas.openxmlformats.org/drawingml/2006/main" rot="5400000">
          <a:off x="4442323" y="-1954969"/>
          <a:ext cx="259354" cy="4958882"/>
        </a:xfrm>
        <a:prstGeom xmlns:a="http://schemas.openxmlformats.org/drawingml/2006/main" prst="leftBrace">
          <a:avLst/>
        </a:prstGeom>
        <a:ln xmlns:a="http://schemas.openxmlformats.org/drawingml/2006/main" w="317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pt-BR"/>
        </a:p>
      </cdr:txBody>
    </cdr:sp>
  </cdr:relSizeAnchor>
</c:userShapes>
</file>

<file path=ppt/drawings/drawing3.xml><?xml version="1.0" encoding="utf-8"?>
<c:userShapes xmlns:c="http://schemas.openxmlformats.org/drawingml/2006/chart">
  <cdr:relSizeAnchor xmlns:cdr="http://schemas.openxmlformats.org/drawingml/2006/chartDrawing">
    <cdr:from>
      <cdr:x>0.01103</cdr:x>
      <cdr:y>0.90412</cdr:y>
    </cdr:from>
    <cdr:to>
      <cdr:x>0.71873</cdr:x>
      <cdr:y>0.99519</cdr:y>
    </cdr:to>
    <cdr:sp macro="" textlink="">
      <cdr:nvSpPr>
        <cdr:cNvPr id="2" name="CaixaDeTexto 1"/>
        <cdr:cNvSpPr txBox="1"/>
      </cdr:nvSpPr>
      <cdr:spPr>
        <a:xfrm xmlns:a="http://schemas.openxmlformats.org/drawingml/2006/main">
          <a:off x="95874" y="4162144"/>
          <a:ext cx="6151328" cy="41924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000" dirty="0">
              <a:latin typeface="Arial" panose="020B0604020202020204" pitchFamily="34" charset="0"/>
              <a:cs typeface="Arial" panose="020B0604020202020204" pitchFamily="34" charset="0"/>
            </a:rPr>
            <a:t>Fonte:</a:t>
          </a:r>
          <a:r>
            <a:rPr lang="pt-BR" sz="1000" baseline="0" dirty="0">
              <a:latin typeface="Arial" panose="020B0604020202020204" pitchFamily="34" charset="0"/>
              <a:cs typeface="Arial" panose="020B0604020202020204" pitchFamily="34" charset="0"/>
            </a:rPr>
            <a:t> </a:t>
          </a:r>
          <a:r>
            <a:rPr lang="pt-BR" sz="1000" baseline="0" dirty="0" err="1">
              <a:latin typeface="Arial" panose="020B0604020202020204" pitchFamily="34" charset="0"/>
              <a:cs typeface="Arial" panose="020B0604020202020204" pitchFamily="34" charset="0"/>
            </a:rPr>
            <a:t>Microdados</a:t>
          </a:r>
          <a:r>
            <a:rPr lang="pt-BR" sz="1000" baseline="0" dirty="0">
              <a:latin typeface="Arial" panose="020B0604020202020204" pitchFamily="34" charset="0"/>
              <a:cs typeface="Arial" panose="020B0604020202020204" pitchFamily="34" charset="0"/>
            </a:rPr>
            <a:t> PNAD/IBGE.</a:t>
          </a:r>
        </a:p>
        <a:p xmlns:a="http://schemas.openxmlformats.org/drawingml/2006/main">
          <a:r>
            <a:rPr lang="pt-BR" sz="1000" baseline="0" dirty="0">
              <a:latin typeface="Arial" panose="020B0604020202020204" pitchFamily="34" charset="0"/>
              <a:cs typeface="Arial" panose="020B0604020202020204" pitchFamily="34" charset="0"/>
            </a:rPr>
            <a:t>* Dado substituído pela média dos anos vizinhos devido a ausência de PNAD em razão do CENSO.</a:t>
          </a:r>
        </a:p>
      </cdr:txBody>
    </cdr:sp>
  </cdr:relSizeAnchor>
</c:userShapes>
</file>

<file path=ppt/drawings/drawing4.xml><?xml version="1.0" encoding="utf-8"?>
<c:userShapes xmlns:c="http://schemas.openxmlformats.org/drawingml/2006/chart">
  <cdr:relSizeAnchor xmlns:cdr="http://schemas.openxmlformats.org/drawingml/2006/chartDrawing">
    <cdr:from>
      <cdr:x>0.23729</cdr:x>
      <cdr:y>0.2092</cdr:y>
    </cdr:from>
    <cdr:to>
      <cdr:x>0.23729</cdr:x>
      <cdr:y>0.8207</cdr:y>
    </cdr:to>
    <cdr:sp macro="" textlink="">
      <cdr:nvSpPr>
        <cdr:cNvPr id="10" name="Conector reto 9"/>
        <cdr:cNvSpPr/>
      </cdr:nvSpPr>
      <cdr:spPr>
        <a:xfrm xmlns:a="http://schemas.openxmlformats.org/drawingml/2006/main">
          <a:off x="2016224" y="936104"/>
          <a:ext cx="0" cy="2736304"/>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userShapes>
</file>

<file path=ppt/drawings/drawing5.xml><?xml version="1.0" encoding="utf-8"?>
<c:userShapes xmlns:c="http://schemas.openxmlformats.org/drawingml/2006/chart">
  <cdr:relSizeAnchor xmlns:cdr="http://schemas.openxmlformats.org/drawingml/2006/chartDrawing">
    <cdr:from>
      <cdr:x>0.70876</cdr:x>
      <cdr:y>0.22476</cdr:y>
    </cdr:from>
    <cdr:to>
      <cdr:x>0.86856</cdr:x>
      <cdr:y>0.35429</cdr:y>
    </cdr:to>
    <cdr:sp macro="" textlink="">
      <cdr:nvSpPr>
        <cdr:cNvPr id="2" name="Texto Explicativo 1 1"/>
        <cdr:cNvSpPr/>
      </cdr:nvSpPr>
      <cdr:spPr>
        <a:xfrm xmlns:a="http://schemas.openxmlformats.org/drawingml/2006/main">
          <a:off x="2619375" y="561975"/>
          <a:ext cx="590550" cy="323850"/>
        </a:xfrm>
        <a:prstGeom xmlns:a="http://schemas.openxmlformats.org/drawingml/2006/main" prst="borderCallout1">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pt-BR" b="1">
              <a:solidFill>
                <a:sysClr val="windowText" lastClr="000000"/>
              </a:solidFill>
            </a:rPr>
            <a:t>32,6%</a:t>
          </a:r>
        </a:p>
      </cdr:txBody>
    </cdr:sp>
  </cdr:relSizeAnchor>
  <cdr:relSizeAnchor xmlns:cdr="http://schemas.openxmlformats.org/drawingml/2006/chartDrawing">
    <cdr:from>
      <cdr:x>0.14519</cdr:x>
      <cdr:y>0.24889</cdr:y>
    </cdr:from>
    <cdr:to>
      <cdr:x>0.30498</cdr:x>
      <cdr:y>0.37841</cdr:y>
    </cdr:to>
    <cdr:sp macro="" textlink="">
      <cdr:nvSpPr>
        <cdr:cNvPr id="3" name="Texto Explicativo 1 2"/>
        <cdr:cNvSpPr/>
      </cdr:nvSpPr>
      <cdr:spPr>
        <a:xfrm xmlns:a="http://schemas.openxmlformats.org/drawingml/2006/main">
          <a:off x="536575" y="622300"/>
          <a:ext cx="590550" cy="323850"/>
        </a:xfrm>
        <a:prstGeom xmlns:a="http://schemas.openxmlformats.org/drawingml/2006/main" prst="borderCallout1">
          <a:avLst>
            <a:gd name="adj1" fmla="val 112868"/>
            <a:gd name="adj2" fmla="val 56183"/>
            <a:gd name="adj3" fmla="val 188971"/>
            <a:gd name="adj4" fmla="val 93925"/>
          </a:avLst>
        </a:prstGeom>
        <a:solidFill xmlns:a="http://schemas.openxmlformats.org/drawingml/2006/main">
          <a:srgbClr val="FF66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17,2%</a:t>
          </a:r>
        </a:p>
      </cdr:txBody>
    </cdr:sp>
  </cdr:relSizeAnchor>
  <cdr:relSizeAnchor xmlns:cdr="http://schemas.openxmlformats.org/drawingml/2006/chartDrawing">
    <cdr:from>
      <cdr:x>0.6885</cdr:x>
      <cdr:y>0.7039</cdr:y>
    </cdr:from>
    <cdr:to>
      <cdr:x>0.8483</cdr:x>
      <cdr:y>0.83343</cdr:y>
    </cdr:to>
    <cdr:sp macro="" textlink="">
      <cdr:nvSpPr>
        <cdr:cNvPr id="4" name="Texto Explicativo 1 3"/>
        <cdr:cNvSpPr/>
      </cdr:nvSpPr>
      <cdr:spPr>
        <a:xfrm xmlns:a="http://schemas.openxmlformats.org/drawingml/2006/main">
          <a:off x="4424289" y="2532287"/>
          <a:ext cx="1026870" cy="465983"/>
        </a:xfrm>
        <a:prstGeom xmlns:a="http://schemas.openxmlformats.org/drawingml/2006/main" prst="borderCallout1">
          <a:avLst>
            <a:gd name="adj1" fmla="val 18750"/>
            <a:gd name="adj2" fmla="val -8333"/>
            <a:gd name="adj3" fmla="val -1304"/>
            <a:gd name="adj4" fmla="val -43428"/>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10,4%</a:t>
          </a:r>
        </a:p>
      </cdr:txBody>
    </cdr:sp>
  </cdr:relSizeAnchor>
  <cdr:relSizeAnchor xmlns:cdr="http://schemas.openxmlformats.org/drawingml/2006/chartDrawing">
    <cdr:from>
      <cdr:x>0.16432</cdr:x>
      <cdr:y>0.6484</cdr:y>
    </cdr:from>
    <cdr:to>
      <cdr:x>0.32411</cdr:x>
      <cdr:y>0.77792</cdr:y>
    </cdr:to>
    <cdr:sp macro="" textlink="">
      <cdr:nvSpPr>
        <cdr:cNvPr id="5" name="Texto Explicativo 1 4"/>
        <cdr:cNvSpPr/>
      </cdr:nvSpPr>
      <cdr:spPr>
        <a:xfrm xmlns:a="http://schemas.openxmlformats.org/drawingml/2006/main">
          <a:off x="1055920" y="2332611"/>
          <a:ext cx="1026806" cy="465946"/>
        </a:xfrm>
        <a:prstGeom xmlns:a="http://schemas.openxmlformats.org/drawingml/2006/main" prst="borderCallout1">
          <a:avLst>
            <a:gd name="adj1" fmla="val 112868"/>
            <a:gd name="adj2" fmla="val 56183"/>
            <a:gd name="adj3" fmla="val 110177"/>
            <a:gd name="adj4" fmla="val 166526"/>
          </a:avLst>
        </a:prstGeom>
        <a:solidFill xmlns:a="http://schemas.openxmlformats.org/drawingml/2006/main">
          <a:srgbClr val="FF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39,7%</a:t>
          </a:r>
        </a:p>
      </cdr:txBody>
    </cdr:sp>
  </cdr:relSizeAnchor>
</c:userShapes>
</file>

<file path=ppt/drawings/drawing6.xml><?xml version="1.0" encoding="utf-8"?>
<c:userShapes xmlns:c="http://schemas.openxmlformats.org/drawingml/2006/chart">
  <cdr:relSizeAnchor xmlns:cdr="http://schemas.openxmlformats.org/drawingml/2006/chartDrawing">
    <cdr:from>
      <cdr:x>0.70876</cdr:x>
      <cdr:y>0.22476</cdr:y>
    </cdr:from>
    <cdr:to>
      <cdr:x>0.86856</cdr:x>
      <cdr:y>0.35429</cdr:y>
    </cdr:to>
    <cdr:sp macro="" textlink="">
      <cdr:nvSpPr>
        <cdr:cNvPr id="2" name="Texto Explicativo 1 1"/>
        <cdr:cNvSpPr/>
      </cdr:nvSpPr>
      <cdr:spPr>
        <a:xfrm xmlns:a="http://schemas.openxmlformats.org/drawingml/2006/main">
          <a:off x="2619375" y="561975"/>
          <a:ext cx="590550" cy="323850"/>
        </a:xfrm>
        <a:prstGeom xmlns:a="http://schemas.openxmlformats.org/drawingml/2006/main" prst="borderCallout1">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pt-BR" b="1">
              <a:solidFill>
                <a:sysClr val="windowText" lastClr="000000"/>
              </a:solidFill>
            </a:rPr>
            <a:t>40,8%</a:t>
          </a:r>
        </a:p>
      </cdr:txBody>
    </cdr:sp>
  </cdr:relSizeAnchor>
  <cdr:relSizeAnchor xmlns:cdr="http://schemas.openxmlformats.org/drawingml/2006/chartDrawing">
    <cdr:from>
      <cdr:x>0.14519</cdr:x>
      <cdr:y>0.24889</cdr:y>
    </cdr:from>
    <cdr:to>
      <cdr:x>0.30498</cdr:x>
      <cdr:y>0.37841</cdr:y>
    </cdr:to>
    <cdr:sp macro="" textlink="">
      <cdr:nvSpPr>
        <cdr:cNvPr id="3" name="Texto Explicativo 1 2"/>
        <cdr:cNvSpPr/>
      </cdr:nvSpPr>
      <cdr:spPr>
        <a:xfrm xmlns:a="http://schemas.openxmlformats.org/drawingml/2006/main">
          <a:off x="536575" y="622300"/>
          <a:ext cx="590550" cy="323850"/>
        </a:xfrm>
        <a:prstGeom xmlns:a="http://schemas.openxmlformats.org/drawingml/2006/main" prst="borderCallout1">
          <a:avLst>
            <a:gd name="adj1" fmla="val 112868"/>
            <a:gd name="adj2" fmla="val 56183"/>
            <a:gd name="adj3" fmla="val 188971"/>
            <a:gd name="adj4" fmla="val 93925"/>
          </a:avLst>
        </a:prstGeom>
        <a:solidFill xmlns:a="http://schemas.openxmlformats.org/drawingml/2006/main">
          <a:srgbClr val="FF66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12,1%</a:t>
          </a:r>
        </a:p>
      </cdr:txBody>
    </cdr:sp>
  </cdr:relSizeAnchor>
  <cdr:relSizeAnchor xmlns:cdr="http://schemas.openxmlformats.org/drawingml/2006/chartDrawing">
    <cdr:from>
      <cdr:x>0.66177</cdr:x>
      <cdr:y>0.76095</cdr:y>
    </cdr:from>
    <cdr:to>
      <cdr:x>0.82157</cdr:x>
      <cdr:y>0.89048</cdr:y>
    </cdr:to>
    <cdr:sp macro="" textlink="">
      <cdr:nvSpPr>
        <cdr:cNvPr id="4" name="Texto Explicativo 1 3"/>
        <cdr:cNvSpPr/>
      </cdr:nvSpPr>
      <cdr:spPr>
        <a:xfrm xmlns:a="http://schemas.openxmlformats.org/drawingml/2006/main">
          <a:off x="4415726" y="2668554"/>
          <a:ext cx="1066289" cy="454245"/>
        </a:xfrm>
        <a:prstGeom xmlns:a="http://schemas.openxmlformats.org/drawingml/2006/main" prst="borderCallout1">
          <a:avLst>
            <a:gd name="adj1" fmla="val 18750"/>
            <a:gd name="adj2" fmla="val -8333"/>
            <a:gd name="adj3" fmla="val -1304"/>
            <a:gd name="adj4" fmla="val -43428"/>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7,3%</a:t>
          </a:r>
        </a:p>
      </cdr:txBody>
    </cdr:sp>
  </cdr:relSizeAnchor>
  <cdr:relSizeAnchor xmlns:cdr="http://schemas.openxmlformats.org/drawingml/2006/chartDrawing">
    <cdr:from>
      <cdr:x>0.16527</cdr:x>
      <cdr:y>0.62738</cdr:y>
    </cdr:from>
    <cdr:to>
      <cdr:x>0.32506</cdr:x>
      <cdr:y>0.7569</cdr:y>
    </cdr:to>
    <cdr:sp macro="" textlink="">
      <cdr:nvSpPr>
        <cdr:cNvPr id="5" name="Texto Explicativo 1 4"/>
        <cdr:cNvSpPr/>
      </cdr:nvSpPr>
      <cdr:spPr>
        <a:xfrm xmlns:a="http://schemas.openxmlformats.org/drawingml/2006/main">
          <a:off x="1102779" y="2200129"/>
          <a:ext cx="1066223" cy="454210"/>
        </a:xfrm>
        <a:prstGeom xmlns:a="http://schemas.openxmlformats.org/drawingml/2006/main" prst="borderCallout1">
          <a:avLst>
            <a:gd name="adj1" fmla="val 112868"/>
            <a:gd name="adj2" fmla="val 56183"/>
            <a:gd name="adj3" fmla="val 110177"/>
            <a:gd name="adj4" fmla="val 166526"/>
          </a:avLst>
        </a:prstGeom>
        <a:solidFill xmlns:a="http://schemas.openxmlformats.org/drawingml/2006/main">
          <a:srgbClr val="FF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39,9%</a:t>
          </a:r>
        </a:p>
      </cdr:txBody>
    </cdr:sp>
  </cdr:relSizeAnchor>
</c:userShapes>
</file>

<file path=ppt/drawings/drawing7.xml><?xml version="1.0" encoding="utf-8"?>
<c:userShapes xmlns:c="http://schemas.openxmlformats.org/drawingml/2006/chart">
  <cdr:relSizeAnchor xmlns:cdr="http://schemas.openxmlformats.org/drawingml/2006/chartDrawing">
    <cdr:from>
      <cdr:x>0.63509</cdr:x>
      <cdr:y>0.13217</cdr:y>
    </cdr:from>
    <cdr:to>
      <cdr:x>0.79489</cdr:x>
      <cdr:y>0.2617</cdr:y>
    </cdr:to>
    <cdr:sp macro="" textlink="">
      <cdr:nvSpPr>
        <cdr:cNvPr id="2" name="Texto Explicativo 1 1"/>
        <cdr:cNvSpPr/>
      </cdr:nvSpPr>
      <cdr:spPr>
        <a:xfrm xmlns:a="http://schemas.openxmlformats.org/drawingml/2006/main">
          <a:off x="3834886" y="467802"/>
          <a:ext cx="964926" cy="458458"/>
        </a:xfrm>
        <a:prstGeom xmlns:a="http://schemas.openxmlformats.org/drawingml/2006/main" prst="borderCallout1">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pt-BR" b="1">
              <a:solidFill>
                <a:sysClr val="windowText" lastClr="000000"/>
              </a:solidFill>
            </a:rPr>
            <a:t>12,4%</a:t>
          </a:r>
        </a:p>
      </cdr:txBody>
    </cdr:sp>
  </cdr:relSizeAnchor>
  <cdr:relSizeAnchor xmlns:cdr="http://schemas.openxmlformats.org/drawingml/2006/chartDrawing">
    <cdr:from>
      <cdr:x>0.14519</cdr:x>
      <cdr:y>0.24889</cdr:y>
    </cdr:from>
    <cdr:to>
      <cdr:x>0.30498</cdr:x>
      <cdr:y>0.37841</cdr:y>
    </cdr:to>
    <cdr:sp macro="" textlink="">
      <cdr:nvSpPr>
        <cdr:cNvPr id="3" name="Texto Explicativo 1 2"/>
        <cdr:cNvSpPr/>
      </cdr:nvSpPr>
      <cdr:spPr>
        <a:xfrm xmlns:a="http://schemas.openxmlformats.org/drawingml/2006/main">
          <a:off x="536575" y="622300"/>
          <a:ext cx="590550" cy="323850"/>
        </a:xfrm>
        <a:prstGeom xmlns:a="http://schemas.openxmlformats.org/drawingml/2006/main" prst="borderCallout1">
          <a:avLst>
            <a:gd name="adj1" fmla="val 112868"/>
            <a:gd name="adj2" fmla="val 56183"/>
            <a:gd name="adj3" fmla="val 188971"/>
            <a:gd name="adj4" fmla="val 93925"/>
          </a:avLst>
        </a:prstGeom>
        <a:solidFill xmlns:a="http://schemas.openxmlformats.org/drawingml/2006/main">
          <a:srgbClr val="FF66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38,7%</a:t>
          </a:r>
        </a:p>
      </cdr:txBody>
    </cdr:sp>
  </cdr:relSizeAnchor>
  <cdr:relSizeAnchor xmlns:cdr="http://schemas.openxmlformats.org/drawingml/2006/chartDrawing">
    <cdr:from>
      <cdr:x>0.70881</cdr:x>
      <cdr:y>0.5</cdr:y>
    </cdr:from>
    <cdr:to>
      <cdr:x>0.86861</cdr:x>
      <cdr:y>0.62953</cdr:y>
    </cdr:to>
    <cdr:sp macro="" textlink="">
      <cdr:nvSpPr>
        <cdr:cNvPr id="4" name="Texto Explicativo 1 3"/>
        <cdr:cNvSpPr/>
      </cdr:nvSpPr>
      <cdr:spPr>
        <a:xfrm xmlns:a="http://schemas.openxmlformats.org/drawingml/2006/main">
          <a:off x="4280053" y="1769697"/>
          <a:ext cx="964926" cy="458458"/>
        </a:xfrm>
        <a:prstGeom xmlns:a="http://schemas.openxmlformats.org/drawingml/2006/main" prst="borderCallout1">
          <a:avLst>
            <a:gd name="adj1" fmla="val 18750"/>
            <a:gd name="adj2" fmla="val -8333"/>
            <a:gd name="adj3" fmla="val -1304"/>
            <a:gd name="adj4" fmla="val -43428"/>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25,0%</a:t>
          </a:r>
        </a:p>
      </cdr:txBody>
    </cdr:sp>
  </cdr:relSizeAnchor>
  <cdr:relSizeAnchor xmlns:cdr="http://schemas.openxmlformats.org/drawingml/2006/chartDrawing">
    <cdr:from>
      <cdr:x>0.17015</cdr:x>
      <cdr:y>0.71364</cdr:y>
    </cdr:from>
    <cdr:to>
      <cdr:x>0.32994</cdr:x>
      <cdr:y>0.84316</cdr:y>
    </cdr:to>
    <cdr:sp macro="" textlink="">
      <cdr:nvSpPr>
        <cdr:cNvPr id="5" name="Texto Explicativo 1 4"/>
        <cdr:cNvSpPr/>
      </cdr:nvSpPr>
      <cdr:spPr>
        <a:xfrm xmlns:a="http://schemas.openxmlformats.org/drawingml/2006/main">
          <a:off x="1027448" y="2525868"/>
          <a:ext cx="964866" cy="458422"/>
        </a:xfrm>
        <a:prstGeom xmlns:a="http://schemas.openxmlformats.org/drawingml/2006/main" prst="borderCallout1">
          <a:avLst>
            <a:gd name="adj1" fmla="val 112868"/>
            <a:gd name="adj2" fmla="val 56183"/>
            <a:gd name="adj3" fmla="val 110177"/>
            <a:gd name="adj4" fmla="val 166526"/>
          </a:avLst>
        </a:prstGeom>
        <a:solidFill xmlns:a="http://schemas.openxmlformats.org/drawingml/2006/main">
          <a:srgbClr val="FF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23,8%</a:t>
          </a:r>
        </a:p>
      </cdr:txBody>
    </cdr:sp>
  </cdr:relSizeAnchor>
</c:userShapes>
</file>

<file path=ppt/drawings/drawing8.xml><?xml version="1.0" encoding="utf-8"?>
<c:userShapes xmlns:c="http://schemas.openxmlformats.org/drawingml/2006/chart">
  <cdr:relSizeAnchor xmlns:cdr="http://schemas.openxmlformats.org/drawingml/2006/chartDrawing">
    <cdr:from>
      <cdr:x>0.65053</cdr:x>
      <cdr:y>0.13454</cdr:y>
    </cdr:from>
    <cdr:to>
      <cdr:x>0.81033</cdr:x>
      <cdr:y>0.26407</cdr:y>
    </cdr:to>
    <cdr:sp macro="" textlink="">
      <cdr:nvSpPr>
        <cdr:cNvPr id="2" name="Texto Explicativo 1 1"/>
        <cdr:cNvSpPr/>
      </cdr:nvSpPr>
      <cdr:spPr>
        <a:xfrm xmlns:a="http://schemas.openxmlformats.org/drawingml/2006/main">
          <a:off x="4290148" y="471914"/>
          <a:ext cx="1053856" cy="454347"/>
        </a:xfrm>
        <a:prstGeom xmlns:a="http://schemas.openxmlformats.org/drawingml/2006/main" prst="borderCallout1">
          <a:avLst/>
        </a:prstGeom>
        <a:solidFill xmlns:a="http://schemas.openxmlformats.org/drawingml/2006/main">
          <a:schemeClr val="accent1">
            <a:lumMod val="20000"/>
            <a:lumOff val="8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pt-BR" b="1">
              <a:solidFill>
                <a:sysClr val="windowText" lastClr="000000"/>
              </a:solidFill>
            </a:rPr>
            <a:t>16,1%</a:t>
          </a:r>
        </a:p>
      </cdr:txBody>
    </cdr:sp>
  </cdr:relSizeAnchor>
  <cdr:relSizeAnchor xmlns:cdr="http://schemas.openxmlformats.org/drawingml/2006/chartDrawing">
    <cdr:from>
      <cdr:x>0.14519</cdr:x>
      <cdr:y>0.24889</cdr:y>
    </cdr:from>
    <cdr:to>
      <cdr:x>0.30498</cdr:x>
      <cdr:y>0.37841</cdr:y>
    </cdr:to>
    <cdr:sp macro="" textlink="">
      <cdr:nvSpPr>
        <cdr:cNvPr id="3" name="Texto Explicativo 1 2"/>
        <cdr:cNvSpPr/>
      </cdr:nvSpPr>
      <cdr:spPr>
        <a:xfrm xmlns:a="http://schemas.openxmlformats.org/drawingml/2006/main">
          <a:off x="536575" y="622300"/>
          <a:ext cx="590550" cy="323850"/>
        </a:xfrm>
        <a:prstGeom xmlns:a="http://schemas.openxmlformats.org/drawingml/2006/main" prst="borderCallout1">
          <a:avLst>
            <a:gd name="adj1" fmla="val 112868"/>
            <a:gd name="adj2" fmla="val 56183"/>
            <a:gd name="adj3" fmla="val 188971"/>
            <a:gd name="adj4" fmla="val 93925"/>
          </a:avLst>
        </a:prstGeom>
        <a:solidFill xmlns:a="http://schemas.openxmlformats.org/drawingml/2006/main">
          <a:srgbClr val="FF66C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34,4%</a:t>
          </a:r>
        </a:p>
      </cdr:txBody>
    </cdr:sp>
  </cdr:relSizeAnchor>
  <cdr:relSizeAnchor xmlns:cdr="http://schemas.openxmlformats.org/drawingml/2006/chartDrawing">
    <cdr:from>
      <cdr:x>0.67841</cdr:x>
      <cdr:y>0.60591</cdr:y>
    </cdr:from>
    <cdr:to>
      <cdr:x>0.83821</cdr:x>
      <cdr:y>0.73544</cdr:y>
    </cdr:to>
    <cdr:sp macro="" textlink="">
      <cdr:nvSpPr>
        <cdr:cNvPr id="4" name="Texto Explicativo 1 3"/>
        <cdr:cNvSpPr/>
      </cdr:nvSpPr>
      <cdr:spPr>
        <a:xfrm xmlns:a="http://schemas.openxmlformats.org/drawingml/2006/main">
          <a:off x="4473995" y="2125322"/>
          <a:ext cx="1053856" cy="454347"/>
        </a:xfrm>
        <a:prstGeom xmlns:a="http://schemas.openxmlformats.org/drawingml/2006/main" prst="borderCallout1">
          <a:avLst>
            <a:gd name="adj1" fmla="val 18750"/>
            <a:gd name="adj2" fmla="val -8333"/>
            <a:gd name="adj3" fmla="val -1304"/>
            <a:gd name="adj4" fmla="val -43428"/>
          </a:avLst>
        </a:prstGeom>
        <a:solidFill xmlns:a="http://schemas.openxmlformats.org/drawingml/2006/main">
          <a:schemeClr val="accent1">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22,2%</a:t>
          </a:r>
        </a:p>
      </cdr:txBody>
    </cdr:sp>
  </cdr:relSizeAnchor>
  <cdr:relSizeAnchor xmlns:cdr="http://schemas.openxmlformats.org/drawingml/2006/chartDrawing">
    <cdr:from>
      <cdr:x>0.20495</cdr:x>
      <cdr:y>0.73072</cdr:y>
    </cdr:from>
    <cdr:to>
      <cdr:x>0.36474</cdr:x>
      <cdr:y>0.86024</cdr:y>
    </cdr:to>
    <cdr:sp macro="" textlink="">
      <cdr:nvSpPr>
        <cdr:cNvPr id="5" name="Texto Explicativo 1 4"/>
        <cdr:cNvSpPr/>
      </cdr:nvSpPr>
      <cdr:spPr>
        <a:xfrm xmlns:a="http://schemas.openxmlformats.org/drawingml/2006/main">
          <a:off x="1351610" y="2563104"/>
          <a:ext cx="1053790" cy="454313"/>
        </a:xfrm>
        <a:prstGeom xmlns:a="http://schemas.openxmlformats.org/drawingml/2006/main" prst="borderCallout1">
          <a:avLst>
            <a:gd name="adj1" fmla="val 112868"/>
            <a:gd name="adj2" fmla="val 56183"/>
            <a:gd name="adj3" fmla="val 110177"/>
            <a:gd name="adj4" fmla="val 166526"/>
          </a:avLst>
        </a:prstGeom>
        <a:solidFill xmlns:a="http://schemas.openxmlformats.org/drawingml/2006/main">
          <a:srgbClr val="FFCCFF"/>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pt-BR" b="1">
              <a:solidFill>
                <a:sysClr val="windowText" lastClr="000000"/>
              </a:solidFill>
            </a:rPr>
            <a:t>27,3%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l">
              <a:defRPr sz="1300">
                <a:latin typeface="Arial" charset="0"/>
              </a:defRPr>
            </a:lvl1pPr>
          </a:lstStyle>
          <a:p>
            <a:pPr>
              <a:defRPr/>
            </a:pPr>
            <a:endParaRPr lang="pt-BR" dirty="0"/>
          </a:p>
        </p:txBody>
      </p:sp>
      <p:sp>
        <p:nvSpPr>
          <p:cNvPr id="13721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r">
              <a:defRPr sz="1300">
                <a:latin typeface="Arial" charset="0"/>
              </a:defRPr>
            </a:lvl1pPr>
          </a:lstStyle>
          <a:p>
            <a:pPr>
              <a:defRPr/>
            </a:pPr>
            <a:endParaRPr lang="pt-BR" dirty="0"/>
          </a:p>
        </p:txBody>
      </p:sp>
      <p:sp>
        <p:nvSpPr>
          <p:cNvPr id="13722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l">
              <a:defRPr sz="1300">
                <a:latin typeface="Arial" charset="0"/>
              </a:defRPr>
            </a:lvl1pPr>
          </a:lstStyle>
          <a:p>
            <a:pPr>
              <a:defRPr/>
            </a:pPr>
            <a:endParaRPr lang="pt-BR" dirty="0"/>
          </a:p>
        </p:txBody>
      </p:sp>
      <p:sp>
        <p:nvSpPr>
          <p:cNvPr id="13722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r">
              <a:defRPr sz="1300">
                <a:latin typeface="Arial" charset="0"/>
              </a:defRPr>
            </a:lvl1pPr>
          </a:lstStyle>
          <a:p>
            <a:pPr>
              <a:defRPr/>
            </a:pPr>
            <a:fld id="{F9AE05E6-3E40-4D79-85AA-201D650D0B89}" type="slidenum">
              <a:rPr lang="pt-BR"/>
              <a:pPr>
                <a:defRPr/>
              </a:pPr>
              <a:t>‹nº›</a:t>
            </a:fld>
            <a:endParaRPr lang="pt-BR" dirty="0"/>
          </a:p>
        </p:txBody>
      </p:sp>
    </p:spTree>
    <p:extLst>
      <p:ext uri="{BB962C8B-B14F-4D97-AF65-F5344CB8AC3E}">
        <p14:creationId xmlns:p14="http://schemas.microsoft.com/office/powerpoint/2010/main" val="37540679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l">
              <a:defRPr sz="1300">
                <a:latin typeface="Arial" charset="0"/>
              </a:defRPr>
            </a:lvl1pPr>
          </a:lstStyle>
          <a:p>
            <a:pPr>
              <a:defRPr/>
            </a:pPr>
            <a:endParaRPr lang="pt-BR" dirty="0"/>
          </a:p>
        </p:txBody>
      </p:sp>
      <p:sp>
        <p:nvSpPr>
          <p:cNvPr id="9011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3771" tIns="46885" rIns="93771" bIns="46885" numCol="1" anchor="t" anchorCtr="0" compatLnSpc="1">
            <a:prstTxWarp prst="textNoShape">
              <a:avLst/>
            </a:prstTxWarp>
          </a:bodyPr>
          <a:lstStyle>
            <a:lvl1pPr algn="r">
              <a:defRPr sz="1300">
                <a:latin typeface="Arial" charset="0"/>
              </a:defRPr>
            </a:lvl1pPr>
          </a:lstStyle>
          <a:p>
            <a:pPr>
              <a:defRPr/>
            </a:pPr>
            <a:endParaRPr lang="pt-BR" dirty="0"/>
          </a:p>
        </p:txBody>
      </p:sp>
      <p:sp>
        <p:nvSpPr>
          <p:cNvPr id="16388" name="Rectangle 4"/>
          <p:cNvSpPr>
            <a:spLocks noGrp="1" noRot="1" noChangeAspect="1" noChangeArrowheads="1" noTextEdit="1"/>
          </p:cNvSpPr>
          <p:nvPr>
            <p:ph type="sldImg" idx="2"/>
          </p:nvPr>
        </p:nvSpPr>
        <p:spPr bwMode="auto">
          <a:xfrm>
            <a:off x="915988" y="742950"/>
            <a:ext cx="4965700" cy="3724275"/>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3771" tIns="46885" rIns="93771" bIns="46885"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l">
              <a:defRPr sz="1300">
                <a:latin typeface="Arial" charset="0"/>
              </a:defRPr>
            </a:lvl1pPr>
          </a:lstStyle>
          <a:p>
            <a:pPr>
              <a:defRPr/>
            </a:pPr>
            <a:endParaRPr lang="pt-BR" dirty="0"/>
          </a:p>
        </p:txBody>
      </p:sp>
      <p:sp>
        <p:nvSpPr>
          <p:cNvPr id="9011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3771" tIns="46885" rIns="93771" bIns="46885" numCol="1" anchor="b" anchorCtr="0" compatLnSpc="1">
            <a:prstTxWarp prst="textNoShape">
              <a:avLst/>
            </a:prstTxWarp>
          </a:bodyPr>
          <a:lstStyle>
            <a:lvl1pPr algn="r">
              <a:defRPr sz="1300">
                <a:latin typeface="Arial" charset="0"/>
              </a:defRPr>
            </a:lvl1pPr>
          </a:lstStyle>
          <a:p>
            <a:pPr>
              <a:defRPr/>
            </a:pPr>
            <a:fld id="{DD82B1DD-14F1-46D7-85A1-FB241E9B3C25}" type="slidenum">
              <a:rPr lang="pt-BR"/>
              <a:pPr>
                <a:defRPr/>
              </a:pPr>
              <a:t>‹nº›</a:t>
            </a:fld>
            <a:endParaRPr lang="pt-BR" dirty="0"/>
          </a:p>
        </p:txBody>
      </p:sp>
    </p:spTree>
    <p:extLst>
      <p:ext uri="{BB962C8B-B14F-4D97-AF65-F5344CB8AC3E}">
        <p14:creationId xmlns:p14="http://schemas.microsoft.com/office/powerpoint/2010/main" val="380689494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421122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20</a:t>
            </a:fld>
            <a:endParaRPr lang="pt-BR" altLang="pt-BR" dirty="0" smtClean="0">
              <a:cs typeface="Arial" charset="0"/>
            </a:endParaRPr>
          </a:p>
        </p:txBody>
      </p:sp>
    </p:spTree>
    <p:extLst>
      <p:ext uri="{BB962C8B-B14F-4D97-AF65-F5344CB8AC3E}">
        <p14:creationId xmlns:p14="http://schemas.microsoft.com/office/powerpoint/2010/main" val="41572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21</a:t>
            </a:fld>
            <a:endParaRPr lang="pt-BR" altLang="pt-BR" dirty="0" smtClean="0">
              <a:cs typeface="Arial" charset="0"/>
            </a:endParaRPr>
          </a:p>
        </p:txBody>
      </p:sp>
    </p:spTree>
    <p:extLst>
      <p:ext uri="{BB962C8B-B14F-4D97-AF65-F5344CB8AC3E}">
        <p14:creationId xmlns:p14="http://schemas.microsoft.com/office/powerpoint/2010/main" val="273611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22</a:t>
            </a:fld>
            <a:endParaRPr lang="pt-BR" altLang="pt-BR" dirty="0" smtClean="0">
              <a:cs typeface="Arial" charset="0"/>
            </a:endParaRPr>
          </a:p>
        </p:txBody>
      </p:sp>
    </p:spTree>
    <p:extLst>
      <p:ext uri="{BB962C8B-B14F-4D97-AF65-F5344CB8AC3E}">
        <p14:creationId xmlns:p14="http://schemas.microsoft.com/office/powerpoint/2010/main" val="2829254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23</a:t>
            </a:fld>
            <a:endParaRPr lang="pt-BR" altLang="pt-BR" dirty="0" smtClean="0">
              <a:cs typeface="Arial" charset="0"/>
            </a:endParaRPr>
          </a:p>
        </p:txBody>
      </p:sp>
    </p:spTree>
    <p:extLst>
      <p:ext uri="{BB962C8B-B14F-4D97-AF65-F5344CB8AC3E}">
        <p14:creationId xmlns:p14="http://schemas.microsoft.com/office/powerpoint/2010/main" val="270508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6DE36A22-266B-48E5-8FAA-DE3C89EB1A2E}" type="slidenum">
              <a:rPr lang="pt-BR" smtClean="0">
                <a:solidFill>
                  <a:prstClr val="black"/>
                </a:solidFill>
              </a:rPr>
              <a:pPr>
                <a:defRPr/>
              </a:pPr>
              <a:t>39</a:t>
            </a:fld>
            <a:endParaRPr lang="pt-BR">
              <a:solidFill>
                <a:prstClr val="black"/>
              </a:solidFill>
            </a:endParaRPr>
          </a:p>
        </p:txBody>
      </p:sp>
    </p:spTree>
    <p:extLst>
      <p:ext uri="{BB962C8B-B14F-4D97-AF65-F5344CB8AC3E}">
        <p14:creationId xmlns:p14="http://schemas.microsoft.com/office/powerpoint/2010/main" val="3009735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p:cNvSpPr>
            <a:spLocks noGrp="1" noRot="1" noChangeAspect="1"/>
          </p:cNvSpPr>
          <p:nvPr>
            <p:ph type="sldImg"/>
          </p:nvPr>
        </p:nvSpPr>
        <p:spPr bwMode="auto">
          <a:noFill/>
          <a:ln>
            <a:solidFill>
              <a:srgbClr val="000000"/>
            </a:solidFill>
            <a:miter lim="800000"/>
            <a:headEnd/>
            <a:tailEnd/>
          </a:ln>
        </p:spPr>
      </p:sp>
      <p:sp>
        <p:nvSpPr>
          <p:cNvPr id="184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18435" name="Espaço Reservado para Número de Slide 3"/>
          <p:cNvSpPr>
            <a:spLocks noGrp="1"/>
          </p:cNvSpPr>
          <p:nvPr>
            <p:ph type="sldNum" sz="quarter" idx="5"/>
          </p:nvPr>
        </p:nvSpPr>
        <p:spPr bwMode="auto">
          <a:xfrm>
            <a:off x="3766484" y="9286486"/>
            <a:ext cx="2878791" cy="489339"/>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0F570FF-956C-406E-B85F-522C661E8ECF}" type="slidenum">
              <a:rPr lang="pt-BR" altLang="pt-BR">
                <a:solidFill>
                  <a:prstClr val="black"/>
                </a:solidFill>
                <a:cs typeface="Arial" charset="0"/>
              </a:rPr>
              <a:pPr fontAlgn="base">
                <a:spcBef>
                  <a:spcPct val="0"/>
                </a:spcBef>
                <a:spcAft>
                  <a:spcPct val="0"/>
                </a:spcAft>
                <a:defRPr/>
              </a:pPr>
              <a:t>41</a:t>
            </a:fld>
            <a:endParaRPr lang="pt-BR" altLang="pt-BR">
              <a:solidFill>
                <a:prstClr val="black"/>
              </a:solidFill>
              <a:cs typeface="Arial" charset="0"/>
            </a:endParaRPr>
          </a:p>
        </p:txBody>
      </p:sp>
    </p:spTree>
    <p:extLst>
      <p:ext uri="{BB962C8B-B14F-4D97-AF65-F5344CB8AC3E}">
        <p14:creationId xmlns:p14="http://schemas.microsoft.com/office/powerpoint/2010/main" val="2668221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AA62E8-E06A-448F-B647-67C57335383A}" type="slidenum">
              <a:rPr lang="pt-BR" altLang="pt-BR" smtClean="0">
                <a:solidFill>
                  <a:prstClr val="black"/>
                </a:solidFill>
                <a:latin typeface="Times New Roman" pitchFamily="18" charset="0"/>
                <a:cs typeface="Arial" charset="0"/>
              </a:rPr>
              <a:pPr fontAlgn="base">
                <a:spcBef>
                  <a:spcPct val="0"/>
                </a:spcBef>
                <a:spcAft>
                  <a:spcPct val="0"/>
                </a:spcAft>
              </a:pPr>
              <a:t>42</a:t>
            </a:fld>
            <a:endParaRPr lang="pt-BR" altLang="pt-BR" smtClean="0">
              <a:solidFill>
                <a:prstClr val="black"/>
              </a:solidFill>
              <a:latin typeface="Times New Roman" pitchFamily="18" charset="0"/>
              <a:cs typeface="Arial" charset="0"/>
            </a:endParaRPr>
          </a:p>
        </p:txBody>
      </p:sp>
      <p:sp>
        <p:nvSpPr>
          <p:cNvPr id="20483" name="Text Box 2"/>
          <p:cNvSpPr txBox="1">
            <a:spLocks noChangeArrowheads="1"/>
          </p:cNvSpPr>
          <p:nvPr/>
        </p:nvSpPr>
        <p:spPr bwMode="auto">
          <a:xfrm>
            <a:off x="1010293" y="802016"/>
            <a:ext cx="4567268" cy="3967862"/>
          </a:xfrm>
          <a:prstGeom prst="rect">
            <a:avLst/>
          </a:prstGeom>
          <a:solidFill>
            <a:srgbClr val="FFFFFF"/>
          </a:solidFill>
          <a:ln w="9525">
            <a:solidFill>
              <a:srgbClr val="000000"/>
            </a:solidFill>
            <a:miter lim="800000"/>
            <a:headEnd/>
            <a:tailEnd/>
          </a:ln>
        </p:spPr>
        <p:txBody>
          <a:bodyPr wrap="none" lIns="89776" tIns="44888" rIns="89776" bIns="44888" anchor="ctr"/>
          <a:lstStyle/>
          <a:p>
            <a:pPr algn="ctr"/>
            <a:endParaRPr lang="pt-BR" altLang="pt-BR">
              <a:solidFill>
                <a:prstClr val="black"/>
              </a:solidFill>
              <a:cs typeface="Arial" charset="0"/>
            </a:endParaRPr>
          </a:p>
        </p:txBody>
      </p:sp>
      <p:sp>
        <p:nvSpPr>
          <p:cNvPr id="20484" name="Rectangle 3"/>
          <p:cNvSpPr>
            <a:spLocks noGrp="1" noChangeArrowheads="1"/>
          </p:cNvSpPr>
          <p:nvPr>
            <p:ph type="body"/>
          </p:nvPr>
        </p:nvSpPr>
        <p:spPr bwMode="auto">
          <a:xfrm>
            <a:off x="878381" y="5038779"/>
            <a:ext cx="4827990" cy="4776130"/>
          </a:xfrm>
          <a:noFill/>
        </p:spPr>
        <p:txBody>
          <a:bodyPr wrap="none" numCol="1" anchor="ctr" anchorCtr="0" compatLnSpc="1">
            <a:prstTxWarp prst="textNoShape">
              <a:avLst/>
            </a:prstTxWarp>
          </a:bodyPr>
          <a:lstStyle/>
          <a:p>
            <a:pPr eaLnBrk="1" hangingPunct="1">
              <a:spcBef>
                <a:spcPct val="0"/>
              </a:spcBef>
            </a:pPr>
            <a:endParaRPr lang="es-ES" altLang="pt-BR" smtClean="0"/>
          </a:p>
        </p:txBody>
      </p:sp>
    </p:spTree>
    <p:extLst>
      <p:ext uri="{BB962C8B-B14F-4D97-AF65-F5344CB8AC3E}">
        <p14:creationId xmlns:p14="http://schemas.microsoft.com/office/powerpoint/2010/main" val="4266676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pPr>
              <a:defRPr/>
            </a:pPr>
            <a:fld id="{6DE36A22-266B-48E5-8FAA-DE3C89EB1A2E}" type="slidenum">
              <a:rPr lang="pt-BR" smtClean="0">
                <a:solidFill>
                  <a:prstClr val="black"/>
                </a:solidFill>
              </a:rPr>
              <a:pPr>
                <a:defRPr/>
              </a:pPr>
              <a:t>58</a:t>
            </a:fld>
            <a:endParaRPr lang="pt-BR">
              <a:solidFill>
                <a:prstClr val="black"/>
              </a:solidFill>
            </a:endParaRPr>
          </a:p>
        </p:txBody>
      </p:sp>
    </p:spTree>
    <p:extLst>
      <p:ext uri="{BB962C8B-B14F-4D97-AF65-F5344CB8AC3E}">
        <p14:creationId xmlns:p14="http://schemas.microsoft.com/office/powerpoint/2010/main" val="3787630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6DE36A22-266B-48E5-8FAA-DE3C89EB1A2E}" type="slidenum">
              <a:rPr lang="pt-BR" smtClean="0">
                <a:solidFill>
                  <a:prstClr val="black"/>
                </a:solidFill>
              </a:rPr>
              <a:pPr>
                <a:defRPr/>
              </a:pPr>
              <a:t>131</a:t>
            </a:fld>
            <a:endParaRPr lang="pt-BR">
              <a:solidFill>
                <a:prstClr val="black"/>
              </a:solidFill>
            </a:endParaRPr>
          </a:p>
        </p:txBody>
      </p:sp>
    </p:spTree>
    <p:extLst>
      <p:ext uri="{BB962C8B-B14F-4D97-AF65-F5344CB8AC3E}">
        <p14:creationId xmlns:p14="http://schemas.microsoft.com/office/powerpoint/2010/main" val="233846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6DE36A22-266B-48E5-8FAA-DE3C89EB1A2E}" type="slidenum">
              <a:rPr lang="pt-BR" smtClean="0">
                <a:solidFill>
                  <a:prstClr val="black"/>
                </a:solidFill>
              </a:rPr>
              <a:pPr>
                <a:defRPr/>
              </a:pPr>
              <a:t>132</a:t>
            </a:fld>
            <a:endParaRPr lang="pt-BR">
              <a:solidFill>
                <a:prstClr val="black"/>
              </a:solidFill>
            </a:endParaRPr>
          </a:p>
        </p:txBody>
      </p:sp>
    </p:spTree>
    <p:extLst>
      <p:ext uri="{BB962C8B-B14F-4D97-AF65-F5344CB8AC3E}">
        <p14:creationId xmlns:p14="http://schemas.microsoft.com/office/powerpoint/2010/main" val="387963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5363" y="763588"/>
            <a:ext cx="5121275" cy="3840162"/>
          </a:xfrm>
          <a:ln/>
        </p:spPr>
      </p:sp>
      <p:sp>
        <p:nvSpPr>
          <p:cNvPr id="48131" name="Rectangle 3"/>
          <p:cNvSpPr>
            <a:spLocks noGrp="1" noChangeArrowheads="1"/>
          </p:cNvSpPr>
          <p:nvPr>
            <p:ph type="body" idx="1"/>
          </p:nvPr>
        </p:nvSpPr>
        <p:spPr>
          <a:xfrm>
            <a:off x="945028" y="4861156"/>
            <a:ext cx="5209248" cy="4607459"/>
          </a:xfrm>
          <a:noFill/>
        </p:spPr>
        <p:txBody>
          <a:bodyPr/>
          <a:lstStyle/>
          <a:p>
            <a:pPr eaLnBrk="1" hangingPunct="1"/>
            <a:endParaRPr lang="pt-BR" dirty="0" smtClean="0"/>
          </a:p>
        </p:txBody>
      </p:sp>
    </p:spTree>
    <p:extLst>
      <p:ext uri="{BB962C8B-B14F-4D97-AF65-F5344CB8AC3E}">
        <p14:creationId xmlns:p14="http://schemas.microsoft.com/office/powerpoint/2010/main" val="1304678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FDAEE207-D1EE-45AF-8603-9CB43B71D19A}" type="slidenum">
              <a:rPr lang="pt-BR" altLang="pt-BR">
                <a:solidFill>
                  <a:prstClr val="black"/>
                </a:solidFill>
              </a:rPr>
              <a:pPr/>
              <a:t>204</a:t>
            </a:fld>
            <a:endParaRPr lang="pt-BR" altLang="pt-BR">
              <a:solidFill>
                <a:prstClr val="black"/>
              </a:solidFill>
            </a:endParaRPr>
          </a:p>
        </p:txBody>
      </p:sp>
      <p:sp>
        <p:nvSpPr>
          <p:cNvPr id="18433"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2071437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69050AB-4DC9-4A22-94DD-D9AF0B5E4416}" type="slidenum">
              <a:rPr lang="pt-BR" altLang="pt-BR">
                <a:solidFill>
                  <a:prstClr val="black"/>
                </a:solidFill>
              </a:rPr>
              <a:pPr/>
              <a:t>205</a:t>
            </a:fld>
            <a:endParaRPr lang="pt-BR" altLang="pt-BR">
              <a:solidFill>
                <a:prstClr val="black"/>
              </a:solidFill>
            </a:endParaRPr>
          </a:p>
        </p:txBody>
      </p:sp>
      <p:sp>
        <p:nvSpPr>
          <p:cNvPr id="19457"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4243558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4B1BEDD0-85D5-42F6-9250-199D583FCAFF}" type="slidenum">
              <a:rPr lang="pt-BR" altLang="pt-BR">
                <a:solidFill>
                  <a:prstClr val="black"/>
                </a:solidFill>
              </a:rPr>
              <a:pPr/>
              <a:t>206</a:t>
            </a:fld>
            <a:endParaRPr lang="pt-BR" altLang="pt-BR">
              <a:solidFill>
                <a:prstClr val="black"/>
              </a:solidFill>
            </a:endParaRPr>
          </a:p>
        </p:txBody>
      </p:sp>
      <p:sp>
        <p:nvSpPr>
          <p:cNvPr id="21505"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1751818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31E98F20-D1BA-4C9B-8FAE-400A4C7B99F5}" type="slidenum">
              <a:rPr lang="pt-BR" altLang="pt-BR">
                <a:solidFill>
                  <a:prstClr val="black"/>
                </a:solidFill>
              </a:rPr>
              <a:pPr/>
              <a:t>207</a:t>
            </a:fld>
            <a:endParaRPr lang="pt-BR" altLang="pt-BR">
              <a:solidFill>
                <a:prstClr val="black"/>
              </a:solidFill>
            </a:endParaRPr>
          </a:p>
        </p:txBody>
      </p:sp>
      <p:sp>
        <p:nvSpPr>
          <p:cNvPr id="22529"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120987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C50F8141-7B65-4A64-B8AB-E45DBCEAACBE}" type="slidenum">
              <a:rPr lang="pt-BR" altLang="pt-BR">
                <a:solidFill>
                  <a:prstClr val="black"/>
                </a:solidFill>
              </a:rPr>
              <a:pPr/>
              <a:t>208</a:t>
            </a:fld>
            <a:endParaRPr lang="pt-BR" altLang="pt-BR">
              <a:solidFill>
                <a:prstClr val="black"/>
              </a:solidFill>
            </a:endParaRPr>
          </a:p>
        </p:txBody>
      </p:sp>
      <p:sp>
        <p:nvSpPr>
          <p:cNvPr id="24577"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730696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54D668B-64F4-4429-975A-92A241433629}" type="slidenum">
              <a:rPr lang="pt-BR" altLang="pt-BR">
                <a:solidFill>
                  <a:prstClr val="black"/>
                </a:solidFill>
              </a:rPr>
              <a:pPr/>
              <a:t>209</a:t>
            </a:fld>
            <a:endParaRPr lang="pt-BR" altLang="pt-BR">
              <a:solidFill>
                <a:prstClr val="black"/>
              </a:solidFill>
            </a:endParaRPr>
          </a:p>
        </p:txBody>
      </p:sp>
      <p:sp>
        <p:nvSpPr>
          <p:cNvPr id="26625" name="Rectangle 1"/>
          <p:cNvSpPr txBox="1">
            <a:spLocks noGrp="1" noRot="1" noChangeAspect="1" noChangeArrowheads="1"/>
          </p:cNvSpPr>
          <p:nvPr>
            <p:ph type="sldImg"/>
          </p:nvPr>
        </p:nvSpPr>
        <p:spPr bwMode="auto">
          <a:xfrm>
            <a:off x="952500" y="757238"/>
            <a:ext cx="5037138" cy="37782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95255" y="4788638"/>
            <a:ext cx="5549627" cy="45338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p>
        </p:txBody>
      </p:sp>
    </p:spTree>
    <p:extLst>
      <p:ext uri="{BB962C8B-B14F-4D97-AF65-F5344CB8AC3E}">
        <p14:creationId xmlns:p14="http://schemas.microsoft.com/office/powerpoint/2010/main" val="3586795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ço Reservado para Imagem de Slide 1"/>
          <p:cNvSpPr>
            <a:spLocks noGrp="1" noRot="1" noChangeAspect="1"/>
          </p:cNvSpPr>
          <p:nvPr>
            <p:ph type="sldImg"/>
          </p:nvPr>
        </p:nvSpPr>
        <p:spPr>
          <a:ln/>
        </p:spPr>
      </p:sp>
      <p:sp>
        <p:nvSpPr>
          <p:cNvPr id="75778" name="Espaço Reservado para Anotações 2"/>
          <p:cNvSpPr>
            <a:spLocks noGrp="1"/>
          </p:cNvSpPr>
          <p:nvPr>
            <p:ph type="body" idx="1"/>
          </p:nvPr>
        </p:nvSpPr>
        <p:spPr>
          <a:noFill/>
        </p:spPr>
        <p:txBody>
          <a:bodyPr/>
          <a:lstStyle/>
          <a:p>
            <a:pPr eaLnBrk="1" hangingPunct="1"/>
            <a:endParaRPr lang="pt-BR" dirty="0" smtClean="0"/>
          </a:p>
        </p:txBody>
      </p:sp>
    </p:spTree>
    <p:extLst>
      <p:ext uri="{BB962C8B-B14F-4D97-AF65-F5344CB8AC3E}">
        <p14:creationId xmlns:p14="http://schemas.microsoft.com/office/powerpoint/2010/main" val="68133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59024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4</a:t>
            </a:fld>
            <a:endParaRPr lang="pt-BR" altLang="pt-BR" dirty="0" smtClean="0">
              <a:cs typeface="Arial" charset="0"/>
            </a:endParaRPr>
          </a:p>
        </p:txBody>
      </p:sp>
    </p:spTree>
    <p:extLst>
      <p:ext uri="{BB962C8B-B14F-4D97-AF65-F5344CB8AC3E}">
        <p14:creationId xmlns:p14="http://schemas.microsoft.com/office/powerpoint/2010/main" val="89070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5</a:t>
            </a:fld>
            <a:endParaRPr lang="pt-BR" altLang="pt-BR" dirty="0" smtClean="0">
              <a:cs typeface="Arial" charset="0"/>
            </a:endParaRPr>
          </a:p>
        </p:txBody>
      </p:sp>
    </p:spTree>
    <p:extLst>
      <p:ext uri="{BB962C8B-B14F-4D97-AF65-F5344CB8AC3E}">
        <p14:creationId xmlns:p14="http://schemas.microsoft.com/office/powerpoint/2010/main" val="1992452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6626"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ltLang="pt-BR" dirty="0" smtClean="0"/>
              <a:t>Artigo 3º da emenda 47</a:t>
            </a:r>
          </a:p>
        </p:txBody>
      </p:sp>
      <p:sp>
        <p:nvSpPr>
          <p:cNvPr id="26627" name="Espaço Reservado para Número de Slide 3"/>
          <p:cNvSpPr>
            <a:spLocks noGrp="1"/>
          </p:cNvSpPr>
          <p:nvPr>
            <p:ph type="sldNum" sz="quarter" idx="5"/>
          </p:nvPr>
        </p:nvSpPr>
        <p:spPr bwMode="auto">
          <a:noFill/>
          <a:ln>
            <a:miter lim="800000"/>
            <a:headEnd/>
            <a:tailEnd/>
          </a:ln>
        </p:spPr>
        <p:txBody>
          <a:bodyPr/>
          <a:lstStyle/>
          <a:p>
            <a:fld id="{22E88DBC-83A2-4257-A044-C4B01337162A}" type="slidenum">
              <a:rPr lang="pt-BR" altLang="pt-BR" smtClean="0">
                <a:cs typeface="Arial" charset="0"/>
              </a:rPr>
              <a:pPr/>
              <a:t>6</a:t>
            </a:fld>
            <a:endParaRPr lang="pt-BR" altLang="pt-BR" dirty="0" smtClean="0">
              <a:cs typeface="Arial" charset="0"/>
            </a:endParaRPr>
          </a:p>
        </p:txBody>
      </p:sp>
    </p:spTree>
    <p:extLst>
      <p:ext uri="{BB962C8B-B14F-4D97-AF65-F5344CB8AC3E}">
        <p14:creationId xmlns:p14="http://schemas.microsoft.com/office/powerpoint/2010/main" val="2006184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33866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407671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30204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fld id="{E8FC3563-516B-4B88-987C-F421261AD6BE}" type="datetimeFigureOut">
              <a:rPr lang="pt-BR"/>
              <a:pPr>
                <a:defRPr/>
              </a:pPr>
              <a:t>15/06/2016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82446BC9-DA82-4C2C-9D13-3ADBACC68478}" type="slidenum">
              <a:rPr lang="pt-BR"/>
              <a:pPr>
                <a:defRPr/>
              </a:pPr>
              <a:t>‹nº›</a:t>
            </a:fld>
            <a:endParaRPr lang="pt-BR" dirty="0"/>
          </a:p>
        </p:txBody>
      </p:sp>
    </p:spTree>
  </p:cSld>
  <p:clrMapOvr>
    <a:masterClrMapping/>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4FC4D4D-BC16-4E78-BB75-52AFAF05A38F}" type="datetimeFigureOut">
              <a:rPr lang="pt-BR"/>
              <a:pPr>
                <a:defRPr/>
              </a:pPr>
              <a:t>15/06/2016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65012371-B391-49CC-BAC5-F691E5BB4082}" type="slidenum">
              <a:rPr lang="pt-BR"/>
              <a:pPr>
                <a:defRPr/>
              </a:pPr>
              <a:t>‹nº›</a:t>
            </a:fld>
            <a:endParaRPr lang="pt-BR" dirty="0"/>
          </a:p>
        </p:txBody>
      </p:sp>
    </p:spTree>
  </p:cSld>
  <p:clrMapOvr>
    <a:masterClrMapping/>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54323117-68C0-4214-B73C-A253B45EED11}" type="datetimeFigureOut">
              <a:rPr lang="pt-BR"/>
              <a:pPr>
                <a:defRPr/>
              </a:pPr>
              <a:t>15/06/2016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DA2F4DC7-28B9-46CC-8D63-ACD827B12E82}" type="slidenum">
              <a:rPr lang="pt-BR"/>
              <a:pPr>
                <a:defRPr/>
              </a:pPr>
              <a:t>‹nº›</a:t>
            </a:fld>
            <a:endParaRPr lang="pt-BR" dirty="0"/>
          </a:p>
        </p:txBody>
      </p:sp>
    </p:spTree>
  </p:cSld>
  <p:clrMapOvr>
    <a:masterClrMapping/>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1767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7165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830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80291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565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90944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4196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28118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D0E1742-38C9-4C77-A53F-56571AA3C534}" type="datetimeFigureOut">
              <a:rPr lang="pt-BR"/>
              <a:pPr>
                <a:defRPr/>
              </a:pPr>
              <a:t>15/06/2016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CAFC7C5C-B0B2-4F78-8322-7BAEAC1FA344}" type="slidenum">
              <a:rPr lang="pt-BR"/>
              <a:pPr>
                <a:defRPr/>
              </a:pPr>
              <a:t>‹nº›</a:t>
            </a:fld>
            <a:endParaRPr lang="pt-BR" dirty="0"/>
          </a:p>
        </p:txBody>
      </p:sp>
    </p:spTree>
  </p:cSld>
  <p:clrMapOvr>
    <a:masterClrMapping/>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m com Le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1455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e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48980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ítulo e texto vertica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7058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7238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8_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extLst>
      <p:ext uri="{BB962C8B-B14F-4D97-AF65-F5344CB8AC3E}">
        <p14:creationId xmlns:p14="http://schemas.microsoft.com/office/powerpoint/2010/main" val="270360796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51164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75432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376771"/>
      </p:ext>
    </p:extLst>
  </p:cSld>
  <p:clrMapOvr>
    <a:masterClrMapping/>
  </p:clrMapOvr>
  <p:transition spd="med">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1" name="Retângulo 10"/>
          <p:cNvSpPr/>
          <p:nvPr userDrawn="1"/>
        </p:nvSpPr>
        <p:spPr>
          <a:xfrm>
            <a:off x="0" y="0"/>
            <a:ext cx="8172400" cy="620688"/>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8A044A5-6C76-4FD2-B8A0-CE78AF10FE05}"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b="1">
                <a:solidFill>
                  <a:schemeClr val="tx1"/>
                </a:solidFill>
              </a:defRPr>
            </a:lvl1pPr>
          </a:lstStyle>
          <a:p>
            <a:pPr>
              <a:defRPr/>
            </a:pPr>
            <a:fld id="{4F0FF9B3-D56C-44EA-B509-0E6494DD74A2}" type="slidenum">
              <a:rPr lang="pt-BR" smtClean="0">
                <a:solidFill>
                  <a:prstClr val="black"/>
                </a:solidFill>
              </a:rPr>
              <a:pPr>
                <a:defRPr/>
              </a:pPr>
              <a:t>‹nº›</a:t>
            </a:fld>
            <a:endParaRPr lang="pt-BR" dirty="0">
              <a:solidFill>
                <a:prstClr val="black"/>
              </a:solidFill>
            </a:endParaRPr>
          </a:p>
        </p:txBody>
      </p:sp>
      <p:sp>
        <p:nvSpPr>
          <p:cNvPr id="9" name="CaixaDeTexto 8"/>
          <p:cNvSpPr txBox="1"/>
          <p:nvPr userDrawn="1"/>
        </p:nvSpPr>
        <p:spPr>
          <a:xfrm>
            <a:off x="191344" y="7832"/>
            <a:ext cx="5256584" cy="615553"/>
          </a:xfrm>
          <a:prstGeom prst="rect">
            <a:avLst/>
          </a:prstGeom>
          <a:noFill/>
        </p:spPr>
        <p:txBody>
          <a:bodyPr wrap="square" rtlCol="0">
            <a:spAutoFit/>
          </a:bodyPr>
          <a:lstStyle/>
          <a:p>
            <a:r>
              <a:rPr lang="pt-BR" sz="1400" dirty="0" smtClean="0">
                <a:solidFill>
                  <a:srgbClr val="006600"/>
                </a:solidFill>
                <a:latin typeface="Arial Narrow" panose="020B0606020202030204" pitchFamily="34" charset="0"/>
                <a:cs typeface="Arial" charset="0"/>
              </a:rPr>
              <a:t>MINISTÉRIO DO</a:t>
            </a:r>
          </a:p>
          <a:p>
            <a:r>
              <a:rPr lang="pt-BR" b="1" dirty="0" smtClean="0">
                <a:solidFill>
                  <a:srgbClr val="006600"/>
                </a:solidFill>
                <a:latin typeface="Arial Narrow" panose="020B0606020202030204" pitchFamily="34" charset="0"/>
                <a:cs typeface="Arial" charset="0"/>
              </a:rPr>
              <a:t>TRABALHO E PREVIDÊNCIA SOCIAL</a:t>
            </a:r>
            <a:endParaRPr lang="pt-BR" b="1" dirty="0">
              <a:solidFill>
                <a:srgbClr val="006600"/>
              </a:solidFill>
              <a:latin typeface="Arial Narrow" panose="020B0606020202030204" pitchFamily="34" charset="0"/>
              <a:cs typeface="Arial" charset="0"/>
            </a:endParaRPr>
          </a:p>
        </p:txBody>
      </p:sp>
      <p:pic>
        <p:nvPicPr>
          <p:cNvPr id="12" name="Imagem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97" y="-240996"/>
            <a:ext cx="1949133" cy="1077708"/>
          </a:xfrm>
          <a:prstGeom prst="rect">
            <a:avLst/>
          </a:prstGeom>
        </p:spPr>
      </p:pic>
    </p:spTree>
    <p:extLst>
      <p:ext uri="{BB962C8B-B14F-4D97-AF65-F5344CB8AC3E}">
        <p14:creationId xmlns:p14="http://schemas.microsoft.com/office/powerpoint/2010/main" val="12041178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E83F5D1-E7D9-45F3-9CC4-83FB38064A27}"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b="0">
                <a:solidFill>
                  <a:schemeClr val="tx1"/>
                </a:solidFill>
              </a:defRPr>
            </a:lvl1pPr>
          </a:lstStyle>
          <a:p>
            <a:pPr>
              <a:defRPr/>
            </a:pPr>
            <a:fld id="{9E693352-1BC1-43AD-A09D-B6B3238F1E03}" type="slidenum">
              <a:rPr lang="pt-BR" smtClean="0">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3170664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fld id="{7ECE5CC0-5BD6-48BA-BC98-AFC37A9EB5BF}" type="datetimeFigureOut">
              <a:rPr lang="pt-BR"/>
              <a:pPr>
                <a:defRPr/>
              </a:pPr>
              <a:t>15/06/2016</a:t>
            </a:fld>
            <a:endParaRPr lang="pt-B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6" name="Rectangle 6"/>
          <p:cNvSpPr>
            <a:spLocks noGrp="1" noChangeArrowheads="1"/>
          </p:cNvSpPr>
          <p:nvPr>
            <p:ph type="sldNum" sz="quarter" idx="12"/>
          </p:nvPr>
        </p:nvSpPr>
        <p:spPr>
          <a:ln/>
        </p:spPr>
        <p:txBody>
          <a:bodyPr/>
          <a:lstStyle>
            <a:lvl1pPr>
              <a:defRPr/>
            </a:lvl1pPr>
          </a:lstStyle>
          <a:p>
            <a:pPr>
              <a:defRPr/>
            </a:pPr>
            <a:fld id="{A18CB195-76BA-43AC-98EE-F1926C241FB0}" type="slidenum">
              <a:rPr lang="pt-BR"/>
              <a:pPr>
                <a:defRPr/>
              </a:pPr>
              <a:t>‹nº›</a:t>
            </a:fld>
            <a:endParaRPr lang="pt-BR" dirty="0"/>
          </a:p>
        </p:txBody>
      </p:sp>
    </p:spTree>
  </p:cSld>
  <p:clrMapOvr>
    <a:masterClrMapping/>
  </p:clrMapOvr>
  <p:transition spd="med">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310C2FA4-BFDB-45B6-AC6E-984D42B387DD}"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solidFill>
                  <a:schemeClr val="tx1"/>
                </a:solidFill>
              </a:defRPr>
            </a:lvl1pPr>
          </a:lstStyle>
          <a:p>
            <a:pPr>
              <a:defRPr/>
            </a:pPr>
            <a:fld id="{799D0BF4-F8BA-4378-9858-1839851994F5}" type="slidenum">
              <a:rPr lang="pt-BR" smtClean="0">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1073395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Retângulo 7"/>
          <p:cNvSpPr/>
          <p:nvPr userDrawn="1"/>
        </p:nvSpPr>
        <p:spPr>
          <a:xfrm>
            <a:off x="8329668" y="6356350"/>
            <a:ext cx="288032" cy="50165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F71235E-460B-40CF-8D91-F8941F84FB3F}" type="datetime1">
              <a:rPr lang="pt-BR" smtClean="0">
                <a:solidFill>
                  <a:prstClr val="black">
                    <a:tint val="75000"/>
                  </a:prstClr>
                </a:solidFill>
              </a:rPr>
              <a:pPr>
                <a:defRPr/>
              </a:pPr>
              <a:t>15/06/2016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solidFill>
                  <a:schemeClr val="tx1"/>
                </a:solidFill>
              </a:defRPr>
            </a:lvl1pPr>
          </a:lstStyle>
          <a:p>
            <a:pPr>
              <a:defRPr/>
            </a:pPr>
            <a:fld id="{81BA1377-5094-45CA-8EB6-2EAF14527267}" type="slidenum">
              <a:rPr lang="pt-BR" smtClean="0">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20731844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CA15ED7-C786-409E-87DF-F7044B2F337E}" type="datetime1">
              <a:rPr lang="pt-BR" smtClean="0">
                <a:solidFill>
                  <a:prstClr val="black">
                    <a:tint val="75000"/>
                  </a:prstClr>
                </a:solidFill>
              </a:rPr>
              <a:pPr>
                <a:defRPr/>
              </a:pPr>
              <a:t>15/06/2016</a:t>
            </a:fld>
            <a:endParaRPr lang="pt-BR">
              <a:solidFill>
                <a:prstClr val="black">
                  <a:tint val="75000"/>
                </a:prstClr>
              </a:solidFill>
            </a:endParaRPr>
          </a:p>
        </p:txBody>
      </p:sp>
      <p:sp>
        <p:nvSpPr>
          <p:cNvPr id="8"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9" name="Espaço Reservado para Número de Slide 5"/>
          <p:cNvSpPr>
            <a:spLocks noGrp="1"/>
          </p:cNvSpPr>
          <p:nvPr>
            <p:ph type="sldNum" sz="quarter" idx="12"/>
          </p:nvPr>
        </p:nvSpPr>
        <p:spPr/>
        <p:txBody>
          <a:bodyPr/>
          <a:lstStyle>
            <a:lvl1pPr>
              <a:defRPr>
                <a:solidFill>
                  <a:schemeClr val="tx1"/>
                </a:solidFill>
              </a:defRPr>
            </a:lvl1pPr>
          </a:lstStyle>
          <a:p>
            <a:pPr>
              <a:defRPr/>
            </a:pPr>
            <a:fld id="{06AFE867-88E9-45CD-A8F2-8C5A1C5C18D2}" type="slidenum">
              <a:rPr lang="pt-BR" smtClean="0">
                <a:solidFill>
                  <a:prstClr val="black"/>
                </a:solidFill>
              </a:rPr>
              <a:pPr>
                <a:defRPr/>
              </a:pPr>
              <a:t>‹nº›</a:t>
            </a:fld>
            <a:endParaRPr lang="pt-BR" dirty="0">
              <a:solidFill>
                <a:prstClr val="black"/>
              </a:solidFill>
            </a:endParaRPr>
          </a:p>
        </p:txBody>
      </p:sp>
    </p:spTree>
    <p:extLst>
      <p:ext uri="{BB962C8B-B14F-4D97-AF65-F5344CB8AC3E}">
        <p14:creationId xmlns:p14="http://schemas.microsoft.com/office/powerpoint/2010/main" val="252343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BE1908BB-9BF4-4904-A653-B42AA9F082DA}" type="datetime1">
              <a:rPr lang="pt-BR" smtClean="0">
                <a:solidFill>
                  <a:prstClr val="black">
                    <a:tint val="75000"/>
                  </a:prstClr>
                </a:solidFill>
              </a:rPr>
              <a:pPr>
                <a:defRPr/>
              </a:pPr>
              <a:t>15/06/2016</a:t>
            </a:fld>
            <a:endParaRPr lang="pt-BR">
              <a:solidFill>
                <a:prstClr val="black">
                  <a:tint val="75000"/>
                </a:prstClr>
              </a:solidFill>
            </a:endParaRPr>
          </a:p>
        </p:txBody>
      </p:sp>
      <p:sp>
        <p:nvSpPr>
          <p:cNvPr id="4"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5" name="Espaço Reservado para Número de Slide 5"/>
          <p:cNvSpPr>
            <a:spLocks noGrp="1"/>
          </p:cNvSpPr>
          <p:nvPr>
            <p:ph type="sldNum" sz="quarter" idx="12"/>
          </p:nvPr>
        </p:nvSpPr>
        <p:spPr/>
        <p:txBody>
          <a:bodyPr/>
          <a:lstStyle>
            <a:lvl1pPr>
              <a:defRPr/>
            </a:lvl1pPr>
          </a:lstStyle>
          <a:p>
            <a:pPr>
              <a:defRPr/>
            </a:pPr>
            <a:fld id="{4F3B90E1-8CD9-4A04-9C5F-0A8B279D2E07}"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676118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762AC83-A30F-494F-850D-C8BBB2994F0D}" type="datetime1">
              <a:rPr lang="pt-BR" smtClean="0">
                <a:solidFill>
                  <a:prstClr val="black">
                    <a:tint val="75000"/>
                  </a:prstClr>
                </a:solidFill>
              </a:rPr>
              <a:pPr>
                <a:defRPr/>
              </a:pPr>
              <a:t>15/06/2016</a:t>
            </a:fld>
            <a:endParaRPr lang="pt-BR">
              <a:solidFill>
                <a:prstClr val="black">
                  <a:tint val="75000"/>
                </a:prstClr>
              </a:solidFill>
            </a:endParaRPr>
          </a:p>
        </p:txBody>
      </p:sp>
      <p:sp>
        <p:nvSpPr>
          <p:cNvPr id="3"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4" name="Espaço Reservado para Número de Slide 5"/>
          <p:cNvSpPr>
            <a:spLocks noGrp="1"/>
          </p:cNvSpPr>
          <p:nvPr>
            <p:ph type="sldNum" sz="quarter" idx="12"/>
          </p:nvPr>
        </p:nvSpPr>
        <p:spPr/>
        <p:txBody>
          <a:bodyPr/>
          <a:lstStyle>
            <a:lvl1pPr>
              <a:defRPr/>
            </a:lvl1pPr>
          </a:lstStyle>
          <a:p>
            <a:pPr>
              <a:defRPr/>
            </a:pPr>
            <a:fld id="{FAD3A2D2-D382-46B3-9673-6AB041072037}"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5490432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F0B3E3BB-F690-4A4C-9E4D-6DD7B72CB8D7}" type="datetime1">
              <a:rPr lang="pt-BR" smtClean="0">
                <a:solidFill>
                  <a:prstClr val="black">
                    <a:tint val="75000"/>
                  </a:prstClr>
                </a:solidFill>
              </a:rPr>
              <a:pPr>
                <a:defRPr/>
              </a:pPr>
              <a:t>15/06/2016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E4214B14-790C-4DFF-897B-F6CD5BFFC05E}"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838964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D4E2BCB4-5E30-4E71-AFB0-A46FF3BAEF4A}" type="datetime1">
              <a:rPr lang="pt-BR" smtClean="0">
                <a:solidFill>
                  <a:prstClr val="black">
                    <a:tint val="75000"/>
                  </a:prstClr>
                </a:solidFill>
              </a:rPr>
              <a:pPr>
                <a:defRPr/>
              </a:pPr>
              <a:t>15/06/2016</a:t>
            </a:fld>
            <a:endParaRPr lang="pt-BR">
              <a:solidFill>
                <a:prstClr val="black">
                  <a:tint val="75000"/>
                </a:prstClr>
              </a:solidFill>
            </a:endParaRPr>
          </a:p>
        </p:txBody>
      </p:sp>
      <p:sp>
        <p:nvSpPr>
          <p:cNvPr id="6"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7" name="Espaço Reservado para Número de Slide 5"/>
          <p:cNvSpPr>
            <a:spLocks noGrp="1"/>
          </p:cNvSpPr>
          <p:nvPr>
            <p:ph type="sldNum" sz="quarter" idx="12"/>
          </p:nvPr>
        </p:nvSpPr>
        <p:spPr/>
        <p:txBody>
          <a:bodyPr/>
          <a:lstStyle>
            <a:lvl1pPr>
              <a:defRPr/>
            </a:lvl1pPr>
          </a:lstStyle>
          <a:p>
            <a:pPr>
              <a:defRPr/>
            </a:pPr>
            <a:fld id="{BAA92423-FE46-4560-80AF-8C1444B5F860}"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266241314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4AE77B7-A5AA-48A5-BFAA-CD9B9FAAA886}"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5416D514-F7AC-4889-8AA3-848A2AF54A7B}"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194419621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5D66110A-4989-4658-9EFD-53FE17CC4021}"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lvl1pPr>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lvl1pPr>
              <a:defRPr/>
            </a:lvl1pPr>
          </a:lstStyle>
          <a:p>
            <a:pPr>
              <a:defRPr/>
            </a:pPr>
            <a:fld id="{DF179A86-2F7A-4BB9-8D81-4BA1547B1CA4}" type="slidenum">
              <a:rPr lang="pt-BR">
                <a:solidFill>
                  <a:prstClr val="black">
                    <a:tint val="75000"/>
                  </a:prstClr>
                </a:solidFill>
              </a:rPr>
              <a:pPr>
                <a:defRPr/>
              </a:pPr>
              <a:t>‹nº›</a:t>
            </a:fld>
            <a:endParaRPr lang="pt-BR">
              <a:solidFill>
                <a:prstClr val="black">
                  <a:tint val="75000"/>
                </a:prstClr>
              </a:solidFill>
            </a:endParaRPr>
          </a:p>
        </p:txBody>
      </p:sp>
    </p:spTree>
    <p:extLst>
      <p:ext uri="{BB962C8B-B14F-4D97-AF65-F5344CB8AC3E}">
        <p14:creationId xmlns:p14="http://schemas.microsoft.com/office/powerpoint/2010/main" val="3732757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fld id="{98AFCEFC-29FF-498B-BB17-F8261392D06C}" type="datetimeFigureOut">
              <a:rPr lang="pt-BR"/>
              <a:pPr>
                <a:defRPr/>
              </a:pPr>
              <a:t>15/06/2016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ECD157C2-CCF6-4C57-BBD9-9231F8D71E20}" type="slidenum">
              <a:rPr lang="pt-BR"/>
              <a:pPr>
                <a:defRPr/>
              </a:pPr>
              <a:t>‹nº›</a:t>
            </a:fld>
            <a:endParaRPr lang="pt-BR" dirty="0"/>
          </a:p>
        </p:txBody>
      </p:sp>
    </p:spTree>
  </p:cSld>
  <p:clrMapOvr>
    <a:masterClrMapping/>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fld id="{7D458FE9-529D-458B-A5FA-1C0DFA2550BB}" type="datetimeFigureOut">
              <a:rPr lang="pt-BR"/>
              <a:pPr>
                <a:defRPr/>
              </a:pPr>
              <a:t>15/06/2016</a:t>
            </a:fld>
            <a:endParaRPr lang="pt-B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9" name="Rectangle 6"/>
          <p:cNvSpPr>
            <a:spLocks noGrp="1" noChangeArrowheads="1"/>
          </p:cNvSpPr>
          <p:nvPr>
            <p:ph type="sldNum" sz="quarter" idx="12"/>
          </p:nvPr>
        </p:nvSpPr>
        <p:spPr>
          <a:ln/>
        </p:spPr>
        <p:txBody>
          <a:bodyPr/>
          <a:lstStyle>
            <a:lvl1pPr>
              <a:defRPr/>
            </a:lvl1pPr>
          </a:lstStyle>
          <a:p>
            <a:pPr>
              <a:defRPr/>
            </a:pPr>
            <a:fld id="{7C7D457F-687B-4465-886F-43BC956B3706}" type="slidenum">
              <a:rPr lang="pt-BR"/>
              <a:pPr>
                <a:defRPr/>
              </a:pPr>
              <a:t>‹nº›</a:t>
            </a:fld>
            <a:endParaRPr lang="pt-BR" dirty="0"/>
          </a:p>
        </p:txBody>
      </p:sp>
    </p:spTree>
  </p:cSld>
  <p:clrMapOvr>
    <a:masterClrMapping/>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fld id="{F767F634-80CC-489A-B942-735B0118CE03}" type="datetimeFigureOut">
              <a:rPr lang="pt-BR"/>
              <a:pPr>
                <a:defRPr/>
              </a:pPr>
              <a:t>15/06/2016</a:t>
            </a:fld>
            <a:endParaRPr lang="pt-B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5" name="Rectangle 6"/>
          <p:cNvSpPr>
            <a:spLocks noGrp="1" noChangeArrowheads="1"/>
          </p:cNvSpPr>
          <p:nvPr>
            <p:ph type="sldNum" sz="quarter" idx="12"/>
          </p:nvPr>
        </p:nvSpPr>
        <p:spPr>
          <a:ln/>
        </p:spPr>
        <p:txBody>
          <a:bodyPr/>
          <a:lstStyle>
            <a:lvl1pPr>
              <a:defRPr/>
            </a:lvl1pPr>
          </a:lstStyle>
          <a:p>
            <a:pPr>
              <a:defRPr/>
            </a:pPr>
            <a:fld id="{E13C40D1-35F4-49C8-9713-885901E4D759}" type="slidenum">
              <a:rPr lang="pt-BR"/>
              <a:pPr>
                <a:defRPr/>
              </a:pPr>
              <a:t>‹nº›</a:t>
            </a:fld>
            <a:endParaRPr lang="pt-BR" dirty="0"/>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DFE7DDF1-BCC8-44CF-9F5F-C38CEA5118E2}" type="datetimeFigureOut">
              <a:rPr lang="pt-BR"/>
              <a:pPr>
                <a:defRPr/>
              </a:pPr>
              <a:t>15/06/2016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FD769BE6-F20F-4780-A34E-455DA3B1D4AE}" type="slidenum">
              <a:rPr lang="pt-BR"/>
              <a:pPr>
                <a:defRPr/>
              </a:pPr>
              <a:t>‹nº›</a:t>
            </a:fld>
            <a:endParaRPr lang="pt-BR" dirty="0"/>
          </a:p>
        </p:txBody>
      </p:sp>
    </p:spTree>
  </p:cSld>
  <p:clrMapOvr>
    <a:masterClrMapping/>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FA5F837E-F75B-41E8-999B-E5E456B9F66E}" type="datetimeFigureOut">
              <a:rPr lang="pt-BR"/>
              <a:pPr>
                <a:defRPr/>
              </a:pPr>
              <a:t>15/06/2016</a:t>
            </a:fld>
            <a:endParaRPr lang="pt-B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p>
        </p:txBody>
      </p:sp>
      <p:sp>
        <p:nvSpPr>
          <p:cNvPr id="7" name="Rectangle 6"/>
          <p:cNvSpPr>
            <a:spLocks noGrp="1" noChangeArrowheads="1"/>
          </p:cNvSpPr>
          <p:nvPr>
            <p:ph type="sldNum" sz="quarter" idx="12"/>
          </p:nvPr>
        </p:nvSpPr>
        <p:spPr>
          <a:ln/>
        </p:spPr>
        <p:txBody>
          <a:bodyPr/>
          <a:lstStyle>
            <a:lvl1pPr>
              <a:defRPr/>
            </a:lvl1pPr>
          </a:lstStyle>
          <a:p>
            <a:pPr>
              <a:defRPr/>
            </a:pPr>
            <a:fld id="{DE978785-62B8-465A-B0F7-C435797F3D25}" type="slidenum">
              <a:rPr lang="pt-BR"/>
              <a:pPr>
                <a:defRPr/>
              </a:pPr>
              <a:t>‹nº›</a:t>
            </a:fld>
            <a:endParaRPr lang="pt-BR" dirty="0"/>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790AEB5D-DA7C-4FCC-AF15-358C07E6B167}" type="datetimeFigureOut">
              <a:rPr lang="pt-BR"/>
              <a:pPr>
                <a:defRPr/>
              </a:pPr>
              <a:t>15/06/2016</a:t>
            </a:fld>
            <a:endParaRPr lang="pt-BR" dirty="0"/>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dirty="0"/>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28375A-BA4E-4E31-A4FF-E64BDFD7D832}" type="slidenum">
              <a:rPr lang="pt-BR"/>
              <a:pPr>
                <a:defRPr/>
              </a:pPr>
              <a:t>‹nº›</a:t>
            </a:fld>
            <a:endParaRPr lang="pt-BR" dirty="0"/>
          </a:p>
        </p:txBody>
      </p:sp>
      <p:pic>
        <p:nvPicPr>
          <p:cNvPr id="2" name="Imagem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8520" y="0"/>
            <a:ext cx="9361040" cy="68580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spd="med">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8520" y="0"/>
            <a:ext cx="9361040" cy="6858000"/>
          </a:xfrm>
          <a:prstGeom prst="rect">
            <a:avLst/>
          </a:prstGeom>
        </p:spPr>
      </p:pic>
    </p:spTree>
    <p:extLst>
      <p:ext uri="{BB962C8B-B14F-4D97-AF65-F5344CB8AC3E}">
        <p14:creationId xmlns:p14="http://schemas.microsoft.com/office/powerpoint/2010/main" val="7637123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772" r:id="rId16"/>
  </p:sldLayoutIdLst>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700808"/>
            <a:ext cx="8229600" cy="44253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7CA878-8534-4162-826D-7F3F8DD6CF48}" type="datetime1">
              <a:rPr lang="pt-BR" smtClean="0">
                <a:solidFill>
                  <a:prstClr val="black">
                    <a:tint val="75000"/>
                  </a:prstClr>
                </a:solidFill>
              </a:rPr>
              <a:pPr>
                <a:defRPr/>
              </a:pPr>
              <a:t>15/06/2016</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83B9A1-8274-4860-860D-DDD2B2D23ED6}" type="slidenum">
              <a:rPr lang="pt-BR" smtClean="0">
                <a:solidFill>
                  <a:prstClr val="black">
                    <a:tint val="75000"/>
                  </a:prstClr>
                </a:solidFill>
              </a:rPr>
              <a:pPr>
                <a:defRPr/>
              </a:pPr>
              <a:t>‹nº›</a:t>
            </a:fld>
            <a:endParaRPr lang="pt-BR" dirty="0">
              <a:solidFill>
                <a:prstClr val="black">
                  <a:tint val="75000"/>
                </a:prstClr>
              </a:solidFill>
            </a:endParaRPr>
          </a:p>
        </p:txBody>
      </p:sp>
      <p:sp>
        <p:nvSpPr>
          <p:cNvPr id="7" name="Retângulo 6"/>
          <p:cNvSpPr/>
          <p:nvPr userDrawn="1"/>
        </p:nvSpPr>
        <p:spPr>
          <a:xfrm>
            <a:off x="0" y="0"/>
            <a:ext cx="8172400" cy="620688"/>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8" name="CaixaDeTexto 7"/>
          <p:cNvSpPr txBox="1"/>
          <p:nvPr userDrawn="1"/>
        </p:nvSpPr>
        <p:spPr>
          <a:xfrm>
            <a:off x="191344" y="7832"/>
            <a:ext cx="5256584" cy="615553"/>
          </a:xfrm>
          <a:prstGeom prst="rect">
            <a:avLst/>
          </a:prstGeom>
          <a:noFill/>
        </p:spPr>
        <p:txBody>
          <a:bodyPr wrap="square" rtlCol="0">
            <a:spAutoFit/>
          </a:bodyPr>
          <a:lstStyle/>
          <a:p>
            <a:r>
              <a:rPr lang="pt-BR" sz="1400" dirty="0" smtClean="0">
                <a:solidFill>
                  <a:srgbClr val="006600"/>
                </a:solidFill>
                <a:latin typeface="Arial Narrow" panose="020B0606020202030204" pitchFamily="34" charset="0"/>
                <a:cs typeface="Arial" charset="0"/>
              </a:rPr>
              <a:t>MINISTÉRIO DO</a:t>
            </a:r>
          </a:p>
          <a:p>
            <a:r>
              <a:rPr lang="pt-BR" b="1" dirty="0" smtClean="0">
                <a:solidFill>
                  <a:srgbClr val="006600"/>
                </a:solidFill>
                <a:latin typeface="Arial Narrow" panose="020B0606020202030204" pitchFamily="34" charset="0"/>
                <a:cs typeface="Arial" charset="0"/>
              </a:rPr>
              <a:t>TRABALHO E PREVIDÊNCIA SOCIAL</a:t>
            </a:r>
            <a:endParaRPr lang="pt-BR" b="1" dirty="0">
              <a:solidFill>
                <a:srgbClr val="006600"/>
              </a:solidFill>
              <a:latin typeface="Arial Narrow" panose="020B0606020202030204" pitchFamily="34" charset="0"/>
              <a:cs typeface="Arial" charset="0"/>
            </a:endParaRPr>
          </a:p>
        </p:txBody>
      </p:sp>
      <p:pic>
        <p:nvPicPr>
          <p:cNvPr id="9" name="Imagem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62565" y="-214625"/>
            <a:ext cx="1917947" cy="1060465"/>
          </a:xfrm>
          <a:prstGeom prst="rect">
            <a:avLst/>
          </a:prstGeom>
        </p:spPr>
      </p:pic>
    </p:spTree>
    <p:extLst>
      <p:ext uri="{BB962C8B-B14F-4D97-AF65-F5344CB8AC3E}">
        <p14:creationId xmlns:p14="http://schemas.microsoft.com/office/powerpoint/2010/main" val="91634962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package" Target="../embeddings/Planilha_do_Microsoft_Excel26.xlsx"/><Relationship Id="rId2" Type="http://schemas.openxmlformats.org/officeDocument/2006/relationships/slideLayout" Target="../slideLayouts/slideLayout29.xml"/><Relationship Id="rId1" Type="http://schemas.openxmlformats.org/officeDocument/2006/relationships/vmlDrawing" Target="../drawings/vmlDrawing35.vml"/><Relationship Id="rId4" Type="http://schemas.openxmlformats.org/officeDocument/2006/relationships/image" Target="../media/image49.emf"/></Relationships>
</file>

<file path=ppt/slides/_rels/slide119.xml.rels><?xml version="1.0" encoding="UTF-8" standalone="yes"?>
<Relationships xmlns="http://schemas.openxmlformats.org/package/2006/relationships"><Relationship Id="rId3" Type="http://schemas.openxmlformats.org/officeDocument/2006/relationships/package" Target="../embeddings/Planilha_do_Microsoft_Excel27.xlsx"/><Relationship Id="rId2" Type="http://schemas.openxmlformats.org/officeDocument/2006/relationships/slideLayout" Target="../slideLayouts/slideLayout29.xml"/><Relationship Id="rId1" Type="http://schemas.openxmlformats.org/officeDocument/2006/relationships/vmlDrawing" Target="../drawings/vmlDrawing36.v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3" Type="http://schemas.openxmlformats.org/officeDocument/2006/relationships/package" Target="../embeddings/Planilha_do_Microsoft_Excel28.xlsx"/><Relationship Id="rId2" Type="http://schemas.openxmlformats.org/officeDocument/2006/relationships/slideLayout" Target="../slideLayouts/slideLayout29.xml"/><Relationship Id="rId1" Type="http://schemas.openxmlformats.org/officeDocument/2006/relationships/vmlDrawing" Target="../drawings/vmlDrawing37.vml"/><Relationship Id="rId4" Type="http://schemas.openxmlformats.org/officeDocument/2006/relationships/image" Target="../media/image51.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3" Type="http://schemas.openxmlformats.org/officeDocument/2006/relationships/package" Target="../embeddings/Planilha_do_Microsoft_Excel29.xlsx"/><Relationship Id="rId2" Type="http://schemas.openxmlformats.org/officeDocument/2006/relationships/slideLayout" Target="../slideLayouts/slideLayout29.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9.xml"/><Relationship Id="rId1" Type="http://schemas.openxmlformats.org/officeDocument/2006/relationships/vmlDrawing" Target="../drawings/vmlDrawing39.vml"/><Relationship Id="rId5" Type="http://schemas.openxmlformats.org/officeDocument/2006/relationships/image" Target="../media/image56.emf"/><Relationship Id="rId4" Type="http://schemas.openxmlformats.org/officeDocument/2006/relationships/package" Target="../embeddings/Planilha_do_Microsoft_Excel30.xlsx"/></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9.xml"/><Relationship Id="rId1" Type="http://schemas.openxmlformats.org/officeDocument/2006/relationships/vmlDrawing" Target="../drawings/vmlDrawing40.vml"/><Relationship Id="rId5" Type="http://schemas.openxmlformats.org/officeDocument/2006/relationships/image" Target="../media/image57.emf"/><Relationship Id="rId4" Type="http://schemas.openxmlformats.org/officeDocument/2006/relationships/package" Target="../embeddings/Planilha_do_Microsoft_Excel31.xlsx"/></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3" Type="http://schemas.openxmlformats.org/officeDocument/2006/relationships/package" Target="../embeddings/Planilha_do_Microsoft_Excel32.xlsx"/><Relationship Id="rId2" Type="http://schemas.openxmlformats.org/officeDocument/2006/relationships/slideLayout" Target="../slideLayouts/slideLayout29.xml"/><Relationship Id="rId1" Type="http://schemas.openxmlformats.org/officeDocument/2006/relationships/vmlDrawing" Target="../drawings/vmlDrawing41.vml"/><Relationship Id="rId4" Type="http://schemas.openxmlformats.org/officeDocument/2006/relationships/image" Target="../media/image58.emf"/></Relationships>
</file>

<file path=ppt/slides/_rels/slide135.xml.rels><?xml version="1.0" encoding="UTF-8" standalone="yes"?>
<Relationships xmlns="http://schemas.openxmlformats.org/package/2006/relationships"><Relationship Id="rId3" Type="http://schemas.openxmlformats.org/officeDocument/2006/relationships/package" Target="../embeddings/Planilha_do_Microsoft_Excel33.xlsx"/><Relationship Id="rId2" Type="http://schemas.openxmlformats.org/officeDocument/2006/relationships/slideLayout" Target="../slideLayouts/slideLayout29.xml"/><Relationship Id="rId1" Type="http://schemas.openxmlformats.org/officeDocument/2006/relationships/vmlDrawing" Target="../drawings/vmlDrawing42.vml"/><Relationship Id="rId4" Type="http://schemas.openxmlformats.org/officeDocument/2006/relationships/image" Target="../media/image59.emf"/></Relationships>
</file>

<file path=ppt/slides/_rels/slide136.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2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4.xml"/></Relationships>
</file>

<file path=ppt/slides/_rels/slide1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4.xml"/></Relationships>
</file>

<file path=ppt/slides/_rels/slide14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9.xml"/></Relationships>
</file>

<file path=ppt/slides/_rels/slide14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Planilha_do_Microsoft_Excel_97-200311.xls"/><Relationship Id="rId2" Type="http://schemas.openxmlformats.org/officeDocument/2006/relationships/slideLayout" Target="../slideLayouts/slideLayout29.xml"/><Relationship Id="rId1" Type="http://schemas.openxmlformats.org/officeDocument/2006/relationships/vmlDrawing" Target="../drawings/vmlDrawing43.vml"/><Relationship Id="rId4" Type="http://schemas.openxmlformats.org/officeDocument/2006/relationships/image" Target="../media/image6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3" Type="http://schemas.openxmlformats.org/officeDocument/2006/relationships/package" Target="../embeddings/Planilha_do_Microsoft_Excel34.xlsx"/><Relationship Id="rId2" Type="http://schemas.openxmlformats.org/officeDocument/2006/relationships/slideLayout" Target="../slideLayouts/slideLayout29.xml"/><Relationship Id="rId1" Type="http://schemas.openxmlformats.org/officeDocument/2006/relationships/vmlDrawing" Target="../drawings/vmlDrawing44.vml"/><Relationship Id="rId4" Type="http://schemas.openxmlformats.org/officeDocument/2006/relationships/image" Target="../media/image67.emf"/></Relationships>
</file>

<file path=ppt/slides/_rels/slide152.xml.rels><?xml version="1.0" encoding="UTF-8" standalone="yes"?>
<Relationships xmlns="http://schemas.openxmlformats.org/package/2006/relationships"><Relationship Id="rId3" Type="http://schemas.openxmlformats.org/officeDocument/2006/relationships/package" Target="../embeddings/Planilha_do_Microsoft_Excel35.xlsx"/><Relationship Id="rId2" Type="http://schemas.openxmlformats.org/officeDocument/2006/relationships/slideLayout" Target="../slideLayouts/slideLayout29.xml"/><Relationship Id="rId1" Type="http://schemas.openxmlformats.org/officeDocument/2006/relationships/vmlDrawing" Target="../drawings/vmlDrawing45.vml"/><Relationship Id="rId4" Type="http://schemas.openxmlformats.org/officeDocument/2006/relationships/image" Target="../media/image68.emf"/></Relationships>
</file>

<file path=ppt/slides/_rels/slide153.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15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9.xml"/></Relationships>
</file>

<file path=ppt/slides/_rels/slide15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9.xml"/></Relationships>
</file>

<file path=ppt/slides/_rels/slide16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9.xml"/></Relationships>
</file>

<file path=ppt/slides/_rels/slide165.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9.xml"/></Relationships>
</file>

<file path=ppt/slides/_rels/slide166.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9.xml"/></Relationships>
</file>

<file path=ppt/slides/_rels/slide18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3" Type="http://schemas.openxmlformats.org/officeDocument/2006/relationships/package" Target="../embeddings/Planilha_do_Microsoft_Excel36.xlsx"/><Relationship Id="rId2" Type="http://schemas.openxmlformats.org/officeDocument/2006/relationships/slideLayout" Target="../slideLayouts/slideLayout34.xml"/><Relationship Id="rId1" Type="http://schemas.openxmlformats.org/officeDocument/2006/relationships/vmlDrawing" Target="../drawings/vmlDrawing46.vml"/><Relationship Id="rId6" Type="http://schemas.openxmlformats.org/officeDocument/2006/relationships/image" Target="../media/image81.emf"/><Relationship Id="rId5" Type="http://schemas.openxmlformats.org/officeDocument/2006/relationships/package" Target="../embeddings/Planilha_do_Microsoft_Excel37.xlsx"/><Relationship Id="rId4" Type="http://schemas.openxmlformats.org/officeDocument/2006/relationships/image" Target="../media/image80.emf"/></Relationships>
</file>

<file path=ppt/slides/_rels/slide18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9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34.xml"/></Relationships>
</file>

<file path=ppt/slides/_rels/slide19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34.xml"/></Relationships>
</file>

<file path=ppt/slides/_rels/slide19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4.xml"/></Relationships>
</file>

<file path=ppt/slides/_rels/slide19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4.xml"/></Relationships>
</file>

<file path=ppt/slides/_rels/slide19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4.xml"/></Relationships>
</file>

<file path=ppt/slides/_rels/slide19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4.xml"/></Relationships>
</file>

<file path=ppt/slides/_rels/slide19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4.xml"/></Relationships>
</file>

<file path=ppt/slides/_rels/slide197.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0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8.xml"/></Relationships>
</file>

<file path=ppt/slides/_rels/slide20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8.xml"/></Relationships>
</file>

<file path=ppt/slides/_rels/slide20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8.xml"/></Relationships>
</file>

<file path=ppt/slides/_rels/slide20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8.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4.xml"/><Relationship Id="rId1" Type="http://schemas.openxmlformats.org/officeDocument/2006/relationships/vmlDrawing" Target="../drawings/vmlDrawing47.vml"/><Relationship Id="rId5" Type="http://schemas.openxmlformats.org/officeDocument/2006/relationships/image" Target="../media/image87.png"/><Relationship Id="rId4" Type="http://schemas.openxmlformats.org/officeDocument/2006/relationships/oleObject" Target="../embeddings/oleObject1.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89.png"/><Relationship Id="rId2" Type="http://schemas.openxmlformats.org/officeDocument/2006/relationships/slideLayout" Target="../slideLayouts/slideLayout34.xml"/><Relationship Id="rId1" Type="http://schemas.openxmlformats.org/officeDocument/2006/relationships/vmlDrawing" Target="../drawings/vmlDrawing48.vml"/><Relationship Id="rId6" Type="http://schemas.openxmlformats.org/officeDocument/2006/relationships/oleObject" Target="../embeddings/oleObject3.bin"/><Relationship Id="rId5" Type="http://schemas.openxmlformats.org/officeDocument/2006/relationships/image" Target="../media/image88.png"/><Relationship Id="rId4" Type="http://schemas.openxmlformats.org/officeDocument/2006/relationships/oleObject" Target="../embeddings/oleObject2.bin"/></Relationships>
</file>

<file path=ppt/slides/_rels/slide20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4.xml"/><Relationship Id="rId1" Type="http://schemas.openxmlformats.org/officeDocument/2006/relationships/vmlDrawing" Target="../drawings/vmlDrawing49.vml"/><Relationship Id="rId6" Type="http://schemas.openxmlformats.org/officeDocument/2006/relationships/image" Target="../media/image90.png"/><Relationship Id="rId5" Type="http://schemas.openxmlformats.org/officeDocument/2006/relationships/oleObject" Target="../embeddings/oleObject4.bin"/><Relationship Id="rId4" Type="http://schemas.openxmlformats.org/officeDocument/2006/relationships/image" Target="../media/image91.png"/></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0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0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34.xml"/><Relationship Id="rId5" Type="http://schemas.openxmlformats.org/officeDocument/2006/relationships/image" Target="../media/image10.emf"/><Relationship Id="rId4" Type="http://schemas.openxmlformats.org/officeDocument/2006/relationships/image" Target="../media/image9.emf"/></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Planilha_do_Microsoft_Excel_97-20031.xls"/><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Planilha_do_Microsoft_Excel_97-20032.xls"/><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Planilha_do_Microsoft_Excel_97-20033.xls"/><Relationship Id="rId2" Type="http://schemas.openxmlformats.org/officeDocument/2006/relationships/slideLayout" Target="../slideLayouts/slideLayout29.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Planilha_do_Microsoft_Excel_97-20034.xls"/><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Planilha_do_Microsoft_Excel_97-20035.xls"/><Relationship Id="rId2" Type="http://schemas.openxmlformats.org/officeDocument/2006/relationships/slideLayout" Target="../slideLayouts/slideLayout29.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Planilha_do_Microsoft_Excel_97-20036.xls"/><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image" Target="../media/image16.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Planilha_do_Microsoft_Excel_97-20037.xls"/><Relationship Id="rId2" Type="http://schemas.openxmlformats.org/officeDocument/2006/relationships/slideLayout" Target="../slideLayouts/slideLayout29.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Planilha_do_Microsoft_Excel_97-20038.xls"/><Relationship Id="rId2" Type="http://schemas.openxmlformats.org/officeDocument/2006/relationships/slideLayout" Target="../slideLayouts/slideLayout29.xml"/><Relationship Id="rId1" Type="http://schemas.openxmlformats.org/officeDocument/2006/relationships/vmlDrawing" Target="../drawings/vmlDrawing8.vml"/><Relationship Id="rId4" Type="http://schemas.openxmlformats.org/officeDocument/2006/relationships/image" Target="../media/image18.emf"/></Relationships>
</file>

<file path=ppt/slides/_rels/slide5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9.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package" Target="../embeddings/Planilha_do_Microsoft_Excel2.xlsx"/></Relationships>
</file>

<file path=ppt/slides/_rels/slide59.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openxmlformats.org/officeDocument/2006/relationships/slideLayout" Target="../slideLayouts/slideLayout28.xml"/><Relationship Id="rId1" Type="http://schemas.openxmlformats.org/officeDocument/2006/relationships/vmlDrawing" Target="../drawings/vmlDrawing10.vml"/><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21.emf"/></Relationships>
</file>

<file path=ppt/slides/_rels/slide62.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openxmlformats.org/officeDocument/2006/relationships/slideLayout" Target="../slideLayouts/slideLayout34.xml"/><Relationship Id="rId1" Type="http://schemas.openxmlformats.org/officeDocument/2006/relationships/vmlDrawing" Target="../drawings/vmlDrawing12.vml"/><Relationship Id="rId4" Type="http://schemas.openxmlformats.org/officeDocument/2006/relationships/image" Target="../media/image22.emf"/></Relationships>
</file>

<file path=ppt/slides/_rels/slide63.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openxmlformats.org/officeDocument/2006/relationships/slideLayout" Target="../slideLayouts/slideLayout34.xml"/><Relationship Id="rId1" Type="http://schemas.openxmlformats.org/officeDocument/2006/relationships/vmlDrawing" Target="../drawings/vmlDrawing13.vml"/><Relationship Id="rId4" Type="http://schemas.openxmlformats.org/officeDocument/2006/relationships/image" Target="../media/image23.emf"/></Relationships>
</file>

<file path=ppt/slides/_rels/slide64.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24.emf"/></Relationships>
</file>

<file path=ppt/slides/_rels/slide65.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66.xml.rels><?xml version="1.0" encoding="UTF-8" standalone="yes"?>
<Relationships xmlns="http://schemas.openxmlformats.org/package/2006/relationships"><Relationship Id="rId3" Type="http://schemas.openxmlformats.org/officeDocument/2006/relationships/package" Target="../embeddings/Planilha_do_Microsoft_Excel9.xlsx"/><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26.emf"/></Relationships>
</file>

<file path=ppt/slides/_rels/slide67.xml.rels><?xml version="1.0" encoding="UTF-8" standalone="yes"?>
<Relationships xmlns="http://schemas.openxmlformats.org/package/2006/relationships"><Relationship Id="rId3" Type="http://schemas.openxmlformats.org/officeDocument/2006/relationships/package" Target="../embeddings/Planilha_do_Microsoft_Excel10.xlsx"/><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27.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Planilha_do_Microsoft_Excel_97-20039.xls"/><Relationship Id="rId2" Type="http://schemas.openxmlformats.org/officeDocument/2006/relationships/slideLayout" Target="../slideLayouts/slideLayout29.xml"/><Relationship Id="rId1" Type="http://schemas.openxmlformats.org/officeDocument/2006/relationships/vmlDrawing" Target="../drawings/vmlDrawing18.vml"/><Relationship Id="rId4" Type="http://schemas.openxmlformats.org/officeDocument/2006/relationships/image" Target="../media/image28.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Planilha_do_Microsoft_Excel_97-200310.xls"/><Relationship Id="rId2" Type="http://schemas.openxmlformats.org/officeDocument/2006/relationships/slideLayout" Target="../slideLayouts/slideLayout29.xml"/><Relationship Id="rId1" Type="http://schemas.openxmlformats.org/officeDocument/2006/relationships/vmlDrawing" Target="../drawings/vmlDrawing19.vml"/><Relationship Id="rId4" Type="http://schemas.openxmlformats.org/officeDocument/2006/relationships/image" Target="../media/image29.emf"/></Relationships>
</file>

<file path=ppt/slides/_rels/slide79.xml.rels><?xml version="1.0" encoding="UTF-8" standalone="yes"?>
<Relationships xmlns="http://schemas.openxmlformats.org/package/2006/relationships"><Relationship Id="rId3" Type="http://schemas.openxmlformats.org/officeDocument/2006/relationships/package" Target="../embeddings/Planilha_do_Microsoft_Excel11.xlsx"/><Relationship Id="rId2" Type="http://schemas.openxmlformats.org/officeDocument/2006/relationships/slideLayout" Target="../slideLayouts/slideLayout29.xml"/><Relationship Id="rId1" Type="http://schemas.openxmlformats.org/officeDocument/2006/relationships/vmlDrawing" Target="../drawings/vmlDrawing20.v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package" Target="../embeddings/Planilha_do_Microsoft_Excel12.xlsx"/><Relationship Id="rId2" Type="http://schemas.openxmlformats.org/officeDocument/2006/relationships/slideLayout" Target="../slideLayouts/slideLayout29.xml"/><Relationship Id="rId1" Type="http://schemas.openxmlformats.org/officeDocument/2006/relationships/vmlDrawing" Target="../drawings/vmlDrawing21.vml"/><Relationship Id="rId4" Type="http://schemas.openxmlformats.org/officeDocument/2006/relationships/image" Target="../media/image31.emf"/></Relationships>
</file>

<file path=ppt/slides/_rels/slide81.xml.rels><?xml version="1.0" encoding="UTF-8" standalone="yes"?>
<Relationships xmlns="http://schemas.openxmlformats.org/package/2006/relationships"><Relationship Id="rId3" Type="http://schemas.openxmlformats.org/officeDocument/2006/relationships/package" Target="../embeddings/Planilha_do_Microsoft_Excel13.xlsx"/><Relationship Id="rId2" Type="http://schemas.openxmlformats.org/officeDocument/2006/relationships/slideLayout" Target="../slideLayouts/slideLayout29.xml"/><Relationship Id="rId1" Type="http://schemas.openxmlformats.org/officeDocument/2006/relationships/vmlDrawing" Target="../drawings/vmlDrawing22.vml"/><Relationship Id="rId4" Type="http://schemas.openxmlformats.org/officeDocument/2006/relationships/image" Target="../media/image32.emf"/></Relationships>
</file>

<file path=ppt/slides/_rels/slide82.xml.rels><?xml version="1.0" encoding="UTF-8" standalone="yes"?>
<Relationships xmlns="http://schemas.openxmlformats.org/package/2006/relationships"><Relationship Id="rId3" Type="http://schemas.openxmlformats.org/officeDocument/2006/relationships/package" Target="../embeddings/Planilha_do_Microsoft_Excel14.xlsx"/><Relationship Id="rId2" Type="http://schemas.openxmlformats.org/officeDocument/2006/relationships/slideLayout" Target="../slideLayouts/slideLayout29.xml"/><Relationship Id="rId1" Type="http://schemas.openxmlformats.org/officeDocument/2006/relationships/vmlDrawing" Target="../drawings/vmlDrawing23.vml"/><Relationship Id="rId4" Type="http://schemas.openxmlformats.org/officeDocument/2006/relationships/image" Target="../media/image33.emf"/></Relationships>
</file>

<file path=ppt/slides/_rels/slide83.xml.rels><?xml version="1.0" encoding="UTF-8" standalone="yes"?>
<Relationships xmlns="http://schemas.openxmlformats.org/package/2006/relationships"><Relationship Id="rId3" Type="http://schemas.openxmlformats.org/officeDocument/2006/relationships/package" Target="../embeddings/Planilha_do_Microsoft_Excel15.xlsx"/><Relationship Id="rId2" Type="http://schemas.openxmlformats.org/officeDocument/2006/relationships/slideLayout" Target="../slideLayouts/slideLayout29.xml"/><Relationship Id="rId1" Type="http://schemas.openxmlformats.org/officeDocument/2006/relationships/vmlDrawing" Target="../drawings/vmlDrawing24.vml"/><Relationship Id="rId4" Type="http://schemas.openxmlformats.org/officeDocument/2006/relationships/image" Target="../media/image34.emf"/></Relationships>
</file>

<file path=ppt/slides/_rels/slide84.xml.rels><?xml version="1.0" encoding="UTF-8" standalone="yes"?>
<Relationships xmlns="http://schemas.openxmlformats.org/package/2006/relationships"><Relationship Id="rId3" Type="http://schemas.openxmlformats.org/officeDocument/2006/relationships/package" Target="../embeddings/Planilha_do_Microsoft_Excel16.xlsx"/><Relationship Id="rId2" Type="http://schemas.openxmlformats.org/officeDocument/2006/relationships/slideLayout" Target="../slideLayouts/slideLayout29.xml"/><Relationship Id="rId1" Type="http://schemas.openxmlformats.org/officeDocument/2006/relationships/vmlDrawing" Target="../drawings/vmlDrawing25.vml"/><Relationship Id="rId4" Type="http://schemas.openxmlformats.org/officeDocument/2006/relationships/image" Target="../media/image35.emf"/></Relationships>
</file>

<file path=ppt/slides/_rels/slide85.xml.rels><?xml version="1.0" encoding="UTF-8" standalone="yes"?>
<Relationships xmlns="http://schemas.openxmlformats.org/package/2006/relationships"><Relationship Id="rId3" Type="http://schemas.openxmlformats.org/officeDocument/2006/relationships/package" Target="../embeddings/Planilha_do_Microsoft_Excel17.xlsx"/><Relationship Id="rId2" Type="http://schemas.openxmlformats.org/officeDocument/2006/relationships/slideLayout" Target="../slideLayouts/slideLayout29.xml"/><Relationship Id="rId1" Type="http://schemas.openxmlformats.org/officeDocument/2006/relationships/vmlDrawing" Target="../drawings/vmlDrawing26.vml"/><Relationship Id="rId4" Type="http://schemas.openxmlformats.org/officeDocument/2006/relationships/image" Target="../media/image36.emf"/></Relationships>
</file>

<file path=ppt/slides/_rels/slide86.xml.rels><?xml version="1.0" encoding="UTF-8" standalone="yes"?>
<Relationships xmlns="http://schemas.openxmlformats.org/package/2006/relationships"><Relationship Id="rId3" Type="http://schemas.openxmlformats.org/officeDocument/2006/relationships/package" Target="../embeddings/Planilha_do_Microsoft_Excel18.xlsx"/><Relationship Id="rId2" Type="http://schemas.openxmlformats.org/officeDocument/2006/relationships/slideLayout" Target="../slideLayouts/slideLayout29.xml"/><Relationship Id="rId1" Type="http://schemas.openxmlformats.org/officeDocument/2006/relationships/vmlDrawing" Target="../drawings/vmlDrawing27.vml"/><Relationship Id="rId4" Type="http://schemas.openxmlformats.org/officeDocument/2006/relationships/image" Target="../media/image37.emf"/></Relationships>
</file>

<file path=ppt/slides/_rels/slide8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3" Type="http://schemas.openxmlformats.org/officeDocument/2006/relationships/package" Target="../embeddings/Planilha_do_Microsoft_Excel19.xlsx"/><Relationship Id="rId2" Type="http://schemas.openxmlformats.org/officeDocument/2006/relationships/slideLayout" Target="../slideLayouts/slideLayout29.xml"/><Relationship Id="rId1" Type="http://schemas.openxmlformats.org/officeDocument/2006/relationships/vmlDrawing" Target="../drawings/vmlDrawing28.vml"/><Relationship Id="rId4" Type="http://schemas.openxmlformats.org/officeDocument/2006/relationships/image" Target="../media/image38.emf"/></Relationships>
</file>

<file path=ppt/slides/_rels/slide8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package" Target="../embeddings/Planilha_do_Microsoft_Excel20.xlsx"/><Relationship Id="rId2" Type="http://schemas.openxmlformats.org/officeDocument/2006/relationships/slideLayout" Target="../slideLayouts/slideLayout29.xml"/><Relationship Id="rId1" Type="http://schemas.openxmlformats.org/officeDocument/2006/relationships/vmlDrawing" Target="../drawings/vmlDrawing29.vml"/><Relationship Id="rId4" Type="http://schemas.openxmlformats.org/officeDocument/2006/relationships/image" Target="../media/image42.emf"/></Relationships>
</file>

<file path=ppt/slides/_rels/slide9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3" Type="http://schemas.openxmlformats.org/officeDocument/2006/relationships/package" Target="../embeddings/Planilha_do_Microsoft_Excel21.xlsx"/><Relationship Id="rId2" Type="http://schemas.openxmlformats.org/officeDocument/2006/relationships/slideLayout" Target="../slideLayouts/slideLayout29.xml"/><Relationship Id="rId1" Type="http://schemas.openxmlformats.org/officeDocument/2006/relationships/vmlDrawing" Target="../drawings/vmlDrawing30.vml"/><Relationship Id="rId4" Type="http://schemas.openxmlformats.org/officeDocument/2006/relationships/image" Target="../media/image44.emf"/></Relationships>
</file>

<file path=ppt/slides/_rels/slide95.xml.rels><?xml version="1.0" encoding="UTF-8" standalone="yes"?>
<Relationships xmlns="http://schemas.openxmlformats.org/package/2006/relationships"><Relationship Id="rId3" Type="http://schemas.openxmlformats.org/officeDocument/2006/relationships/package" Target="../embeddings/Planilha_do_Microsoft_Excel22.xlsx"/><Relationship Id="rId2" Type="http://schemas.openxmlformats.org/officeDocument/2006/relationships/slideLayout" Target="../slideLayouts/slideLayout29.xml"/><Relationship Id="rId1" Type="http://schemas.openxmlformats.org/officeDocument/2006/relationships/vmlDrawing" Target="../drawings/vmlDrawing31.vml"/><Relationship Id="rId4" Type="http://schemas.openxmlformats.org/officeDocument/2006/relationships/image" Target="../media/image45.emf"/></Relationships>
</file>

<file path=ppt/slides/_rels/slide96.xml.rels><?xml version="1.0" encoding="UTF-8" standalone="yes"?>
<Relationships xmlns="http://schemas.openxmlformats.org/package/2006/relationships"><Relationship Id="rId3" Type="http://schemas.openxmlformats.org/officeDocument/2006/relationships/package" Target="../embeddings/Planilha_do_Microsoft_Excel23.xlsx"/><Relationship Id="rId2" Type="http://schemas.openxmlformats.org/officeDocument/2006/relationships/slideLayout" Target="../slideLayouts/slideLayout29.xml"/><Relationship Id="rId1" Type="http://schemas.openxmlformats.org/officeDocument/2006/relationships/vmlDrawing" Target="../drawings/vmlDrawing32.vml"/><Relationship Id="rId4" Type="http://schemas.openxmlformats.org/officeDocument/2006/relationships/image" Target="../media/image46.emf"/></Relationships>
</file>

<file path=ppt/slides/_rels/slide97.xml.rels><?xml version="1.0" encoding="UTF-8" standalone="yes"?>
<Relationships xmlns="http://schemas.openxmlformats.org/package/2006/relationships"><Relationship Id="rId3" Type="http://schemas.openxmlformats.org/officeDocument/2006/relationships/package" Target="../embeddings/Planilha_do_Microsoft_Excel24.xlsx"/><Relationship Id="rId2" Type="http://schemas.openxmlformats.org/officeDocument/2006/relationships/slideLayout" Target="../slideLayouts/slideLayout29.xml"/><Relationship Id="rId1" Type="http://schemas.openxmlformats.org/officeDocument/2006/relationships/vmlDrawing" Target="../drawings/vmlDrawing33.vml"/><Relationship Id="rId4" Type="http://schemas.openxmlformats.org/officeDocument/2006/relationships/image" Target="../media/image47.emf"/></Relationships>
</file>

<file path=ppt/slides/_rels/slide98.xml.rels><?xml version="1.0" encoding="UTF-8" standalone="yes"?>
<Relationships xmlns="http://schemas.openxmlformats.org/package/2006/relationships"><Relationship Id="rId3" Type="http://schemas.openxmlformats.org/officeDocument/2006/relationships/package" Target="../embeddings/Planilha_do_Microsoft_Excel25.xlsx"/><Relationship Id="rId2" Type="http://schemas.openxmlformats.org/officeDocument/2006/relationships/slideLayout" Target="../slideLayouts/slideLayout29.xml"/><Relationship Id="rId1" Type="http://schemas.openxmlformats.org/officeDocument/2006/relationships/vmlDrawing" Target="../drawings/vmlDrawing34.vml"/><Relationship Id="rId4" Type="http://schemas.openxmlformats.org/officeDocument/2006/relationships/image" Target="../media/image48.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89095" name="Text Box 7"/>
          <p:cNvSpPr txBox="1">
            <a:spLocks noChangeArrowheads="1"/>
          </p:cNvSpPr>
          <p:nvPr/>
        </p:nvSpPr>
        <p:spPr bwMode="auto">
          <a:xfrm>
            <a:off x="0" y="1844824"/>
            <a:ext cx="9144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pt-BR" sz="1400" dirty="0" smtClean="0">
              <a:solidFill>
                <a:srgbClr val="000000"/>
              </a:solidFill>
              <a:latin typeface="Calibri" panose="020F0502020204030204" pitchFamily="34" charset="0"/>
            </a:endParaRPr>
          </a:p>
          <a:p>
            <a:pPr algn="just"/>
            <a:endParaRPr lang="pt-BR" sz="1400" dirty="0" smtClean="0">
              <a:solidFill>
                <a:srgbClr val="000000"/>
              </a:solidFill>
              <a:latin typeface="Calibri" panose="020F0502020204030204" pitchFamily="34" charset="0"/>
            </a:endParaRPr>
          </a:p>
          <a:p>
            <a:pPr algn="just"/>
            <a:endParaRPr lang="pt-BR" sz="1400" dirty="0" smtClean="0">
              <a:solidFill>
                <a:srgbClr val="000000"/>
              </a:solidFill>
              <a:latin typeface="Calibri" panose="020F0502020204030204" pitchFamily="34" charset="0"/>
            </a:endParaRPr>
          </a:p>
          <a:p>
            <a:pPr algn="just"/>
            <a:endParaRPr lang="pt-BR" sz="1400" dirty="0">
              <a:solidFill>
                <a:srgbClr val="000000"/>
              </a:solidFill>
              <a:latin typeface="Calibri" panose="020F0502020204030204" pitchFamily="34" charset="0"/>
            </a:endParaRPr>
          </a:p>
          <a:p>
            <a:pPr algn="just"/>
            <a:endParaRPr lang="pt-BR" sz="1400" dirty="0" smtClean="0">
              <a:solidFill>
                <a:srgbClr val="000000"/>
              </a:solidFill>
              <a:latin typeface="Calibri" panose="020F0502020204030204" pitchFamily="34" charset="0"/>
            </a:endParaRPr>
          </a:p>
          <a:p>
            <a:pPr algn="just"/>
            <a:endParaRPr lang="pt-BR" sz="1400" dirty="0">
              <a:solidFill>
                <a:srgbClr val="000000"/>
              </a:solidFill>
              <a:latin typeface="Calibri" panose="020F0502020204030204" pitchFamily="34" charset="0"/>
            </a:endParaRPr>
          </a:p>
          <a:p>
            <a:pPr algn="just"/>
            <a:endParaRPr lang="pt-BR" sz="1400" dirty="0" smtClean="0">
              <a:solidFill>
                <a:srgbClr val="000000"/>
              </a:solidFill>
              <a:latin typeface="Calibri" panose="020F0502020204030204" pitchFamily="34" charset="0"/>
            </a:endParaRPr>
          </a:p>
          <a:p>
            <a:pPr algn="ctr"/>
            <a:r>
              <a:rPr lang="pt-BR" sz="4400" b="1" dirty="0" smtClean="0">
                <a:solidFill>
                  <a:srgbClr val="000000"/>
                </a:solidFill>
                <a:latin typeface="Calibri" panose="020F0502020204030204" pitchFamily="34" charset="0"/>
              </a:rPr>
              <a:t>PREVIDÊNCIA SOCIAL - TEMAS ATUAIS</a:t>
            </a:r>
          </a:p>
          <a:p>
            <a:pPr algn="ctr"/>
            <a:endParaRPr lang="pt-BR" sz="1200" b="1" dirty="0" smtClean="0">
              <a:solidFill>
                <a:srgbClr val="000000"/>
              </a:solidFill>
              <a:latin typeface="Calibri" panose="020F0502020204030204" pitchFamily="34" charset="0"/>
            </a:endParaRPr>
          </a:p>
          <a:p>
            <a:pPr algn="ctr"/>
            <a:endParaRPr lang="pt-BR" sz="1200" b="1" dirty="0">
              <a:solidFill>
                <a:srgbClr val="000000"/>
              </a:solidFill>
              <a:latin typeface="Calibri" panose="020F0502020204030204" pitchFamily="34" charset="0"/>
            </a:endParaRPr>
          </a:p>
          <a:p>
            <a:pPr algn="ctr"/>
            <a:endParaRPr lang="pt-BR" sz="1200" b="1" dirty="0" smtClean="0">
              <a:solidFill>
                <a:srgbClr val="000000"/>
              </a:solidFill>
              <a:latin typeface="Calibri" panose="020F0502020204030204" pitchFamily="34" charset="0"/>
            </a:endParaRPr>
          </a:p>
          <a:p>
            <a:pPr algn="ctr"/>
            <a:endParaRPr lang="pt-BR" sz="1200" b="1" dirty="0">
              <a:solidFill>
                <a:srgbClr val="000000"/>
              </a:solidFill>
              <a:latin typeface="Calibri" panose="020F0502020204030204" pitchFamily="34" charset="0"/>
            </a:endParaRPr>
          </a:p>
          <a:p>
            <a:pPr algn="ctr"/>
            <a:endParaRPr lang="pt-BR" sz="1200" b="1" dirty="0" smtClean="0">
              <a:solidFill>
                <a:srgbClr val="000000"/>
              </a:solidFill>
              <a:latin typeface="Calibri" panose="020F0502020204030204" pitchFamily="34" charset="0"/>
            </a:endParaRPr>
          </a:p>
          <a:p>
            <a:pPr algn="just" eaLnBrk="0" hangingPunct="0">
              <a:spcBef>
                <a:spcPts val="0"/>
              </a:spcBef>
              <a:defRPr/>
            </a:pPr>
            <a:endParaRPr lang="pt-BR" sz="1400" b="1" i="1" dirty="0" smtClean="0">
              <a:solidFill>
                <a:srgbClr val="000000"/>
              </a:solidFill>
              <a:effectLst>
                <a:outerShdw blurRad="38100" dist="38100" dir="2700000" algn="tl">
                  <a:srgbClr val="C0C0C0"/>
                </a:outerShdw>
              </a:effectLst>
              <a:latin typeface="Calibri" panose="020F0502020204030204" pitchFamily="34" charset="0"/>
            </a:endParaRPr>
          </a:p>
          <a:p>
            <a:pPr algn="ctr" eaLnBrk="0" hangingPunct="0">
              <a:spcBef>
                <a:spcPts val="0"/>
              </a:spcBef>
              <a:defRPr/>
            </a:pPr>
            <a:r>
              <a:rPr lang="pt-BR" sz="2800" b="1" i="1" dirty="0" smtClean="0">
                <a:solidFill>
                  <a:srgbClr val="000000"/>
                </a:solidFill>
                <a:effectLst>
                  <a:outerShdw blurRad="38100" dist="38100" dir="2700000" algn="tl">
                    <a:srgbClr val="C0C0C0"/>
                  </a:outerShdw>
                </a:effectLst>
                <a:latin typeface="Calibri" panose="020F0502020204030204" pitchFamily="34" charset="0"/>
              </a:rPr>
              <a:t>50º CONGRESSO ABIPEM</a:t>
            </a:r>
          </a:p>
          <a:p>
            <a:pPr algn="just" eaLnBrk="0" hangingPunct="0">
              <a:spcBef>
                <a:spcPts val="0"/>
              </a:spcBef>
              <a:defRPr/>
            </a:pPr>
            <a:endParaRPr lang="pt-BR" sz="1400" b="1" i="1" dirty="0" smtClean="0">
              <a:solidFill>
                <a:srgbClr val="000000"/>
              </a:solidFill>
              <a:effectLst>
                <a:outerShdw blurRad="38100" dist="38100" dir="2700000" algn="tl">
                  <a:srgbClr val="C0C0C0"/>
                </a:outerShdw>
              </a:effectLst>
              <a:latin typeface="Calibri" panose="020F0502020204030204" pitchFamily="34" charset="0"/>
            </a:endParaRPr>
          </a:p>
          <a:p>
            <a:pPr algn="just" eaLnBrk="0" hangingPunct="0">
              <a:spcBef>
                <a:spcPts val="0"/>
              </a:spcBef>
              <a:defRPr/>
            </a:pPr>
            <a:endParaRPr lang="pt-BR" sz="1400" b="1" i="1" dirty="0" smtClean="0">
              <a:solidFill>
                <a:srgbClr val="000000"/>
              </a:solidFill>
              <a:effectLst>
                <a:outerShdw blurRad="38100" dist="38100" dir="2700000" algn="tl">
                  <a:srgbClr val="C0C0C0"/>
                </a:outerShdw>
              </a:effectLst>
              <a:latin typeface="Calibri" panose="020F0502020204030204" pitchFamily="34" charset="0"/>
            </a:endParaRPr>
          </a:p>
          <a:p>
            <a:pPr algn="just" eaLnBrk="0" hangingPunct="0">
              <a:spcBef>
                <a:spcPts val="0"/>
              </a:spcBef>
              <a:defRPr/>
            </a:pPr>
            <a:endParaRPr lang="pt-BR" sz="1400" b="1" i="1" dirty="0" smtClean="0">
              <a:solidFill>
                <a:srgbClr val="000000"/>
              </a:solidFill>
              <a:effectLst>
                <a:outerShdw blurRad="38100" dist="38100" dir="2700000" algn="tl">
                  <a:srgbClr val="C0C0C0"/>
                </a:outerShdw>
              </a:effectLst>
              <a:latin typeface="Calibri" panose="020F0502020204030204" pitchFamily="34" charset="0"/>
            </a:endParaRPr>
          </a:p>
          <a:p>
            <a:pPr algn="r" eaLnBrk="0" hangingPunct="0">
              <a:spcBef>
                <a:spcPts val="0"/>
              </a:spcBef>
              <a:defRPr/>
            </a:pPr>
            <a:r>
              <a:rPr lang="pt-BR" b="1" i="1" dirty="0" smtClean="0">
                <a:solidFill>
                  <a:srgbClr val="000000"/>
                </a:solidFill>
                <a:effectLst>
                  <a:outerShdw blurRad="38100" dist="38100" dir="2700000" algn="tl">
                    <a:srgbClr val="C0C0C0"/>
                  </a:outerShdw>
                </a:effectLst>
                <a:latin typeface="Calibri" panose="020F0502020204030204" pitchFamily="34" charset="0"/>
              </a:rPr>
              <a:t>FOZ DO IGUAÇU - PR - 15 DE JUNHO DE 2016</a:t>
            </a:r>
            <a:endParaRPr lang="pt-BR" b="1" i="1" dirty="0">
              <a:solidFill>
                <a:srgbClr val="000000"/>
              </a:solidFill>
              <a:effectLst>
                <a:outerShdw blurRad="38100" dist="38100" dir="2700000" algn="tl">
                  <a:srgbClr val="C0C0C0"/>
                </a:outerShdw>
              </a:effectLst>
              <a:latin typeface="Calibri" panose="020F0502020204030204" pitchFamily="34" charset="0"/>
            </a:endParaRPr>
          </a:p>
        </p:txBody>
      </p:sp>
      <p:sp>
        <p:nvSpPr>
          <p:cNvPr id="4" name="Rectangle 6"/>
          <p:cNvSpPr>
            <a:spLocks noChangeArrowheads="1"/>
          </p:cNvSpPr>
          <p:nvPr/>
        </p:nvSpPr>
        <p:spPr bwMode="auto">
          <a:xfrm>
            <a:off x="0" y="829305"/>
            <a:ext cx="9144000" cy="110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defRPr/>
            </a:pPr>
            <a:endParaRPr lang="pt-BR" sz="600" b="1" dirty="0">
              <a:solidFill>
                <a:srgbClr val="000000"/>
              </a:solidFill>
              <a:effectLst>
                <a:outerShdw blurRad="38100" dist="38100" dir="2700000" algn="tl">
                  <a:srgbClr val="C0C0C0"/>
                </a:outerShdw>
              </a:effectLst>
              <a:latin typeface="Arial" charset="0"/>
            </a:endParaRPr>
          </a:p>
          <a:p>
            <a:pPr algn="ctr" eaLnBrk="0" hangingPunct="0">
              <a:defRPr/>
            </a:pPr>
            <a:r>
              <a:rPr lang="pt-BR" b="1" dirty="0" smtClean="0">
                <a:solidFill>
                  <a:srgbClr val="000000"/>
                </a:solidFill>
                <a:latin typeface="Calibri" panose="020F0502020204030204" pitchFamily="34" charset="0"/>
              </a:rPr>
              <a:t>MF </a:t>
            </a:r>
            <a:r>
              <a:rPr lang="pt-BR" b="1" dirty="0">
                <a:solidFill>
                  <a:srgbClr val="000000"/>
                </a:solidFill>
                <a:latin typeface="Calibri" panose="020F0502020204030204" pitchFamily="34" charset="0"/>
              </a:rPr>
              <a:t>- Ministério </a:t>
            </a:r>
            <a:r>
              <a:rPr lang="pt-BR" b="1" dirty="0" smtClean="0">
                <a:solidFill>
                  <a:srgbClr val="000000"/>
                </a:solidFill>
                <a:latin typeface="Calibri" panose="020F0502020204030204" pitchFamily="34" charset="0"/>
              </a:rPr>
              <a:t>da Fazenda</a:t>
            </a:r>
            <a:endParaRPr lang="pt-BR" b="1" dirty="0">
              <a:solidFill>
                <a:srgbClr val="000000"/>
              </a:solidFill>
              <a:latin typeface="Calibri" panose="020F0502020204030204" pitchFamily="34" charset="0"/>
            </a:endParaRPr>
          </a:p>
          <a:p>
            <a:pPr algn="ctr" eaLnBrk="0" hangingPunct="0">
              <a:defRPr/>
            </a:pPr>
            <a:r>
              <a:rPr lang="pt-BR" b="1" dirty="0">
                <a:solidFill>
                  <a:srgbClr val="000000"/>
                </a:solidFill>
                <a:latin typeface="Calibri" panose="020F0502020204030204" pitchFamily="34" charset="0"/>
              </a:rPr>
              <a:t>SPPS - Secretaria de Políticas de Previdência </a:t>
            </a:r>
            <a:r>
              <a:rPr lang="pt-BR" b="1" dirty="0" smtClean="0">
                <a:solidFill>
                  <a:srgbClr val="000000"/>
                </a:solidFill>
                <a:latin typeface="Calibri" panose="020F0502020204030204" pitchFamily="34" charset="0"/>
              </a:rPr>
              <a:t>Social</a:t>
            </a:r>
          </a:p>
          <a:p>
            <a:pPr algn="ctr" eaLnBrk="0" hangingPunct="0">
              <a:defRPr/>
            </a:pPr>
            <a:r>
              <a:rPr lang="pt-BR" b="1" dirty="0" smtClean="0">
                <a:solidFill>
                  <a:srgbClr val="000000"/>
                </a:solidFill>
                <a:latin typeface="Calibri" panose="020F0502020204030204" pitchFamily="34" charset="0"/>
              </a:rPr>
              <a:t>DRPSP - Departamento dos Regimes de Previdência no Serviço Público</a:t>
            </a:r>
            <a:endParaRPr lang="pt-BR"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23495567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CaixaDeTexto 7"/>
          <p:cNvSpPr txBox="1">
            <a:spLocks noChangeArrowheads="1"/>
          </p:cNvSpPr>
          <p:nvPr/>
        </p:nvSpPr>
        <p:spPr bwMode="auto">
          <a:xfrm>
            <a:off x="88082" y="5992560"/>
            <a:ext cx="90281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0"/>
              </a:spcAft>
            </a:pPr>
            <a:r>
              <a:rPr lang="pt-BR" altLang="pt-BR" sz="1200" dirty="0">
                <a:latin typeface="Calibri" panose="020F0502020204030204" pitchFamily="34" charset="0"/>
              </a:rPr>
              <a:t>Fonte: </a:t>
            </a:r>
            <a:r>
              <a:rPr lang="pt-BR" altLang="pt-BR" sz="1200" dirty="0" smtClean="0">
                <a:latin typeface="Calibri" panose="020F0502020204030204" pitchFamily="34" charset="0"/>
              </a:rPr>
              <a:t>DRPSP/SPPS/MF (DIPR e RREO)</a:t>
            </a:r>
          </a:p>
          <a:p>
            <a:pPr eaLnBrk="1" hangingPunct="1"/>
            <a:r>
              <a:rPr lang="pt-BR" altLang="pt-BR" sz="1200" b="1" u="sng" dirty="0" smtClean="0">
                <a:latin typeface="Calibri" panose="020F0502020204030204" pitchFamily="34" charset="0"/>
              </a:rPr>
              <a:t>Observações</a:t>
            </a:r>
            <a:r>
              <a:rPr lang="pt-BR" altLang="pt-BR" sz="1200" b="1" dirty="0" smtClean="0">
                <a:latin typeface="Calibri" panose="020F0502020204030204" pitchFamily="34" charset="0"/>
              </a:rPr>
              <a:t>:</a:t>
            </a:r>
            <a:endParaRPr lang="pt-BR" altLang="pt-BR" sz="1200" dirty="0" smtClean="0">
              <a:latin typeface="Calibri" panose="020F0502020204030204" pitchFamily="34" charset="0"/>
            </a:endParaRPr>
          </a:p>
          <a:p>
            <a:pPr eaLnBrk="1" hangingPunct="1"/>
            <a:r>
              <a:rPr lang="pt-BR" altLang="pt-BR" sz="1200" dirty="0" smtClean="0">
                <a:latin typeface="Calibri" panose="020F0502020204030204" pitchFamily="34" charset="0"/>
              </a:rPr>
              <a:t>1 - Não inclui militares da União.     2 - Dados </a:t>
            </a:r>
            <a:r>
              <a:rPr lang="pt-BR" altLang="pt-BR" sz="1200" dirty="0">
                <a:latin typeface="Calibri" panose="020F0502020204030204" pitchFamily="34" charset="0"/>
              </a:rPr>
              <a:t>apurados na data de consolidação dos indicadores do Plano Plurianual - </a:t>
            </a:r>
            <a:r>
              <a:rPr lang="pt-BR" altLang="pt-BR" sz="1200" dirty="0" smtClean="0">
                <a:latin typeface="Calibri" panose="020F0502020204030204" pitchFamily="34" charset="0"/>
              </a:rPr>
              <a:t>PPA.</a:t>
            </a:r>
            <a:endParaRPr lang="pt-BR" altLang="pt-BR" sz="1200" dirty="0">
              <a:latin typeface="Calibri" panose="020F0502020204030204" pitchFamily="34" charset="0"/>
            </a:endParaRPr>
          </a:p>
        </p:txBody>
      </p:sp>
      <p:graphicFrame>
        <p:nvGraphicFramePr>
          <p:cNvPr id="9" name="Gráfico 8"/>
          <p:cNvGraphicFramePr>
            <a:graphicFrameLocks/>
          </p:cNvGraphicFramePr>
          <p:nvPr>
            <p:extLst/>
          </p:nvPr>
        </p:nvGraphicFramePr>
        <p:xfrm>
          <a:off x="88081" y="1052736"/>
          <a:ext cx="8928991" cy="493982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2"/>
          <p:cNvSpPr txBox="1">
            <a:spLocks noChangeArrowheads="1"/>
          </p:cNvSpPr>
          <p:nvPr/>
        </p:nvSpPr>
        <p:spPr bwMode="auto">
          <a:xfrm>
            <a:off x="292587" y="836713"/>
            <a:ext cx="8568952" cy="3600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DADOS </a:t>
            </a:r>
            <a:r>
              <a:rPr lang="pt-BR" altLang="pt-BR" sz="2200" b="1" u="sng" dirty="0">
                <a:solidFill>
                  <a:srgbClr val="002060"/>
                </a:solidFill>
                <a:latin typeface="+mn-lt"/>
                <a:ea typeface="+mn-ea"/>
                <a:cs typeface="+mn-cs"/>
              </a:rPr>
              <a:t>GERAIS SOBRE OS RPPS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PPA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RESULTADO FINANCEIRO</a:t>
            </a:r>
          </a:p>
        </p:txBody>
      </p:sp>
    </p:spTree>
    <p:extLst>
      <p:ext uri="{BB962C8B-B14F-4D97-AF65-F5344CB8AC3E}">
        <p14:creationId xmlns:p14="http://schemas.microsoft.com/office/powerpoint/2010/main" val="288821714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100</a:t>
            </a:fld>
            <a:endParaRPr lang="pt-BR" dirty="0">
              <a:solidFill>
                <a:prstClr val="black"/>
              </a:solidFill>
            </a:endParaRPr>
          </a:p>
        </p:txBody>
      </p:sp>
      <p:sp>
        <p:nvSpPr>
          <p:cNvPr id="5" name="Título 1"/>
          <p:cNvSpPr>
            <a:spLocks noGrp="1"/>
          </p:cNvSpPr>
          <p:nvPr>
            <p:ph type="title"/>
          </p:nvPr>
        </p:nvSpPr>
        <p:spPr>
          <a:xfrm>
            <a:off x="459222" y="1010692"/>
            <a:ext cx="7885384" cy="546100"/>
          </a:xfrm>
        </p:spPr>
        <p:txBody>
          <a:bodyPr rtlCol="0">
            <a:noAutofit/>
          </a:bodyPr>
          <a:lstStyle/>
          <a:p>
            <a:pPr eaLnBrk="1" fontAlgn="auto" hangingPunct="1">
              <a:spcAft>
                <a:spcPts val="0"/>
              </a:spcAft>
              <a:defRPr/>
            </a:pPr>
            <a:r>
              <a:rPr lang="pt-BR" sz="2800" b="1" dirty="0" smtClean="0">
                <a:latin typeface="+mn-lt"/>
              </a:rPr>
              <a:t>REGIMES PRÓPRIOS DE PREVIDÊNCIA SOCIAL - RPPS</a:t>
            </a:r>
            <a:endParaRPr lang="pt-BR" sz="2800" b="1" dirty="0">
              <a:latin typeface="+mn-lt"/>
            </a:endParaRPr>
          </a:p>
        </p:txBody>
      </p:sp>
      <p:sp>
        <p:nvSpPr>
          <p:cNvPr id="6" name="Espaço Reservado para Conteúdo 2"/>
          <p:cNvSpPr>
            <a:spLocks noGrp="1"/>
          </p:cNvSpPr>
          <p:nvPr>
            <p:ph idx="1"/>
          </p:nvPr>
        </p:nvSpPr>
        <p:spPr>
          <a:xfrm>
            <a:off x="117028" y="2132856"/>
            <a:ext cx="8569772" cy="3017068"/>
          </a:xfrm>
        </p:spPr>
        <p:txBody>
          <a:bodyPr>
            <a:normAutofit/>
          </a:bodyPr>
          <a:lstStyle/>
          <a:p>
            <a:pPr algn="just" eaLnBrk="1" hangingPunct="1">
              <a:lnSpc>
                <a:spcPct val="80000"/>
              </a:lnSpc>
              <a:buFont typeface="Arial" panose="020B0604020202020204" pitchFamily="34" charset="0"/>
              <a:buChar char="•"/>
              <a:defRPr/>
            </a:pPr>
            <a:r>
              <a:rPr lang="pt-BR" altLang="pt-BR" sz="1800" dirty="0" smtClean="0"/>
              <a:t>Nos últimos anos, notadamente a partir das Emendas Constitucionais 20/1998 e 41/2003, os RPPS passaram por muitas transformações, podendo ser citadas:</a:t>
            </a:r>
          </a:p>
          <a:p>
            <a:pPr marL="877888" indent="-514350" algn="just" eaLnBrk="1" hangingPunct="1">
              <a:lnSpc>
                <a:spcPct val="80000"/>
              </a:lnSpc>
              <a:buFont typeface="Arial" panose="020B0604020202020204" pitchFamily="34" charset="0"/>
              <a:buAutoNum type="alphaLcParenR"/>
              <a:defRPr/>
            </a:pPr>
            <a:r>
              <a:rPr lang="pt-BR" altLang="pt-BR" sz="1800" dirty="0" smtClean="0"/>
              <a:t>Alterações nas regras de acesso aos benefícios.</a:t>
            </a:r>
          </a:p>
          <a:p>
            <a:pPr marL="877888" indent="-514350" algn="just" eaLnBrk="1" hangingPunct="1">
              <a:lnSpc>
                <a:spcPct val="80000"/>
              </a:lnSpc>
              <a:buFont typeface="Arial" panose="020B0604020202020204" pitchFamily="34" charset="0"/>
              <a:buAutoNum type="alphaLcParenR"/>
              <a:defRPr/>
            </a:pPr>
            <a:r>
              <a:rPr lang="pt-BR" altLang="pt-BR" sz="1800" dirty="0" smtClean="0"/>
              <a:t>Observância do caráter contributivo e solidário.</a:t>
            </a:r>
          </a:p>
          <a:p>
            <a:pPr marL="877888" indent="-514350" algn="just" eaLnBrk="1" hangingPunct="1">
              <a:lnSpc>
                <a:spcPct val="80000"/>
              </a:lnSpc>
              <a:buFont typeface="Arial" panose="020B0604020202020204" pitchFamily="34" charset="0"/>
              <a:buAutoNum type="alphaLcParenR"/>
              <a:defRPr/>
            </a:pPr>
            <a:r>
              <a:rPr lang="pt-BR" altLang="pt-BR" sz="1800" dirty="0" smtClean="0"/>
              <a:t>Preocupação com o equilíbrio financeiro e atuarial.</a:t>
            </a:r>
          </a:p>
          <a:p>
            <a:pPr marL="877888" indent="-514350" algn="just" eaLnBrk="1" hangingPunct="1">
              <a:lnSpc>
                <a:spcPct val="80000"/>
              </a:lnSpc>
              <a:buFont typeface="Arial" panose="020B0604020202020204" pitchFamily="34" charset="0"/>
              <a:buAutoNum type="alphaLcParenR"/>
              <a:defRPr/>
            </a:pPr>
            <a:r>
              <a:rPr lang="pt-BR" altLang="pt-BR" sz="1800" dirty="0" smtClean="0"/>
              <a:t>Instituição da previdência complementar para os servidores, na União (FUNPRESP) e em alguns Estados.</a:t>
            </a:r>
          </a:p>
          <a:p>
            <a:pPr marL="877888" indent="-514350" algn="just" eaLnBrk="1" hangingPunct="1">
              <a:lnSpc>
                <a:spcPct val="80000"/>
              </a:lnSpc>
              <a:buFont typeface="Arial" panose="020B0604020202020204" pitchFamily="34" charset="0"/>
              <a:buAutoNum type="alphaLcParenR"/>
              <a:defRPr/>
            </a:pPr>
            <a:r>
              <a:rPr lang="pt-BR" altLang="pt-BR" sz="1800" dirty="0" smtClean="0"/>
              <a:t>Melhoria na organização, regulação e supervisão, pela atuação do MTPS.</a:t>
            </a:r>
          </a:p>
          <a:p>
            <a:pPr algn="just" eaLnBrk="1" hangingPunct="1">
              <a:lnSpc>
                <a:spcPct val="80000"/>
              </a:lnSpc>
              <a:buFont typeface="Arial" panose="020B0604020202020204" pitchFamily="34" charset="0"/>
              <a:buChar char="•"/>
              <a:defRPr/>
            </a:pPr>
            <a:r>
              <a:rPr lang="pt-BR" altLang="pt-BR" sz="1800" dirty="0" smtClean="0"/>
              <a:t>Porém, desequilíbrios decorrentes do histórico dos RPPS (sobretudo no período anterior a 1998) e o aumento da expectativa de sobrevida da população brasileira, ainda representam desafio para sua sustentabilidade. </a:t>
            </a:r>
          </a:p>
        </p:txBody>
      </p:sp>
    </p:spTree>
    <p:extLst>
      <p:ext uri="{BB962C8B-B14F-4D97-AF65-F5344CB8AC3E}">
        <p14:creationId xmlns:p14="http://schemas.microsoft.com/office/powerpoint/2010/main" val="8535858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101</a:t>
            </a:fld>
            <a:endParaRPr lang="pt-BR" dirty="0">
              <a:solidFill>
                <a:prstClr val="black"/>
              </a:solidFill>
            </a:endParaRPr>
          </a:p>
        </p:txBody>
      </p:sp>
      <p:sp>
        <p:nvSpPr>
          <p:cNvPr id="5" name="Retângulo 4"/>
          <p:cNvSpPr/>
          <p:nvPr/>
        </p:nvSpPr>
        <p:spPr>
          <a:xfrm>
            <a:off x="802988" y="691777"/>
            <a:ext cx="7312818" cy="523220"/>
          </a:xfrm>
          <a:prstGeom prst="rect">
            <a:avLst/>
          </a:prstGeom>
        </p:spPr>
        <p:txBody>
          <a:bodyPr wrap="square">
            <a:spAutoFit/>
          </a:bodyPr>
          <a:lstStyle/>
          <a:p>
            <a:pPr algn="ctr"/>
            <a:r>
              <a:rPr lang="pt-BR" sz="2800" b="1" dirty="0" smtClean="0">
                <a:solidFill>
                  <a:prstClr val="black"/>
                </a:solidFill>
                <a:latin typeface="Calibri"/>
                <a:cs typeface="Arial" charset="0"/>
              </a:rPr>
              <a:t>ENTES FEDERATIVOS - REGIME PREVIDENCIÁRIO</a:t>
            </a:r>
            <a:endParaRPr lang="pt-BR" sz="2800" dirty="0" smtClean="0">
              <a:solidFill>
                <a:prstClr val="black"/>
              </a:solidFill>
              <a:latin typeface="Calibri"/>
              <a:cs typeface="Arial" charset="0"/>
            </a:endParaRPr>
          </a:p>
        </p:txBody>
      </p:sp>
      <p:sp>
        <p:nvSpPr>
          <p:cNvPr id="6" name="CaixaDeTexto 5"/>
          <p:cNvSpPr txBox="1"/>
          <p:nvPr/>
        </p:nvSpPr>
        <p:spPr>
          <a:xfrm>
            <a:off x="899592" y="2636912"/>
            <a:ext cx="504056" cy="400110"/>
          </a:xfrm>
          <a:prstGeom prst="rect">
            <a:avLst/>
          </a:prstGeom>
          <a:noFill/>
        </p:spPr>
        <p:txBody>
          <a:bodyPr wrap="square" rtlCol="0">
            <a:spAutoFit/>
          </a:bodyPr>
          <a:lstStyle/>
          <a:p>
            <a:endParaRPr lang="pt-BR" sz="1800" dirty="0">
              <a:solidFill>
                <a:prstClr val="black"/>
              </a:solidFill>
              <a:latin typeface="Arial" charset="0"/>
              <a:cs typeface="Arial" charset="0"/>
            </a:endParaRPr>
          </a:p>
        </p:txBody>
      </p:sp>
      <p:graphicFrame>
        <p:nvGraphicFramePr>
          <p:cNvPr id="7" name="Tabela 6"/>
          <p:cNvGraphicFramePr>
            <a:graphicFrameLocks noGrp="1"/>
          </p:cNvGraphicFramePr>
          <p:nvPr>
            <p:extLst/>
          </p:nvPr>
        </p:nvGraphicFramePr>
        <p:xfrm>
          <a:off x="285760" y="3869010"/>
          <a:ext cx="8401041" cy="2247728"/>
        </p:xfrm>
        <a:graphic>
          <a:graphicData uri="http://schemas.openxmlformats.org/drawingml/2006/table">
            <a:tbl>
              <a:tblPr/>
              <a:tblGrid>
                <a:gridCol w="1247074"/>
                <a:gridCol w="1206332"/>
                <a:gridCol w="820365"/>
                <a:gridCol w="1709090"/>
                <a:gridCol w="1709090"/>
                <a:gridCol w="1709090"/>
              </a:tblGrid>
              <a:tr h="361985">
                <a:tc rowSpan="2">
                  <a:txBody>
                    <a:bodyPr/>
                    <a:lstStyle/>
                    <a:p>
                      <a:pPr algn="ctr" fontAlgn="b"/>
                      <a:r>
                        <a:rPr lang="pt-BR" sz="2400" b="1" i="0" u="none" strike="noStrike" dirty="0" smtClean="0">
                          <a:solidFill>
                            <a:srgbClr val="000000"/>
                          </a:solidFill>
                          <a:effectLst/>
                          <a:latin typeface="Calibri"/>
                        </a:rPr>
                        <a:t>REGIME</a:t>
                      </a:r>
                      <a:endParaRPr lang="pt-BR" sz="24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2">
                  <a:txBody>
                    <a:bodyPr/>
                    <a:lstStyle/>
                    <a:p>
                      <a:pPr algn="ctr" fontAlgn="b"/>
                      <a:r>
                        <a:rPr lang="pt-BR" sz="2400" b="1" i="0" u="none" strike="noStrike" dirty="0" smtClean="0">
                          <a:solidFill>
                            <a:srgbClr val="000000"/>
                          </a:solidFill>
                          <a:effectLst/>
                          <a:latin typeface="Calibri"/>
                        </a:rPr>
                        <a:t>Nº DE</a:t>
                      </a:r>
                      <a:r>
                        <a:rPr lang="pt-BR" sz="2400" b="1" i="0" u="none" strike="noStrike" baseline="0" dirty="0" smtClean="0">
                          <a:solidFill>
                            <a:srgbClr val="000000"/>
                          </a:solidFill>
                          <a:effectLst/>
                          <a:latin typeface="Calibri"/>
                        </a:rPr>
                        <a:t> ENTES</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2">
                  <a:txBody>
                    <a:bodyPr/>
                    <a:lstStyle/>
                    <a:p>
                      <a:pPr algn="ctr" fontAlgn="b"/>
                      <a:r>
                        <a:rPr lang="pt-BR" sz="2400" b="1" i="0" u="none" strike="noStrike" dirty="0" smtClean="0">
                          <a:solidFill>
                            <a:srgbClr val="000000"/>
                          </a:solidFill>
                          <a:effectLst/>
                          <a:latin typeface="Calibri"/>
                        </a:rPr>
                        <a:t>%</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gridSpan="3">
                  <a:txBody>
                    <a:bodyPr/>
                    <a:lstStyle/>
                    <a:p>
                      <a:pPr algn="ctr" fontAlgn="b"/>
                      <a:r>
                        <a:rPr lang="pt-BR" sz="2400" b="1" i="0" u="none" strike="noStrike" dirty="0" smtClean="0">
                          <a:solidFill>
                            <a:srgbClr val="000000"/>
                          </a:solidFill>
                          <a:effectLst/>
                          <a:latin typeface="Calibri"/>
                        </a:rPr>
                        <a:t>SERVIDORES</a:t>
                      </a:r>
                      <a:r>
                        <a:rPr lang="pt-BR" sz="2400" b="1" i="0" u="none" strike="noStrike" baseline="0" dirty="0" smtClean="0">
                          <a:solidFill>
                            <a:srgbClr val="000000"/>
                          </a:solidFill>
                          <a:effectLst/>
                          <a:latin typeface="Calibri"/>
                        </a:rPr>
                        <a:t> ATIVOS</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pPr algn="ctr" fontAlgn="b"/>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361985">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b"/>
                      <a:r>
                        <a:rPr lang="pt-BR" sz="2400" b="1" i="0" u="none" strike="noStrike" dirty="0" smtClean="0">
                          <a:solidFill>
                            <a:srgbClr val="000000"/>
                          </a:solidFill>
                          <a:effectLst/>
                          <a:latin typeface="Calibri"/>
                        </a:rPr>
                        <a:t>RGPS</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2400" b="1" i="0" u="none" strike="noStrike" dirty="0" smtClean="0">
                          <a:solidFill>
                            <a:srgbClr val="000000"/>
                          </a:solidFill>
                          <a:effectLst/>
                          <a:latin typeface="Calibri"/>
                        </a:rPr>
                        <a:t>RPPS</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2400" b="1" i="0" u="none" strike="noStrike" dirty="0" smtClean="0">
                          <a:solidFill>
                            <a:srgbClr val="000000"/>
                          </a:solidFill>
                          <a:effectLst/>
                          <a:latin typeface="Calibri"/>
                        </a:rPr>
                        <a:t>TOTAL</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364928">
                <a:tc>
                  <a:txBody>
                    <a:bodyPr/>
                    <a:lstStyle/>
                    <a:p>
                      <a:pPr algn="ctr" fontAlgn="b"/>
                      <a:r>
                        <a:rPr lang="pt-BR" sz="2400" b="1" i="0" u="none" strike="noStrike" dirty="0">
                          <a:solidFill>
                            <a:srgbClr val="000000"/>
                          </a:solidFill>
                          <a:effectLst/>
                          <a:latin typeface="Calibri"/>
                        </a:rPr>
                        <a:t>RGPS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3.517</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62,8</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1.760.995</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2400" b="1" i="0" u="none" strike="noStrike" dirty="0" smtClean="0">
                          <a:solidFill>
                            <a:srgbClr val="000000"/>
                          </a:solidFill>
                          <a:effectLst/>
                          <a:latin typeface="Calibri"/>
                        </a:rPr>
                        <a:t>-</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1.760.995</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364928">
                <a:tc>
                  <a:txBody>
                    <a:bodyPr/>
                    <a:lstStyle/>
                    <a:p>
                      <a:pPr algn="ctr" fontAlgn="b"/>
                      <a:r>
                        <a:rPr lang="pt-BR" sz="2400" b="1" i="0" u="none" strike="noStrike" dirty="0">
                          <a:solidFill>
                            <a:srgbClr val="000000"/>
                          </a:solidFill>
                          <a:effectLst/>
                          <a:latin typeface="Calibri"/>
                        </a:rPr>
                        <a:t>RPPS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2.080</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37,2</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pt-BR" sz="2400" b="1" i="0" u="none" strike="noStrike" dirty="0" smtClean="0">
                          <a:solidFill>
                            <a:srgbClr val="000000"/>
                          </a:solidFill>
                          <a:effectLst/>
                          <a:latin typeface="+mn-lt"/>
                        </a:rPr>
                        <a:t>1.155.803</a:t>
                      </a: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6.253.084</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7.408.887</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364928">
                <a:tc>
                  <a:txBody>
                    <a:bodyPr/>
                    <a:lstStyle/>
                    <a:p>
                      <a:pPr algn="ctr" fontAlgn="ctr"/>
                      <a:r>
                        <a:rPr lang="pt-BR" sz="2400" b="1" i="0" u="none" strike="noStrike" dirty="0">
                          <a:solidFill>
                            <a:srgbClr val="000000"/>
                          </a:solidFill>
                          <a:effectLst/>
                          <a:latin typeface="Calibri"/>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5.597</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100,0</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2.916.798</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6.253.084</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2400" b="1" i="0" u="none" strike="noStrike" dirty="0" smtClean="0">
                          <a:solidFill>
                            <a:srgbClr val="000000"/>
                          </a:solidFill>
                          <a:effectLst/>
                          <a:latin typeface="Calibri"/>
                        </a:rPr>
                        <a:t>9.169.882</a:t>
                      </a:r>
                      <a:endParaRPr lang="pt-BR" sz="2400" b="1" i="0" u="none" strike="noStrike" dirty="0">
                        <a:solidFill>
                          <a:srgbClr val="000000"/>
                        </a:solidFill>
                        <a:effectLst/>
                        <a:latin typeface="Calibri"/>
                      </a:endParaRPr>
                    </a:p>
                  </a:txBody>
                  <a:tcPr marL="10800" marR="72000" marT="1080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r>
              <a:tr h="364928">
                <a:tc gridSpan="6">
                  <a:txBody>
                    <a:bodyPr/>
                    <a:lstStyle/>
                    <a:p>
                      <a:pPr algn="l" fontAlgn="b"/>
                      <a:r>
                        <a:rPr lang="pt-BR" sz="1000" b="0" i="0" u="none" strike="noStrike" dirty="0" smtClean="0">
                          <a:solidFill>
                            <a:srgbClr val="000000"/>
                          </a:solidFill>
                          <a:effectLst/>
                          <a:latin typeface="Arial" panose="020B0604020202020204" pitchFamily="34" charset="0"/>
                          <a:cs typeface="Arial" panose="020B0604020202020204" pitchFamily="34" charset="0"/>
                        </a:rPr>
                        <a:t>Fonte: DRPSP/SPPS/MTPS.   1) Regime</a:t>
                      </a:r>
                      <a:r>
                        <a:rPr lang="pt-BR" sz="1000" b="0" i="0" u="none" strike="noStrike" baseline="0" dirty="0" smtClean="0">
                          <a:solidFill>
                            <a:srgbClr val="000000"/>
                          </a:solidFill>
                          <a:effectLst/>
                          <a:latin typeface="Arial" panose="020B0604020202020204" pitchFamily="34" charset="0"/>
                          <a:cs typeface="Arial" panose="020B0604020202020204" pitchFamily="34" charset="0"/>
                        </a:rPr>
                        <a:t> - CADPREV (posição em 21/01/2016).   2) Servidores - CADPREV (RPPS) e RAIS (RGPS) (posição em 2014)</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36000" marR="36000"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pPr algn="r" fontAlgn="b"/>
                      <a:endParaRPr lang="pt-BR" sz="2000" b="1" i="0" u="none" strike="noStrike" dirty="0">
                        <a:solidFill>
                          <a:srgbClr val="000000"/>
                        </a:solidFill>
                        <a:effectLst/>
                        <a:latin typeface="Calibri"/>
                      </a:endParaRPr>
                    </a:p>
                  </a:txBody>
                  <a:tcPr marL="10800" marR="72000" marT="10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b"/>
                      <a:endParaRPr lang="pt-BR" sz="2000" b="1" i="0" u="none" strike="noStrike" dirty="0">
                        <a:solidFill>
                          <a:srgbClr val="000000"/>
                        </a:solidFill>
                        <a:effectLst/>
                        <a:latin typeface="Calibri"/>
                      </a:endParaRPr>
                    </a:p>
                  </a:txBody>
                  <a:tcPr marL="10800" marR="72000" marT="10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b"/>
                      <a:endParaRPr lang="pt-BR" sz="1800" b="1" i="0" u="none" strike="noStrike" dirty="0">
                        <a:solidFill>
                          <a:srgbClr val="000000"/>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pPr algn="r" fontAlgn="b"/>
                      <a:endParaRPr lang="pt-BR" sz="1800" b="1" i="0" u="none" strike="noStrike" dirty="0">
                        <a:solidFill>
                          <a:srgbClr val="000000"/>
                        </a:solidFill>
                        <a:effectLst/>
                        <a:latin typeface="Calibri"/>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hMerge="1">
                  <a:txBody>
                    <a:bodyPr/>
                    <a:lstStyle/>
                    <a:p>
                      <a:endParaRPr lang="pt-BR"/>
                    </a:p>
                  </a:txBody>
                  <a:tcPr/>
                </a:tc>
              </a:tr>
            </a:tbl>
          </a:graphicData>
        </a:graphic>
      </p:graphicFrame>
      <p:sp>
        <p:nvSpPr>
          <p:cNvPr id="8" name="Título 1"/>
          <p:cNvSpPr txBox="1">
            <a:spLocks/>
          </p:cNvSpPr>
          <p:nvPr/>
        </p:nvSpPr>
        <p:spPr>
          <a:xfrm>
            <a:off x="189131" y="1141425"/>
            <a:ext cx="8540533" cy="2673717"/>
          </a:xfrm>
          <a:prstGeom prst="rect">
            <a:avLst/>
          </a:prstGeom>
        </p:spPr>
        <p:txBody>
          <a:bodyPr anchor="ctr"/>
          <a:lstStyle/>
          <a:p>
            <a:pPr algn="just">
              <a:defRPr/>
            </a:pPr>
            <a:r>
              <a:rPr lang="pt-BR" altLang="pt-BR" sz="1800" dirty="0">
                <a:solidFill>
                  <a:prstClr val="black"/>
                </a:solidFill>
                <a:latin typeface="Calibri"/>
                <a:cs typeface="Arial" charset="0"/>
              </a:rPr>
              <a:t>Os RPPS </a:t>
            </a:r>
            <a:r>
              <a:rPr lang="pt-BR" altLang="pt-BR" sz="1800" dirty="0" smtClean="0">
                <a:solidFill>
                  <a:prstClr val="black"/>
                </a:solidFill>
                <a:latin typeface="Calibri"/>
                <a:cs typeface="Arial" charset="0"/>
              </a:rPr>
              <a:t>asseguram a proteção previdenciária aos servidores públicos titulares de cargos efetivos e são disciplinados pelo art. 40 da Constituição Federal, pela Lei nº 9.717/1998 e por alguns dispositivos da Lei de Responsabilidade Fiscal. Além da União, dos Estados e do Distrito Federal, existem RPPS em 2.052 Municípios, incluídas todas as Capitais; não possuem RPPS outros 3.517 Municípios, cujos servidores vinculam-se ao RGPS (porém, cerca de 70% da população brasileira vive em Municípios que instituíram RPPS, devido a sua prevalência naqueles de maior porte). A instituição ou extinção de um RPPS se dá por meio de lei local e atualmente não existe fundamento normativo para a exigência de requisitos prévios destinados à análise de sua viabilidade.</a:t>
            </a:r>
            <a:endParaRPr lang="pt-BR" altLang="pt-BR" sz="1800" dirty="0">
              <a:solidFill>
                <a:srgbClr val="FF0000"/>
              </a:solidFill>
              <a:latin typeface="Calibri"/>
              <a:cs typeface="Arial" charset="0"/>
            </a:endParaRPr>
          </a:p>
        </p:txBody>
      </p:sp>
      <p:sp>
        <p:nvSpPr>
          <p:cNvPr id="10" name="CaixaDeTexto 8"/>
          <p:cNvSpPr txBox="1">
            <a:spLocks noChangeArrowheads="1"/>
          </p:cNvSpPr>
          <p:nvPr/>
        </p:nvSpPr>
        <p:spPr bwMode="auto">
          <a:xfrm>
            <a:off x="176390" y="6321365"/>
            <a:ext cx="8212034" cy="400110"/>
          </a:xfrm>
          <a:prstGeom prst="rect">
            <a:avLst/>
          </a:prstGeom>
          <a:noFill/>
          <a:ln w="9525">
            <a:noFill/>
            <a:miter lim="800000"/>
            <a:headEnd/>
            <a:tailEnd/>
          </a:ln>
        </p:spPr>
        <p:txBody>
          <a:bodyPr wrap="square">
            <a:spAutoFit/>
          </a:bodyPr>
          <a:lstStyle/>
          <a:p>
            <a:pPr algn="just"/>
            <a:r>
              <a:rPr lang="pt-BR" altLang="pt-BR" sz="1000" b="1" u="sng" dirty="0" smtClean="0">
                <a:solidFill>
                  <a:prstClr val="black"/>
                </a:solidFill>
                <a:latin typeface="Arial" panose="020B0604020202020204" pitchFamily="34" charset="0"/>
                <a:cs typeface="Arial" panose="020B0604020202020204" pitchFamily="34" charset="0"/>
              </a:rPr>
              <a:t>Nota</a:t>
            </a:r>
            <a:r>
              <a:rPr lang="pt-BR" altLang="pt-BR" sz="1000" b="1" dirty="0" smtClean="0">
                <a:solidFill>
                  <a:prstClr val="black"/>
                </a:solidFill>
                <a:latin typeface="Arial" panose="020B0604020202020204" pitchFamily="34" charset="0"/>
                <a:cs typeface="Arial" panose="020B0604020202020204" pitchFamily="34" charset="0"/>
              </a:rPr>
              <a:t>:</a:t>
            </a:r>
            <a:r>
              <a:rPr lang="pt-BR" altLang="pt-BR" sz="1000" dirty="0" smtClean="0">
                <a:solidFill>
                  <a:prstClr val="black"/>
                </a:solidFill>
                <a:latin typeface="Arial" panose="020B0604020202020204" pitchFamily="34" charset="0"/>
                <a:cs typeface="Arial" panose="020B0604020202020204" pitchFamily="34" charset="0"/>
              </a:rPr>
              <a:t> São segurados obrigatórios do RGPS, em todos os entes federativos, os servidores ocupantes, exclusivamente, de cargo em comissão declarado em lei de livre nomeação e exoneração, bem como de outro cargo temporário ou de emprego público (art. 40, § 13 da Constituição).</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6593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102</a:t>
            </a:fld>
            <a:endParaRPr lang="pt-BR" dirty="0">
              <a:solidFill>
                <a:prstClr val="black"/>
              </a:solidFill>
            </a:endParaRPr>
          </a:p>
        </p:txBody>
      </p:sp>
      <p:sp>
        <p:nvSpPr>
          <p:cNvPr id="3" name="Retângulo 2"/>
          <p:cNvSpPr/>
          <p:nvPr/>
        </p:nvSpPr>
        <p:spPr>
          <a:xfrm>
            <a:off x="1285133" y="772836"/>
            <a:ext cx="6228184" cy="523220"/>
          </a:xfrm>
          <a:prstGeom prst="rect">
            <a:avLst/>
          </a:prstGeom>
        </p:spPr>
        <p:txBody>
          <a:bodyPr wrap="square">
            <a:spAutoFit/>
          </a:bodyPr>
          <a:lstStyle/>
          <a:p>
            <a:pPr algn="ctr"/>
            <a:r>
              <a:rPr lang="pt-BR" sz="2800" b="1" dirty="0" smtClean="0">
                <a:solidFill>
                  <a:prstClr val="black"/>
                </a:solidFill>
                <a:latin typeface="Calibri"/>
                <a:cs typeface="Arial" charset="0"/>
              </a:rPr>
              <a:t>RPPS - REGULARIDADE PREVIDENCIÁRIA</a:t>
            </a:r>
            <a:endParaRPr lang="pt-BR" sz="2800" dirty="0" smtClean="0">
              <a:solidFill>
                <a:prstClr val="black"/>
              </a:solidFill>
              <a:latin typeface="Calibri"/>
              <a:cs typeface="Arial" charset="0"/>
            </a:endParaRPr>
          </a:p>
        </p:txBody>
      </p:sp>
      <p:sp>
        <p:nvSpPr>
          <p:cNvPr id="5" name="CaixaDeTexto 4"/>
          <p:cNvSpPr txBox="1"/>
          <p:nvPr/>
        </p:nvSpPr>
        <p:spPr>
          <a:xfrm>
            <a:off x="899592" y="2636912"/>
            <a:ext cx="504056" cy="400110"/>
          </a:xfrm>
          <a:prstGeom prst="rect">
            <a:avLst/>
          </a:prstGeom>
          <a:noFill/>
        </p:spPr>
        <p:txBody>
          <a:bodyPr wrap="square" rtlCol="0">
            <a:spAutoFit/>
          </a:bodyPr>
          <a:lstStyle/>
          <a:p>
            <a:endParaRPr lang="pt-BR" sz="1800" dirty="0">
              <a:solidFill>
                <a:prstClr val="black"/>
              </a:solidFill>
              <a:latin typeface="Arial" charset="0"/>
              <a:cs typeface="Arial" charset="0"/>
            </a:endParaRPr>
          </a:p>
        </p:txBody>
      </p:sp>
      <p:graphicFrame>
        <p:nvGraphicFramePr>
          <p:cNvPr id="6" name="Tabela 5"/>
          <p:cNvGraphicFramePr>
            <a:graphicFrameLocks noGrp="1"/>
          </p:cNvGraphicFramePr>
          <p:nvPr>
            <p:extLst/>
          </p:nvPr>
        </p:nvGraphicFramePr>
        <p:xfrm>
          <a:off x="279734" y="3474491"/>
          <a:ext cx="8352474" cy="2811104"/>
        </p:xfrm>
        <a:graphic>
          <a:graphicData uri="http://schemas.openxmlformats.org/drawingml/2006/table">
            <a:tbl>
              <a:tblPr/>
              <a:tblGrid>
                <a:gridCol w="4249597"/>
                <a:gridCol w="2150713"/>
                <a:gridCol w="1952164"/>
              </a:tblGrid>
              <a:tr h="351388">
                <a:tc>
                  <a:txBody>
                    <a:bodyPr/>
                    <a:lstStyle/>
                    <a:p>
                      <a:pPr algn="ctr" fontAlgn="b"/>
                      <a:r>
                        <a:rPr lang="pt-BR" sz="2000" b="1" i="0" u="none" strike="noStrike" dirty="0" smtClean="0">
                          <a:solidFill>
                            <a:srgbClr val="000000"/>
                          </a:solidFill>
                          <a:effectLst/>
                          <a:latin typeface="Calibri"/>
                        </a:rPr>
                        <a:t>SITUAÇÃO CRP</a:t>
                      </a:r>
                      <a:endParaRPr lang="pt-BR" sz="2000" b="1" i="0" u="none" strike="noStrike" dirty="0">
                        <a:solidFill>
                          <a:srgbClr val="000000"/>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2000" b="1" i="0" u="none" strike="noStrike" dirty="0" smtClean="0">
                          <a:solidFill>
                            <a:srgbClr val="000000"/>
                          </a:solidFill>
                          <a:effectLst/>
                          <a:latin typeface="Calibri"/>
                        </a:rPr>
                        <a:t>Nº</a:t>
                      </a:r>
                      <a:endParaRPr lang="pt-BR" sz="2000" b="1"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2000" b="1" i="0" u="none" strike="noStrike" dirty="0" smtClean="0">
                          <a:solidFill>
                            <a:srgbClr val="000000"/>
                          </a:solidFill>
                          <a:effectLst/>
                          <a:latin typeface="Calibri"/>
                        </a:rPr>
                        <a:t>%</a:t>
                      </a:r>
                      <a:endParaRPr lang="pt-BR" sz="2000" b="1"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1388">
                <a:tc>
                  <a:txBody>
                    <a:bodyPr/>
                    <a:lstStyle/>
                    <a:p>
                      <a:pPr algn="ctr" fontAlgn="b"/>
                      <a:r>
                        <a:rPr lang="pt-BR" sz="1800" b="0" i="0" u="none" strike="noStrike" dirty="0" smtClean="0">
                          <a:solidFill>
                            <a:srgbClr val="000000"/>
                          </a:solidFill>
                          <a:effectLst/>
                          <a:latin typeface="Calibri"/>
                        </a:rPr>
                        <a:t>CRP ADMINISTRATIVO</a:t>
                      </a:r>
                      <a:endParaRPr lang="pt-BR" sz="1800" b="0" i="0" u="none" strike="noStrike" dirty="0">
                        <a:solidFill>
                          <a:srgbClr val="000000"/>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1.023</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49,2</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1388">
                <a:tc>
                  <a:txBody>
                    <a:bodyPr/>
                    <a:lstStyle/>
                    <a:p>
                      <a:pPr algn="ctr" fontAlgn="b"/>
                      <a:r>
                        <a:rPr lang="pt-BR" sz="1800" b="0" i="0" u="none" strike="noStrike" dirty="0" smtClean="0">
                          <a:solidFill>
                            <a:schemeClr val="tx1"/>
                          </a:solidFill>
                          <a:effectLst/>
                          <a:latin typeface="Calibri"/>
                        </a:rPr>
                        <a:t>CRP DECISÃO JUDICIAL</a:t>
                      </a:r>
                      <a:endParaRPr lang="pt-BR" sz="1800" b="0" i="0" u="none" strike="noStrike" dirty="0">
                        <a:solidFill>
                          <a:schemeClr val="tx1"/>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chemeClr val="tx1"/>
                          </a:solidFill>
                          <a:effectLst/>
                          <a:latin typeface="Calibri"/>
                        </a:rPr>
                        <a:t>268</a:t>
                      </a:r>
                      <a:endParaRPr lang="pt-BR" sz="1800" b="0" i="0" u="none" strike="noStrike" dirty="0">
                        <a:solidFill>
                          <a:schemeClr val="tx1"/>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chemeClr val="tx1"/>
                          </a:solidFill>
                          <a:effectLst/>
                          <a:latin typeface="Calibri"/>
                        </a:rPr>
                        <a:t>12,9</a:t>
                      </a:r>
                      <a:endParaRPr lang="pt-BR" sz="1800" b="0" i="0" u="none" strike="noStrike" dirty="0">
                        <a:solidFill>
                          <a:schemeClr val="tx1"/>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1388">
                <a:tc>
                  <a:txBody>
                    <a:bodyPr/>
                    <a:lstStyle/>
                    <a:p>
                      <a:pPr algn="ctr" fontAlgn="b"/>
                      <a:r>
                        <a:rPr lang="pt-BR" sz="1800" b="0" i="0" u="none" strike="noStrike" dirty="0">
                          <a:solidFill>
                            <a:srgbClr val="000000"/>
                          </a:solidFill>
                          <a:effectLst/>
                          <a:latin typeface="Calibri"/>
                        </a:rPr>
                        <a:t>SEM </a:t>
                      </a:r>
                      <a:r>
                        <a:rPr lang="pt-BR" sz="1800" b="0" i="0" u="none" strike="noStrike" dirty="0" smtClean="0">
                          <a:solidFill>
                            <a:srgbClr val="000000"/>
                          </a:solidFill>
                          <a:effectLst/>
                          <a:latin typeface="Calibri"/>
                        </a:rPr>
                        <a:t>CRP VIGENTE (*)</a:t>
                      </a:r>
                      <a:endParaRPr lang="pt-BR" sz="1800" b="0" i="0" u="none" strike="noStrike" dirty="0">
                        <a:solidFill>
                          <a:srgbClr val="000000"/>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789</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37,9</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1388">
                <a:tc>
                  <a:txBody>
                    <a:bodyPr/>
                    <a:lstStyle/>
                    <a:p>
                      <a:pPr algn="ctr" fontAlgn="b"/>
                      <a:r>
                        <a:rPr lang="pt-BR" sz="1800" b="0" i="0" u="none" strike="noStrike" dirty="0">
                          <a:solidFill>
                            <a:srgbClr val="000000"/>
                          </a:solidFill>
                          <a:effectLst/>
                          <a:latin typeface="Calibri"/>
                        </a:rPr>
                        <a:t> </a:t>
                      </a:r>
                      <a:r>
                        <a:rPr lang="pt-BR" sz="1800" b="0" i="0" u="none" strike="noStrike" dirty="0" smtClean="0">
                          <a:solidFill>
                            <a:srgbClr val="000000"/>
                          </a:solidFill>
                          <a:effectLst/>
                          <a:latin typeface="Calibri"/>
                        </a:rPr>
                        <a:t>TOTAL</a:t>
                      </a:r>
                      <a:endParaRPr lang="pt-BR" sz="1800" b="0" i="0" u="none" strike="noStrike" dirty="0">
                        <a:solidFill>
                          <a:srgbClr val="000000"/>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2.080</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pt-BR" sz="1800" b="0" i="0" u="none" strike="noStrike" dirty="0" smtClean="0">
                          <a:solidFill>
                            <a:srgbClr val="000000"/>
                          </a:solidFill>
                          <a:effectLst/>
                          <a:latin typeface="Calibri"/>
                        </a:rPr>
                        <a:t>100,0</a:t>
                      </a:r>
                      <a:endParaRPr lang="pt-BR" sz="1800" b="0" i="0" u="none" strike="noStrike" dirty="0">
                        <a:solidFill>
                          <a:srgbClr val="000000"/>
                        </a:solidFill>
                        <a:effectLst/>
                        <a:latin typeface="Calibri"/>
                      </a:endParaRPr>
                    </a:p>
                  </a:txBody>
                  <a:tcPr marL="9997" marR="66645" marT="999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1388">
                <a:tc gridSpan="3">
                  <a:txBody>
                    <a:bodyPr/>
                    <a:lstStyle/>
                    <a:p>
                      <a:pPr algn="l" fontAlgn="b"/>
                      <a:r>
                        <a:rPr lang="pt-BR" sz="1800" b="0" i="0" u="none" strike="noStrike" dirty="0" smtClean="0">
                          <a:solidFill>
                            <a:srgbClr val="000000"/>
                          </a:solidFill>
                          <a:effectLst/>
                          <a:latin typeface="Calibri"/>
                        </a:rPr>
                        <a:t>(*) Vencidos: a)</a:t>
                      </a:r>
                      <a:r>
                        <a:rPr lang="pt-BR" sz="1800" b="0" i="0" u="none" strike="noStrike" baseline="0" dirty="0" smtClean="0">
                          <a:solidFill>
                            <a:srgbClr val="000000"/>
                          </a:solidFill>
                          <a:effectLst/>
                          <a:latin typeface="Calibri"/>
                        </a:rPr>
                        <a:t> até 30 dias: 113; b) de 30 dias a 12 meses: 281; c) mais de 12 meses: 395.</a:t>
                      </a:r>
                      <a:endParaRPr lang="pt-BR" sz="1800" b="0" i="0" u="none" strike="noStrike" dirty="0">
                        <a:solidFill>
                          <a:srgbClr val="000000"/>
                        </a:solidFill>
                        <a:effectLst/>
                        <a:latin typeface="Calibri"/>
                      </a:endParaRPr>
                    </a:p>
                  </a:txBody>
                  <a:tcPr marL="8817" marR="8817"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r>
              <a:tr h="351388">
                <a:tc gridSpan="3">
                  <a:txBody>
                    <a:bodyPr/>
                    <a:lstStyle/>
                    <a:p>
                      <a:pPr algn="l" fontAlgn="b"/>
                      <a:r>
                        <a:rPr lang="pt-BR" sz="1000" b="0" i="0" u="none" strike="noStrike" dirty="0" smtClean="0">
                          <a:solidFill>
                            <a:srgbClr val="000000"/>
                          </a:solidFill>
                          <a:effectLst/>
                          <a:latin typeface="Arial" panose="020B0604020202020204" pitchFamily="34" charset="0"/>
                          <a:cs typeface="Arial" panose="020B0604020202020204" pitchFamily="34" charset="0"/>
                        </a:rPr>
                        <a:t>Fonte: CADPREV</a:t>
                      </a:r>
                      <a:r>
                        <a:rPr lang="pt-BR" sz="1000" b="0" i="0" u="none" strike="noStrike" baseline="0" dirty="0" smtClean="0">
                          <a:solidFill>
                            <a:srgbClr val="000000"/>
                          </a:solidFill>
                          <a:effectLst/>
                          <a:latin typeface="Arial" panose="020B0604020202020204" pitchFamily="34" charset="0"/>
                          <a:cs typeface="Arial" panose="020B0604020202020204" pitchFamily="34" charset="0"/>
                        </a:rPr>
                        <a:t> (DRPSP/SPPS/MTPS)                                                                                                                               </a:t>
                      </a:r>
                      <a:r>
                        <a:rPr lang="pt-BR" sz="1000" b="0" i="0" u="none" strike="noStrike" dirty="0" smtClean="0">
                          <a:solidFill>
                            <a:srgbClr val="000000"/>
                          </a:solidFill>
                          <a:effectLst/>
                          <a:latin typeface="Arial" panose="020B0604020202020204" pitchFamily="34" charset="0"/>
                          <a:cs typeface="Arial" panose="020B0604020202020204" pitchFamily="34" charset="0"/>
                        </a:rPr>
                        <a:t>Posição em 21/01/2016</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33323" marR="99968"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r" fontAlgn="b"/>
                      <a:endParaRPr lang="pt-BR" sz="2000" b="1" i="0" u="none" strike="noStrike" dirty="0">
                        <a:solidFill>
                          <a:srgbClr val="000000"/>
                        </a:solidFill>
                        <a:effectLst/>
                        <a:latin typeface="Calibri"/>
                      </a:endParaRPr>
                    </a:p>
                  </a:txBody>
                  <a:tcPr marL="10800" marR="72000" marT="10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b"/>
                      <a:endParaRPr lang="pt-BR" sz="2000" b="1" i="0" u="none" strike="noStrike" dirty="0">
                        <a:solidFill>
                          <a:srgbClr val="000000"/>
                        </a:solidFill>
                        <a:effectLst/>
                        <a:latin typeface="Calibri"/>
                      </a:endParaRPr>
                    </a:p>
                  </a:txBody>
                  <a:tcPr marL="10800" marR="72000" marT="10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1388">
                <a:tc gridSpan="3">
                  <a:txBody>
                    <a:bodyPr/>
                    <a:lstStyle/>
                    <a:p>
                      <a:pPr algn="l" fontAlgn="b"/>
                      <a:r>
                        <a:rPr lang="pt-BR" sz="1000" b="0" i="0" u="sng" strike="noStrike" dirty="0" smtClean="0">
                          <a:solidFill>
                            <a:srgbClr val="000000"/>
                          </a:solidFill>
                          <a:effectLst/>
                          <a:latin typeface="Arial" panose="020B0604020202020204" pitchFamily="34" charset="0"/>
                          <a:cs typeface="Arial" panose="020B0604020202020204" pitchFamily="34" charset="0"/>
                        </a:rPr>
                        <a:t>Observação</a:t>
                      </a:r>
                      <a:r>
                        <a:rPr lang="pt-BR" sz="1000" b="0" i="0" u="none" strike="noStrike" dirty="0" smtClean="0">
                          <a:solidFill>
                            <a:srgbClr val="000000"/>
                          </a:solidFill>
                          <a:effectLst/>
                          <a:latin typeface="Arial" panose="020B0604020202020204" pitchFamily="34" charset="0"/>
                          <a:cs typeface="Arial" panose="020B0604020202020204" pitchFamily="34" charset="0"/>
                        </a:rPr>
                        <a:t>: Considera</a:t>
                      </a:r>
                      <a:r>
                        <a:rPr lang="pt-BR" sz="1000" b="0" i="0" u="none" strike="noStrike" baseline="0" dirty="0" smtClean="0">
                          <a:solidFill>
                            <a:srgbClr val="000000"/>
                          </a:solidFill>
                          <a:effectLst/>
                          <a:latin typeface="Arial" panose="020B0604020202020204" pitchFamily="34" charset="0"/>
                          <a:cs typeface="Arial" panose="020B0604020202020204" pitchFamily="34" charset="0"/>
                        </a:rPr>
                        <a:t> apenas Estados, Distrito Federal e Municípios, pois o CRP não se aplica à União.</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33323" marR="33323" marT="88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r>
            </a:tbl>
          </a:graphicData>
        </a:graphic>
      </p:graphicFrame>
      <p:sp>
        <p:nvSpPr>
          <p:cNvPr id="7" name="Título 1"/>
          <p:cNvSpPr txBox="1">
            <a:spLocks/>
          </p:cNvSpPr>
          <p:nvPr/>
        </p:nvSpPr>
        <p:spPr>
          <a:xfrm>
            <a:off x="186757" y="1443028"/>
            <a:ext cx="8424936" cy="1941494"/>
          </a:xfrm>
          <a:prstGeom prst="rect">
            <a:avLst/>
          </a:prstGeom>
        </p:spPr>
        <p:txBody>
          <a:bodyPr anchor="ctr"/>
          <a:lstStyle/>
          <a:p>
            <a:pPr algn="just">
              <a:defRPr/>
            </a:pPr>
            <a:r>
              <a:rPr lang="pt-BR" altLang="pt-BR" sz="1800" dirty="0" smtClean="0">
                <a:solidFill>
                  <a:prstClr val="black"/>
                </a:solidFill>
                <a:latin typeface="Calibri"/>
                <a:cs typeface="Arial" charset="0"/>
              </a:rPr>
              <a:t>A verificação do cumprimento das normas gerais de organização e funcionamento dos RPPS é realizada pela Secretaria de Políticas de Previdência Social - SPPS do MTPS, por meio do Certificado de Regularidade Previdenciária - CRP, exigido para que Estados, DF e Municípios tenham acesso a transferências voluntárias de recursos da União. É necessário o fortalecimento do marco normativo do CRP, para evitar que sua judicialização traga riscos para os RPPS e seus recursos, com consequências negativas no equilíbrio fiscal de toda a Federação.</a:t>
            </a:r>
            <a:endParaRPr lang="pt-BR" altLang="pt-BR" sz="1800" dirty="0">
              <a:solidFill>
                <a:srgbClr val="FF0000"/>
              </a:solidFill>
              <a:latin typeface="Calibri"/>
              <a:cs typeface="Arial" charset="0"/>
            </a:endParaRPr>
          </a:p>
        </p:txBody>
      </p:sp>
    </p:spTree>
    <p:extLst>
      <p:ext uri="{BB962C8B-B14F-4D97-AF65-F5344CB8AC3E}">
        <p14:creationId xmlns:p14="http://schemas.microsoft.com/office/powerpoint/2010/main" val="374265919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103</a:t>
            </a:fld>
            <a:endParaRPr lang="pt-BR" dirty="0">
              <a:solidFill>
                <a:prstClr val="black"/>
              </a:solidFill>
            </a:endParaRPr>
          </a:p>
        </p:txBody>
      </p:sp>
      <p:sp>
        <p:nvSpPr>
          <p:cNvPr id="5" name="Retângulo 4"/>
          <p:cNvSpPr/>
          <p:nvPr/>
        </p:nvSpPr>
        <p:spPr>
          <a:xfrm>
            <a:off x="727782" y="2059285"/>
            <a:ext cx="7704410" cy="523220"/>
          </a:xfrm>
          <a:prstGeom prst="rect">
            <a:avLst/>
          </a:prstGeom>
        </p:spPr>
        <p:txBody>
          <a:bodyPr wrap="square">
            <a:spAutoFit/>
          </a:bodyPr>
          <a:lstStyle/>
          <a:p>
            <a:pPr algn="ctr" eaLnBrk="0" hangingPunct="0">
              <a:defRPr/>
            </a:pPr>
            <a:r>
              <a:rPr lang="pt-BR" sz="2800" b="1" dirty="0" smtClean="0">
                <a:solidFill>
                  <a:prstClr val="black"/>
                </a:solidFill>
                <a:latin typeface="Calibri"/>
                <a:cs typeface="Arial" charset="0"/>
              </a:rPr>
              <a:t>RPPS - QUANTIDADE DE SEGURADOS - 2014</a:t>
            </a:r>
            <a:endParaRPr lang="pt-BR" sz="4000" b="1" dirty="0">
              <a:solidFill>
                <a:prstClr val="black"/>
              </a:solidFill>
              <a:latin typeface="Calibri"/>
              <a:cs typeface="Arial" charset="0"/>
            </a:endParaRPr>
          </a:p>
        </p:txBody>
      </p:sp>
      <p:sp>
        <p:nvSpPr>
          <p:cNvPr id="6" name="CaixaDeTexto 2"/>
          <p:cNvSpPr txBox="1">
            <a:spLocks noChangeArrowheads="1"/>
          </p:cNvSpPr>
          <p:nvPr/>
        </p:nvSpPr>
        <p:spPr bwMode="auto">
          <a:xfrm>
            <a:off x="900113" y="2636838"/>
            <a:ext cx="503237" cy="400050"/>
          </a:xfrm>
          <a:prstGeom prst="rect">
            <a:avLst/>
          </a:prstGeom>
          <a:noFill/>
          <a:ln w="9525">
            <a:noFill/>
            <a:miter lim="800000"/>
            <a:headEnd/>
            <a:tailEnd/>
          </a:ln>
        </p:spPr>
        <p:txBody>
          <a:bodyPr>
            <a:spAutoFit/>
          </a:bodyPr>
          <a:lstStyle/>
          <a:p>
            <a:pPr eaLnBrk="0" hangingPunct="0"/>
            <a:endParaRPr lang="pt-BR" altLang="pt-BR" sz="1800" dirty="0">
              <a:solidFill>
                <a:prstClr val="black"/>
              </a:solidFill>
              <a:latin typeface="Arial" charset="0"/>
              <a:cs typeface="Arial" charset="0"/>
            </a:endParaRPr>
          </a:p>
        </p:txBody>
      </p:sp>
      <p:graphicFrame>
        <p:nvGraphicFramePr>
          <p:cNvPr id="7" name="Tabela 6"/>
          <p:cNvGraphicFramePr>
            <a:graphicFrameLocks noGrp="1"/>
          </p:cNvGraphicFramePr>
          <p:nvPr>
            <p:extLst/>
          </p:nvPr>
        </p:nvGraphicFramePr>
        <p:xfrm>
          <a:off x="255713" y="2599922"/>
          <a:ext cx="8424493" cy="3536165"/>
        </p:xfrm>
        <a:graphic>
          <a:graphicData uri="http://schemas.openxmlformats.org/drawingml/2006/table">
            <a:tbl>
              <a:tblPr/>
              <a:tblGrid>
                <a:gridCol w="1203499"/>
                <a:gridCol w="1203499"/>
                <a:gridCol w="1203499"/>
                <a:gridCol w="1203499"/>
                <a:gridCol w="1203499"/>
                <a:gridCol w="1203499"/>
                <a:gridCol w="1203499"/>
              </a:tblGrid>
              <a:tr h="641231">
                <a:tc>
                  <a:txBody>
                    <a:bodyPr/>
                    <a:lstStyle/>
                    <a:p>
                      <a:pPr algn="ctr" fontAlgn="ctr"/>
                      <a:endParaRPr lang="pt-BR" sz="1700" b="0" i="0" u="none" strike="noStrike" dirty="0">
                        <a:solidFill>
                          <a:srgbClr val="000000"/>
                        </a:solidFill>
                        <a:effectLst/>
                        <a:latin typeface="Calibri" panose="020F0502020204030204" pitchFamily="34" charset="0"/>
                      </a:endParaRPr>
                    </a:p>
                  </a:txBody>
                  <a:tcPr marL="8987" marR="8987" marT="898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pt-BR" sz="1300" b="1" i="0" u="none" strike="noStrike" dirty="0">
                          <a:solidFill>
                            <a:srgbClr val="000000"/>
                          </a:solidFill>
                          <a:effectLst/>
                          <a:latin typeface="Calibri" panose="020F0502020204030204" pitchFamily="34" charset="0"/>
                        </a:rPr>
                        <a:t>ATIVOS</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300" b="1" i="0" u="none" strike="noStrike" dirty="0">
                          <a:solidFill>
                            <a:srgbClr val="000000"/>
                          </a:solidFill>
                          <a:effectLst/>
                          <a:latin typeface="Calibri" panose="020F0502020204030204" pitchFamily="34" charset="0"/>
                        </a:rPr>
                        <a:t>APOSENTADOS</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300" b="1" i="0" u="none" strike="noStrike" dirty="0">
                          <a:solidFill>
                            <a:srgbClr val="000000"/>
                          </a:solidFill>
                          <a:effectLst/>
                          <a:latin typeface="Calibri" panose="020F0502020204030204" pitchFamily="34" charset="0"/>
                        </a:rPr>
                        <a:t>PENSIONISTAS</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300" b="1" i="0" u="none" strike="noStrike" dirty="0">
                          <a:solidFill>
                            <a:srgbClr val="000000"/>
                          </a:solidFill>
                          <a:effectLst/>
                          <a:latin typeface="Calibri" panose="020F0502020204030204" pitchFamily="34" charset="0"/>
                        </a:rPr>
                        <a:t>TOTAL</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300" b="1" i="0" u="none" strike="noStrike" dirty="0" smtClean="0">
                          <a:solidFill>
                            <a:srgbClr val="000000"/>
                          </a:solidFill>
                          <a:effectLst/>
                          <a:latin typeface="Calibri" panose="020F0502020204030204" pitchFamily="34" charset="0"/>
                        </a:rPr>
                        <a:t>RELAÇÃO</a:t>
                      </a:r>
                      <a:r>
                        <a:rPr lang="pt-BR" sz="1300" b="1" i="0" u="none" strike="noStrike" baseline="0" dirty="0" smtClean="0">
                          <a:solidFill>
                            <a:srgbClr val="000000"/>
                          </a:solidFill>
                          <a:effectLst/>
                          <a:latin typeface="Calibri" panose="020F0502020204030204" pitchFamily="34" charset="0"/>
                        </a:rPr>
                        <a:t> ATIVOS /</a:t>
                      </a:r>
                    </a:p>
                    <a:p>
                      <a:pPr algn="ctr" fontAlgn="ctr"/>
                      <a:r>
                        <a:rPr lang="pt-BR" sz="1300" b="1" i="0" u="none" strike="noStrike" baseline="0" dirty="0" smtClean="0">
                          <a:solidFill>
                            <a:srgbClr val="000000"/>
                          </a:solidFill>
                          <a:effectLst/>
                          <a:latin typeface="Calibri" panose="020F0502020204030204" pitchFamily="34" charset="0"/>
                        </a:rPr>
                        <a:t>APOSENTADOS</a:t>
                      </a:r>
                      <a:endParaRPr lang="pt-BR" sz="1300" b="1" i="0" u="none" strike="noStrike" dirty="0">
                        <a:solidFill>
                          <a:srgbClr val="000000"/>
                        </a:solidFill>
                        <a:effectLst/>
                        <a:latin typeface="Calibri" panose="020F0502020204030204" pitchFamily="34" charset="0"/>
                      </a:endParaRP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300" b="1" i="0" u="none" strike="noStrike" dirty="0" smtClean="0">
                          <a:solidFill>
                            <a:srgbClr val="000000"/>
                          </a:solidFill>
                          <a:effectLst/>
                          <a:latin typeface="Calibri" panose="020F0502020204030204" pitchFamily="34" charset="0"/>
                        </a:rPr>
                        <a:t>RELAÇÃO</a:t>
                      </a:r>
                      <a:r>
                        <a:rPr lang="pt-BR" sz="1300" b="1" i="0" u="none" strike="noStrike" baseline="0" dirty="0" smtClean="0">
                          <a:solidFill>
                            <a:srgbClr val="000000"/>
                          </a:solidFill>
                          <a:effectLst/>
                          <a:latin typeface="Calibri" panose="020F0502020204030204" pitchFamily="34" charset="0"/>
                        </a:rPr>
                        <a:t> ATIVOS /</a:t>
                      </a:r>
                    </a:p>
                    <a:p>
                      <a:pPr algn="ctr" fontAlgn="ctr"/>
                      <a:r>
                        <a:rPr lang="pt-BR" sz="1300" b="1" i="0" u="none" strike="noStrike" baseline="0" dirty="0" smtClean="0">
                          <a:solidFill>
                            <a:srgbClr val="000000"/>
                          </a:solidFill>
                          <a:effectLst/>
                          <a:latin typeface="Calibri" panose="020F0502020204030204" pitchFamily="34" charset="0"/>
                        </a:rPr>
                        <a:t>APOS. + PENS.</a:t>
                      </a:r>
                      <a:endParaRPr lang="pt-BR" sz="1300" b="1" i="0" u="none" strike="noStrike" dirty="0">
                        <a:solidFill>
                          <a:srgbClr val="000000"/>
                        </a:solidFill>
                        <a:effectLst/>
                        <a:latin typeface="Calibri" panose="020F0502020204030204" pitchFamily="34" charset="0"/>
                      </a:endParaRP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1231">
                <a:tc>
                  <a:txBody>
                    <a:bodyPr/>
                    <a:lstStyle/>
                    <a:p>
                      <a:pPr algn="ctr" fontAlgn="ctr"/>
                      <a:r>
                        <a:rPr lang="pt-BR" sz="1800" b="0" i="0" u="none" strike="noStrike" dirty="0">
                          <a:solidFill>
                            <a:srgbClr val="000000"/>
                          </a:solidFill>
                          <a:effectLst/>
                          <a:latin typeface="Calibri" panose="020F0502020204030204" pitchFamily="34" charset="0"/>
                        </a:rPr>
                        <a:t>UNIÃO</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1.195.852</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566.390</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411.475</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2.173.717</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2,1</a:t>
                      </a: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1,2</a:t>
                      </a: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1231">
                <a:tc>
                  <a:txBody>
                    <a:bodyPr/>
                    <a:lstStyle/>
                    <a:p>
                      <a:pPr algn="ctr" fontAlgn="ctr"/>
                      <a:r>
                        <a:rPr lang="pt-BR" sz="1800" b="0" i="0" u="none" strike="noStrike" dirty="0" smtClean="0">
                          <a:solidFill>
                            <a:srgbClr val="000000"/>
                          </a:solidFill>
                          <a:effectLst/>
                          <a:latin typeface="Calibri" panose="020F0502020204030204" pitchFamily="34" charset="0"/>
                        </a:rPr>
                        <a:t>ESTADOS/DF</a:t>
                      </a:r>
                      <a:endParaRPr lang="pt-BR" sz="1800" b="0" i="0" u="none" strike="noStrike" dirty="0">
                        <a:solidFill>
                          <a:srgbClr val="000000"/>
                        </a:solidFill>
                        <a:effectLst/>
                        <a:latin typeface="Calibri" panose="020F0502020204030204" pitchFamily="34" charset="0"/>
                      </a:endParaRP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2.678.043</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1.442.815</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490.215</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4.611.073</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1,9</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1,4</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1231">
                <a:tc>
                  <a:txBody>
                    <a:bodyPr/>
                    <a:lstStyle/>
                    <a:p>
                      <a:pPr algn="ctr" fontAlgn="ctr"/>
                      <a:r>
                        <a:rPr lang="pt-BR" sz="1800" b="0" i="0" u="none" strike="noStrike" dirty="0">
                          <a:solidFill>
                            <a:srgbClr val="000000"/>
                          </a:solidFill>
                          <a:effectLst/>
                          <a:latin typeface="Calibri" panose="020F0502020204030204" pitchFamily="34" charset="0"/>
                        </a:rPr>
                        <a:t>MUNICÍPIOS</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2.379.189</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449.055</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132.573</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pt-BR" sz="1800" b="0" i="0" u="none" strike="noStrike" dirty="0" smtClean="0">
                          <a:solidFill>
                            <a:srgbClr val="000000"/>
                          </a:solidFill>
                          <a:effectLst/>
                          <a:latin typeface="Calibri" panose="020F0502020204030204" pitchFamily="34" charset="0"/>
                        </a:rPr>
                        <a:t>2.960.817</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5,3</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800" b="0" i="0" u="none" strike="noStrike" dirty="0" smtClean="0">
                          <a:solidFill>
                            <a:srgbClr val="000000"/>
                          </a:solidFill>
                          <a:effectLst/>
                          <a:latin typeface="Calibri" panose="020F0502020204030204" pitchFamily="34" charset="0"/>
                        </a:rPr>
                        <a:t>4,1</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41231">
                <a:tc>
                  <a:txBody>
                    <a:bodyPr/>
                    <a:lstStyle/>
                    <a:p>
                      <a:pPr algn="ctr" fontAlgn="ctr"/>
                      <a:r>
                        <a:rPr lang="pt-BR" sz="1800" b="0" i="0" u="none" strike="noStrike" dirty="0">
                          <a:solidFill>
                            <a:srgbClr val="000000"/>
                          </a:solidFill>
                          <a:effectLst/>
                          <a:latin typeface="Calibri" panose="020F0502020204030204" pitchFamily="34" charset="0"/>
                        </a:rPr>
                        <a:t>TOTAL</a:t>
                      </a: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1800" b="0" i="0" u="none" strike="noStrike" dirty="0" smtClean="0">
                          <a:solidFill>
                            <a:srgbClr val="000000"/>
                          </a:solidFill>
                          <a:effectLst/>
                          <a:latin typeface="Calibri" panose="020F0502020204030204" pitchFamily="34" charset="0"/>
                        </a:rPr>
                        <a:t>6.253.084</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1800" b="0" i="0" u="none" strike="noStrike" dirty="0" smtClean="0">
                          <a:solidFill>
                            <a:srgbClr val="000000"/>
                          </a:solidFill>
                          <a:effectLst/>
                          <a:latin typeface="Calibri" panose="020F0502020204030204" pitchFamily="34" charset="0"/>
                        </a:rPr>
                        <a:t>2.458.260</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1800" b="0" i="0" u="none" strike="noStrike" dirty="0" smtClean="0">
                          <a:solidFill>
                            <a:srgbClr val="000000"/>
                          </a:solidFill>
                          <a:effectLst/>
                          <a:latin typeface="Calibri" panose="020F0502020204030204" pitchFamily="34" charset="0"/>
                        </a:rPr>
                        <a:t>1.034.263</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pt-BR" sz="1800" b="0" i="0" u="none" strike="noStrike" dirty="0" smtClean="0">
                          <a:solidFill>
                            <a:srgbClr val="000000"/>
                          </a:solidFill>
                          <a:effectLst/>
                          <a:latin typeface="Calibri" panose="020F0502020204030204" pitchFamily="34" charset="0"/>
                        </a:rPr>
                        <a:t>9.745.607</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800" b="0" i="0" u="none" strike="noStrike" dirty="0" smtClean="0">
                          <a:solidFill>
                            <a:srgbClr val="000000"/>
                          </a:solidFill>
                          <a:effectLst/>
                          <a:latin typeface="Calibri" panose="020F0502020204030204" pitchFamily="34" charset="0"/>
                        </a:rPr>
                        <a:t>2,5</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pt-BR" sz="1800" b="0" i="0" u="none" strike="noStrike" dirty="0" smtClean="0">
                          <a:solidFill>
                            <a:srgbClr val="000000"/>
                          </a:solidFill>
                          <a:effectLst/>
                          <a:latin typeface="Calibri" panose="020F0502020204030204" pitchFamily="34" charset="0"/>
                        </a:rPr>
                        <a:t>1,8</a:t>
                      </a:r>
                      <a:endParaRPr lang="pt-BR" sz="1800" b="0" i="0" u="none" strike="noStrike" dirty="0">
                        <a:solidFill>
                          <a:srgbClr val="000000"/>
                        </a:solidFill>
                        <a:effectLst/>
                        <a:latin typeface="Calibri" panose="020F0502020204030204" pitchFamily="34" charset="0"/>
                      </a:endParaRPr>
                    </a:p>
                  </a:txBody>
                  <a:tcPr marL="8987" marR="33966"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0010">
                <a:tc gridSpan="7">
                  <a:txBody>
                    <a:bodyPr/>
                    <a:lstStyle/>
                    <a:p>
                      <a:pPr algn="l" fontAlgn="ctr"/>
                      <a:r>
                        <a:rPr lang="pt-BR" sz="1000" b="0" i="0" u="none" strike="noStrike" dirty="0" smtClean="0">
                          <a:solidFill>
                            <a:srgbClr val="000000"/>
                          </a:solidFill>
                          <a:effectLst/>
                          <a:latin typeface="Arial" panose="020B0604020202020204" pitchFamily="34" charset="0"/>
                          <a:cs typeface="Arial" panose="020B0604020202020204" pitchFamily="34" charset="0"/>
                        </a:rPr>
                        <a:t>Fonte: DRPSP/SPPS/MTPS - Dados</a:t>
                      </a:r>
                      <a:r>
                        <a:rPr lang="pt-BR" sz="1000" b="0" i="0" u="none" strike="noStrike" baseline="0" dirty="0" smtClean="0">
                          <a:solidFill>
                            <a:srgbClr val="000000"/>
                          </a:solidFill>
                          <a:effectLst/>
                          <a:latin typeface="Arial" panose="020B0604020202020204" pitchFamily="34" charset="0"/>
                          <a:cs typeface="Arial" panose="020B0604020202020204" pitchFamily="34" charset="0"/>
                        </a:rPr>
                        <a:t> consolidados para Anuário Estatístico - 2014</a:t>
                      </a:r>
                      <a:endParaRPr lang="pt-BR" sz="1000" b="0" i="0" u="none" strike="noStrike" dirty="0">
                        <a:solidFill>
                          <a:srgbClr val="000000"/>
                        </a:solidFill>
                        <a:effectLst/>
                        <a:latin typeface="Arial" panose="020B0604020202020204" pitchFamily="34" charset="0"/>
                        <a:cs typeface="Arial" panose="020B0604020202020204" pitchFamily="34" charset="0"/>
                      </a:endParaRPr>
                    </a:p>
                  </a:txBody>
                  <a:tcPr marL="8987" marR="8987" marT="89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b"/>
                      <a:endParaRPr lang="pt-B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b"/>
                      <a:endParaRPr lang="pt-B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b"/>
                      <a:endParaRPr lang="pt-B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r" fontAlgn="b"/>
                      <a:endParaRPr lang="pt-B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hMerge="1">
                  <a:txBody>
                    <a:bodyPr/>
                    <a:lstStyle/>
                    <a:p>
                      <a:pPr algn="r" fontAlgn="ctr"/>
                      <a:endParaRPr lang="pt-BR" sz="24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CaixaDeTexto 8"/>
          <p:cNvSpPr txBox="1">
            <a:spLocks noChangeArrowheads="1"/>
          </p:cNvSpPr>
          <p:nvPr/>
        </p:nvSpPr>
        <p:spPr bwMode="auto">
          <a:xfrm>
            <a:off x="162541" y="6167477"/>
            <a:ext cx="5670153" cy="553998"/>
          </a:xfrm>
          <a:prstGeom prst="rect">
            <a:avLst/>
          </a:prstGeom>
          <a:noFill/>
          <a:ln w="9525">
            <a:noFill/>
            <a:miter lim="800000"/>
            <a:headEnd/>
            <a:tailEnd/>
          </a:ln>
        </p:spPr>
        <p:txBody>
          <a:bodyPr wrap="square">
            <a:spAutoFit/>
          </a:bodyPr>
          <a:lstStyle/>
          <a:p>
            <a:r>
              <a:rPr lang="pt-BR" altLang="pt-BR" sz="1000" b="1" u="sng" dirty="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r>
              <a:rPr lang="pt-BR" altLang="pt-BR" sz="1000" dirty="0" smtClean="0">
                <a:solidFill>
                  <a:prstClr val="black"/>
                </a:solidFill>
                <a:latin typeface="Arial" panose="020B0604020202020204" pitchFamily="34" charset="0"/>
                <a:cs typeface="Arial" panose="020B0604020202020204" pitchFamily="34" charset="0"/>
              </a:rPr>
              <a:t> </a:t>
            </a:r>
          </a:p>
          <a:p>
            <a:r>
              <a:rPr lang="pt-BR" altLang="pt-BR" sz="1000" dirty="0" smtClean="0">
                <a:solidFill>
                  <a:prstClr val="black"/>
                </a:solidFill>
                <a:latin typeface="Arial" panose="020B0604020202020204" pitchFamily="34" charset="0"/>
                <a:cs typeface="Arial" panose="020B0604020202020204" pitchFamily="34" charset="0"/>
              </a:rPr>
              <a:t>1 - União: Considera apenas os servidores civis.</a:t>
            </a:r>
          </a:p>
          <a:p>
            <a:r>
              <a:rPr lang="pt-BR" altLang="pt-BR" sz="1000" dirty="0" smtClean="0">
                <a:solidFill>
                  <a:prstClr val="black"/>
                </a:solidFill>
                <a:latin typeface="Arial" panose="020B0604020202020204" pitchFamily="34" charset="0"/>
                <a:cs typeface="Arial" panose="020B0604020202020204" pitchFamily="34" charset="0"/>
              </a:rPr>
              <a:t>2 - Estados/DF: Inclui os servidores civis e, quando declarados, os policiais e bombeiros militares.</a:t>
            </a:r>
            <a:endParaRPr lang="pt-BR" altLang="pt-BR" sz="1000" dirty="0">
              <a:solidFill>
                <a:prstClr val="black"/>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262307" y="922368"/>
            <a:ext cx="8424493" cy="883769"/>
          </a:xfrm>
          <a:prstGeom prst="rect">
            <a:avLst/>
          </a:prstGeom>
        </p:spPr>
        <p:txBody>
          <a:bodyPr anchor="ctr"/>
          <a:lstStyle/>
          <a:p>
            <a:pPr algn="just" fontAlgn="auto">
              <a:spcAft>
                <a:spcPts val="0"/>
              </a:spcAft>
              <a:defRPr/>
            </a:pPr>
            <a:r>
              <a:rPr lang="pt-BR" altLang="pt-BR" sz="1800" dirty="0" smtClean="0">
                <a:solidFill>
                  <a:prstClr val="black"/>
                </a:solidFill>
                <a:latin typeface="Calibri"/>
                <a:cs typeface="Arial" charset="0"/>
              </a:rPr>
              <a:t>Na União e nos Estados/DF a relação entre os ativos e os aposentados e pensionistas está próxima de 1 (um), indicando a dificuldade para o equilíbrio entre as receitas de contribuições e as despesas com o pagamento de benefícios de seus RPPS. Nos Municípios a situação é mais confortável, mas tende a se agravar no tempo.</a:t>
            </a:r>
            <a:endParaRPr lang="pt-BR" altLang="pt-BR" sz="1800" dirty="0">
              <a:solidFill>
                <a:prstClr val="black"/>
              </a:solidFill>
              <a:latin typeface="Calibri"/>
              <a:cs typeface="Arial" charset="0"/>
            </a:endParaRPr>
          </a:p>
        </p:txBody>
      </p:sp>
    </p:spTree>
    <p:extLst>
      <p:ext uri="{BB962C8B-B14F-4D97-AF65-F5344CB8AC3E}">
        <p14:creationId xmlns:p14="http://schemas.microsoft.com/office/powerpoint/2010/main" val="6681861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104</a:t>
            </a:fld>
            <a:endParaRPr lang="pt-BR" dirty="0">
              <a:solidFill>
                <a:prstClr val="black"/>
              </a:solidFill>
            </a:endParaRPr>
          </a:p>
        </p:txBody>
      </p:sp>
      <p:sp>
        <p:nvSpPr>
          <p:cNvPr id="5" name="Espaço Reservado para Conteúdo 2"/>
          <p:cNvSpPr>
            <a:spLocks noGrp="1"/>
          </p:cNvSpPr>
          <p:nvPr>
            <p:ph idx="1"/>
          </p:nvPr>
        </p:nvSpPr>
        <p:spPr>
          <a:xfrm>
            <a:off x="-74767" y="3761804"/>
            <a:ext cx="9144000" cy="431800"/>
          </a:xfrm>
        </p:spPr>
        <p:txBody>
          <a:bodyPr/>
          <a:lstStyle/>
          <a:p>
            <a:pPr marL="0" indent="0" algn="ctr" eaLnBrk="1" hangingPunct="1">
              <a:buFont typeface="Arial" charset="0"/>
              <a:buNone/>
            </a:pPr>
            <a:r>
              <a:rPr lang="pt-BR" altLang="pt-BR" sz="2000" b="1" dirty="0" smtClean="0"/>
              <a:t>Aposentadoria por Idade </a:t>
            </a:r>
            <a:r>
              <a:rPr lang="pt-BR" altLang="pt-BR" sz="2000" dirty="0" smtClean="0"/>
              <a:t>(art. 40 § 1º, inciso III, “b” da CF)</a:t>
            </a:r>
          </a:p>
        </p:txBody>
      </p:sp>
      <p:graphicFrame>
        <p:nvGraphicFramePr>
          <p:cNvPr id="6" name="Tabela 5"/>
          <p:cNvGraphicFramePr>
            <a:graphicFrameLocks noGrp="1"/>
          </p:cNvGraphicFramePr>
          <p:nvPr>
            <p:extLst/>
          </p:nvPr>
        </p:nvGraphicFramePr>
        <p:xfrm>
          <a:off x="1209359" y="4193604"/>
          <a:ext cx="6765752" cy="1333500"/>
        </p:xfrm>
        <a:graphic>
          <a:graphicData uri="http://schemas.openxmlformats.org/drawingml/2006/table">
            <a:tbl>
              <a:tblPr/>
              <a:tblGrid>
                <a:gridCol w="3719922"/>
                <a:gridCol w="1522915"/>
                <a:gridCol w="1522915"/>
              </a:tblGrid>
              <a:tr h="3147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a:t>
                      </a:r>
                    </a:p>
                  </a:txBody>
                  <a:tcPr marL="9525" marR="9525" marT="9536"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Homens</a:t>
                      </a:r>
                    </a:p>
                  </a:txBody>
                  <a:tcPr marL="9525" marR="9525" marT="9536"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Mulheres</a:t>
                      </a:r>
                    </a:p>
                  </a:txBody>
                  <a:tcPr marL="9525" marR="9525" marT="9536"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9CDE5"/>
                    </a:solidFill>
                  </a:tcPr>
                </a:tc>
              </a:tr>
              <a:tr h="32105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Idade Mínima</a:t>
                      </a:r>
                    </a:p>
                  </a:txBody>
                  <a:tcPr marL="9525" marR="9525" marT="9536"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65 </a:t>
                      </a:r>
                    </a:p>
                  </a:txBody>
                  <a:tcPr marL="9525" marR="9525" marT="9536"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60</a:t>
                      </a:r>
                    </a:p>
                  </a:txBody>
                  <a:tcPr marL="9525" marR="9525" marT="9536"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079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serviço público</a:t>
                      </a:r>
                    </a:p>
                  </a:txBody>
                  <a:tcPr marL="9525" marR="9525" marT="9536"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 </a:t>
                      </a:r>
                    </a:p>
                  </a:txBody>
                  <a:tcPr marL="9525" marR="9525" marT="9536"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a:t>
                      </a:r>
                    </a:p>
                  </a:txBody>
                  <a:tcPr marL="9525" marR="9525" marT="9536" marB="0" anchor="b" horzOverflow="overflow">
                    <a:lnL>
                      <a:noFill/>
                    </a:lnL>
                    <a:lnR>
                      <a:noFill/>
                    </a:lnR>
                    <a:lnT>
                      <a:noFill/>
                    </a:lnT>
                    <a:lnB>
                      <a:noFill/>
                    </a:lnB>
                    <a:lnTlToBr>
                      <a:noFill/>
                    </a:lnTlToBr>
                    <a:lnBlToTr>
                      <a:noFill/>
                    </a:lnBlToTr>
                    <a:noFill/>
                  </a:tcPr>
                </a:tc>
              </a:tr>
              <a:tr h="3369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cargo</a:t>
                      </a:r>
                    </a:p>
                  </a:txBody>
                  <a:tcPr marL="9525" marR="9525" marT="9536"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 </a:t>
                      </a:r>
                    </a:p>
                  </a:txBody>
                  <a:tcPr marL="9525" marR="9525" marT="9536"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9525" marR="9525" marT="9536"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Espaço Reservado para Conteúdo 2"/>
          <p:cNvSpPr txBox="1">
            <a:spLocks/>
          </p:cNvSpPr>
          <p:nvPr/>
        </p:nvSpPr>
        <p:spPr bwMode="auto">
          <a:xfrm>
            <a:off x="358620" y="1437595"/>
            <a:ext cx="8385175" cy="557212"/>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b="1" dirty="0">
                <a:solidFill>
                  <a:prstClr val="black"/>
                </a:solidFill>
                <a:latin typeface="Calibri"/>
                <a:cs typeface="Arial" charset="0"/>
              </a:rPr>
              <a:t>Aposentadoria por Tempo de </a:t>
            </a:r>
            <a:r>
              <a:rPr lang="pt-BR" b="1" dirty="0" smtClean="0">
                <a:solidFill>
                  <a:prstClr val="black"/>
                </a:solidFill>
                <a:latin typeface="Calibri"/>
                <a:cs typeface="Arial" charset="0"/>
              </a:rPr>
              <a:t>Contribuição e Idade - REGRA PERMANENTE</a:t>
            </a:r>
          </a:p>
          <a:p>
            <a:pPr algn="ctr">
              <a:lnSpc>
                <a:spcPct val="90000"/>
              </a:lnSpc>
              <a:buFont typeface="Arial" charset="0"/>
              <a:buNone/>
            </a:pPr>
            <a:r>
              <a:rPr lang="pt-BR" dirty="0" smtClean="0">
                <a:solidFill>
                  <a:prstClr val="black"/>
                </a:solidFill>
                <a:latin typeface="Calibri"/>
                <a:cs typeface="Arial" charset="0"/>
              </a:rPr>
              <a:t>(art</a:t>
            </a:r>
            <a:r>
              <a:rPr lang="pt-BR" dirty="0">
                <a:solidFill>
                  <a:prstClr val="black"/>
                </a:solidFill>
                <a:latin typeface="Calibri"/>
                <a:cs typeface="Arial" charset="0"/>
              </a:rPr>
              <a:t>. 40, inciso III, “a” da CF)</a:t>
            </a:r>
          </a:p>
        </p:txBody>
      </p:sp>
      <p:graphicFrame>
        <p:nvGraphicFramePr>
          <p:cNvPr id="8" name="Tabela 7"/>
          <p:cNvGraphicFramePr>
            <a:graphicFrameLocks noGrp="1"/>
          </p:cNvGraphicFramePr>
          <p:nvPr>
            <p:extLst/>
          </p:nvPr>
        </p:nvGraphicFramePr>
        <p:xfrm>
          <a:off x="1296585" y="2130941"/>
          <a:ext cx="6591300" cy="1524000"/>
        </p:xfrm>
        <a:graphic>
          <a:graphicData uri="http://schemas.openxmlformats.org/drawingml/2006/table">
            <a:tbl>
              <a:tblPr/>
              <a:tblGrid>
                <a:gridCol w="3632696"/>
                <a:gridCol w="1479302"/>
                <a:gridCol w="1479302"/>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Homens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Mulheres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Idade Mínima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60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 55</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de contribuição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30</a:t>
                      </a:r>
                    </a:p>
                  </a:txBody>
                  <a:tcPr marL="0" marR="0" marT="0" marB="0" anchor="b"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serviço público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 </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a:t>
                      </a:r>
                    </a:p>
                  </a:txBody>
                  <a:tcPr marL="0" marR="0" marT="0" marB="0" anchor="b"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cargo</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Título 1"/>
          <p:cNvSpPr>
            <a:spLocks noGrp="1"/>
          </p:cNvSpPr>
          <p:nvPr>
            <p:ph type="title"/>
          </p:nvPr>
        </p:nvSpPr>
        <p:spPr>
          <a:xfrm>
            <a:off x="-20793" y="789895"/>
            <a:ext cx="914400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
        <p:nvSpPr>
          <p:cNvPr id="10" name="CaixaDeTexto 8"/>
          <p:cNvSpPr txBox="1">
            <a:spLocks noChangeArrowheads="1"/>
          </p:cNvSpPr>
          <p:nvPr/>
        </p:nvSpPr>
        <p:spPr bwMode="auto">
          <a:xfrm>
            <a:off x="179512" y="5523249"/>
            <a:ext cx="8064896" cy="1169551"/>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1 - A regra permanente é aplicável aos que ingressaram no serviço público a partir de 2004, que não possuem direito a integralidade e paridade.</a:t>
            </a:r>
          </a:p>
          <a:p>
            <a:pPr algn="just"/>
            <a:r>
              <a:rPr lang="pt-BR" altLang="pt-BR" sz="1000" dirty="0" smtClean="0">
                <a:solidFill>
                  <a:prstClr val="black"/>
                </a:solidFill>
                <a:latin typeface="Arial" panose="020B0604020202020204" pitchFamily="34" charset="0"/>
                <a:cs typeface="Arial" panose="020B0604020202020204" pitchFamily="34" charset="0"/>
              </a:rPr>
              <a:t>2 - Os </a:t>
            </a:r>
            <a:r>
              <a:rPr lang="pt-BR" altLang="pt-BR" sz="1000" dirty="0">
                <a:solidFill>
                  <a:prstClr val="black"/>
                </a:solidFill>
                <a:latin typeface="Arial" panose="020B0604020202020204" pitchFamily="34" charset="0"/>
                <a:cs typeface="Arial" panose="020B0604020202020204" pitchFamily="34" charset="0"/>
              </a:rPr>
              <a:t>servidores que ingressaram anteriormente podem ter acesso a </a:t>
            </a:r>
            <a:r>
              <a:rPr lang="pt-BR" altLang="pt-BR" sz="1000" dirty="0" smtClean="0">
                <a:solidFill>
                  <a:prstClr val="black"/>
                </a:solidFill>
                <a:latin typeface="Arial" panose="020B0604020202020204" pitchFamily="34" charset="0"/>
                <a:cs typeface="Arial" panose="020B0604020202020204" pitchFamily="34" charset="0"/>
              </a:rPr>
              <a:t>uma das regras </a:t>
            </a:r>
            <a:r>
              <a:rPr lang="pt-BR" altLang="pt-BR" sz="1000" dirty="0">
                <a:solidFill>
                  <a:prstClr val="black"/>
                </a:solidFill>
                <a:latin typeface="Arial" panose="020B0604020202020204" pitchFamily="34" charset="0"/>
                <a:cs typeface="Arial" panose="020B0604020202020204" pitchFamily="34" charset="0"/>
              </a:rPr>
              <a:t>de </a:t>
            </a:r>
            <a:r>
              <a:rPr lang="pt-BR" altLang="pt-BR" sz="1000" dirty="0" smtClean="0">
                <a:solidFill>
                  <a:prstClr val="black"/>
                </a:solidFill>
                <a:latin typeface="Arial" panose="020B0604020202020204" pitchFamily="34" charset="0"/>
                <a:cs typeface="Arial" panose="020B0604020202020204" pitchFamily="34" charset="0"/>
              </a:rPr>
              <a:t>transição (art. 2º e 6º da Emenda nº 41/2003 e art. 3º da Emenda nº 47/2005).</a:t>
            </a:r>
            <a:endParaRPr lang="pt-BR" altLang="pt-BR" sz="1000" dirty="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3 </a:t>
            </a:r>
            <a:r>
              <a:rPr lang="pt-BR" altLang="pt-BR" sz="1000" dirty="0">
                <a:solidFill>
                  <a:prstClr val="black"/>
                </a:solidFill>
                <a:latin typeface="Arial" panose="020B0604020202020204" pitchFamily="34" charset="0"/>
                <a:cs typeface="Arial" panose="020B0604020202020204" pitchFamily="34" charset="0"/>
              </a:rPr>
              <a:t>- Existem regras de aposentadoria diferenciadas e mais vantajosas para professores </a:t>
            </a:r>
            <a:r>
              <a:rPr lang="pt-BR" altLang="pt-BR" sz="1000" dirty="0" smtClean="0">
                <a:solidFill>
                  <a:prstClr val="black"/>
                </a:solidFill>
                <a:latin typeface="Arial" panose="020B0604020202020204" pitchFamily="34" charset="0"/>
                <a:cs typeface="Arial" panose="020B0604020202020204" pitchFamily="34" charset="0"/>
              </a:rPr>
              <a:t>de educação infantil, </a:t>
            </a:r>
            <a:r>
              <a:rPr lang="pt-BR" altLang="pt-BR" sz="1000" dirty="0">
                <a:solidFill>
                  <a:prstClr val="black"/>
                </a:solidFill>
                <a:latin typeface="Arial" panose="020B0604020202020204" pitchFamily="34" charset="0"/>
                <a:cs typeface="Arial" panose="020B0604020202020204" pitchFamily="34" charset="0"/>
              </a:rPr>
              <a:t>ensino fundamental e médio, </a:t>
            </a:r>
            <a:r>
              <a:rPr lang="pt-BR" altLang="pt-BR" sz="1000" dirty="0" smtClean="0">
                <a:solidFill>
                  <a:prstClr val="black"/>
                </a:solidFill>
                <a:latin typeface="Arial" panose="020B0604020202020204" pitchFamily="34" charset="0"/>
                <a:cs typeface="Arial" panose="020B0604020202020204" pitchFamily="34" charset="0"/>
              </a:rPr>
              <a:t>policiais federais, policiais </a:t>
            </a:r>
            <a:r>
              <a:rPr lang="pt-BR" altLang="pt-BR" sz="1000" dirty="0">
                <a:solidFill>
                  <a:prstClr val="black"/>
                </a:solidFill>
                <a:latin typeface="Arial" panose="020B0604020202020204" pitchFamily="34" charset="0"/>
                <a:cs typeface="Arial" panose="020B0604020202020204" pitchFamily="34" charset="0"/>
              </a:rPr>
              <a:t>civis, policiais </a:t>
            </a:r>
            <a:r>
              <a:rPr lang="pt-BR" altLang="pt-BR" sz="1000" dirty="0" smtClean="0">
                <a:solidFill>
                  <a:prstClr val="black"/>
                </a:solidFill>
                <a:latin typeface="Arial" panose="020B0604020202020204" pitchFamily="34" charset="0"/>
                <a:cs typeface="Arial" panose="020B0604020202020204" pitchFamily="34" charset="0"/>
              </a:rPr>
              <a:t>e bombeiros militares, </a:t>
            </a:r>
            <a:r>
              <a:rPr lang="pt-BR" altLang="pt-BR" sz="1000" dirty="0">
                <a:solidFill>
                  <a:prstClr val="black"/>
                </a:solidFill>
                <a:latin typeface="Arial" panose="020B0604020202020204" pitchFamily="34" charset="0"/>
                <a:cs typeface="Arial" panose="020B0604020202020204" pitchFamily="34" charset="0"/>
              </a:rPr>
              <a:t>militares das Forças Armadas, dentre outros.</a:t>
            </a:r>
          </a:p>
        </p:txBody>
      </p:sp>
    </p:spTree>
    <p:extLst>
      <p:ext uri="{BB962C8B-B14F-4D97-AF65-F5344CB8AC3E}">
        <p14:creationId xmlns:p14="http://schemas.microsoft.com/office/powerpoint/2010/main" val="377754389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105</a:t>
            </a:fld>
            <a:endParaRPr lang="pt-BR" dirty="0">
              <a:solidFill>
                <a:prstClr val="black"/>
              </a:solidFill>
            </a:endParaRPr>
          </a:p>
        </p:txBody>
      </p:sp>
      <p:sp>
        <p:nvSpPr>
          <p:cNvPr id="5" name="Espaço Reservado para Conteúdo 2"/>
          <p:cNvSpPr txBox="1">
            <a:spLocks/>
          </p:cNvSpPr>
          <p:nvPr/>
        </p:nvSpPr>
        <p:spPr bwMode="auto">
          <a:xfrm>
            <a:off x="433386" y="1198188"/>
            <a:ext cx="8385175" cy="557212"/>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b="1" dirty="0" smtClean="0">
                <a:solidFill>
                  <a:prstClr val="black"/>
                </a:solidFill>
                <a:latin typeface="Calibri"/>
                <a:cs typeface="Arial" charset="0"/>
              </a:rPr>
              <a:t>REGRA DE TRANSIÇÃO 01 - Ingresso até 16/12/1998 - Aposentadoria </a:t>
            </a:r>
            <a:r>
              <a:rPr lang="pt-BR" b="1" dirty="0">
                <a:solidFill>
                  <a:prstClr val="black"/>
                </a:solidFill>
                <a:latin typeface="Calibri"/>
                <a:cs typeface="Arial" charset="0"/>
              </a:rPr>
              <a:t>por Tempo de </a:t>
            </a:r>
            <a:r>
              <a:rPr lang="pt-BR" b="1" dirty="0" smtClean="0">
                <a:solidFill>
                  <a:prstClr val="black"/>
                </a:solidFill>
                <a:latin typeface="Calibri"/>
                <a:cs typeface="Arial" charset="0"/>
              </a:rPr>
              <a:t>Contribuição e Idade com redutor </a:t>
            </a:r>
            <a:r>
              <a:rPr lang="pt-BR" dirty="0" smtClean="0">
                <a:solidFill>
                  <a:prstClr val="black"/>
                </a:solidFill>
                <a:latin typeface="Calibri"/>
                <a:cs typeface="Arial" charset="0"/>
              </a:rPr>
              <a:t>(art</a:t>
            </a:r>
            <a:r>
              <a:rPr lang="pt-BR" dirty="0">
                <a:solidFill>
                  <a:prstClr val="black"/>
                </a:solidFill>
                <a:latin typeface="Calibri"/>
                <a:cs typeface="Arial" charset="0"/>
              </a:rPr>
              <a:t>. </a:t>
            </a:r>
            <a:r>
              <a:rPr lang="pt-BR" dirty="0" smtClean="0">
                <a:solidFill>
                  <a:prstClr val="black"/>
                </a:solidFill>
                <a:latin typeface="Calibri"/>
                <a:cs typeface="Arial" charset="0"/>
              </a:rPr>
              <a:t>2º da Emenda nº 41/2003)</a:t>
            </a:r>
            <a:endParaRPr lang="pt-BR" dirty="0">
              <a:solidFill>
                <a:prstClr val="black"/>
              </a:solidFill>
              <a:latin typeface="Calibri"/>
              <a:cs typeface="Arial" charset="0"/>
            </a:endParaRPr>
          </a:p>
        </p:txBody>
      </p:sp>
      <p:graphicFrame>
        <p:nvGraphicFramePr>
          <p:cNvPr id="6" name="Tabela 5"/>
          <p:cNvGraphicFramePr>
            <a:graphicFrameLocks noGrp="1"/>
          </p:cNvGraphicFramePr>
          <p:nvPr>
            <p:extLst/>
          </p:nvPr>
        </p:nvGraphicFramePr>
        <p:xfrm>
          <a:off x="1683780" y="1843681"/>
          <a:ext cx="5874665" cy="1945359"/>
        </p:xfrm>
        <a:graphic>
          <a:graphicData uri="http://schemas.openxmlformats.org/drawingml/2006/table">
            <a:tbl>
              <a:tblPr/>
              <a:tblGrid>
                <a:gridCol w="3237733"/>
                <a:gridCol w="1318466"/>
                <a:gridCol w="1318466"/>
              </a:tblGrid>
              <a:tr h="29035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1" i="0" u="none" strike="noStrike" cap="none" normalizeH="0" baseline="0" dirty="0" smtClean="0">
                          <a:ln>
                            <a:noFill/>
                          </a:ln>
                          <a:solidFill>
                            <a:srgbClr val="000000"/>
                          </a:solidFill>
                          <a:effectLst/>
                          <a:latin typeface="Calibri" pitchFamily="34" charset="0"/>
                          <a:cs typeface="Arial" charset="0"/>
                        </a:rPr>
                        <a:t>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1" i="0" u="none" strike="noStrike" cap="none" normalizeH="0" baseline="0" dirty="0" smtClean="0">
                          <a:ln>
                            <a:noFill/>
                          </a:ln>
                          <a:solidFill>
                            <a:srgbClr val="000000"/>
                          </a:solidFill>
                          <a:effectLst/>
                          <a:latin typeface="Calibri" pitchFamily="34" charset="0"/>
                          <a:cs typeface="Arial" charset="0"/>
                        </a:rPr>
                        <a:t>Homens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1" i="0" u="none" strike="noStrike" cap="none" normalizeH="0" baseline="0" dirty="0" smtClean="0">
                          <a:ln>
                            <a:noFill/>
                          </a:ln>
                          <a:solidFill>
                            <a:srgbClr val="000000"/>
                          </a:solidFill>
                          <a:effectLst/>
                          <a:latin typeface="Calibri" pitchFamily="34" charset="0"/>
                          <a:cs typeface="Arial" charset="0"/>
                        </a:rPr>
                        <a:t>Mulheres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90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Idade Mínima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53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 48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90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Tempo de contribuição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35+pedágio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30+pedágio</a:t>
                      </a:r>
                    </a:p>
                  </a:txBody>
                  <a:tcPr marL="0" marR="0" marT="0" marB="0" anchor="b" horzOverflow="overflow">
                    <a:lnL>
                      <a:noFill/>
                    </a:lnL>
                    <a:lnR>
                      <a:noFill/>
                    </a:lnR>
                    <a:lnT>
                      <a:noFill/>
                    </a:lnT>
                    <a:lnB>
                      <a:noFill/>
                    </a:lnB>
                    <a:lnTlToBr>
                      <a:noFill/>
                    </a:lnTlToBr>
                    <a:lnBlToTr>
                      <a:noFill/>
                    </a:lnBlToTr>
                    <a:noFill/>
                  </a:tcPr>
                </a:tc>
              </a:tr>
              <a:tr h="29035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Tempo no cargo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9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783951">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700" b="0" i="0" u="none" strike="noStrike" cap="none" normalizeH="0" baseline="0" dirty="0" smtClean="0">
                          <a:ln>
                            <a:noFill/>
                          </a:ln>
                          <a:solidFill>
                            <a:srgbClr val="000000"/>
                          </a:solidFill>
                          <a:effectLst/>
                          <a:latin typeface="Calibri" pitchFamily="34" charset="0"/>
                          <a:cs typeface="Arial" charset="0"/>
                          <a:sym typeface="Wingdings" panose="05000000000000000000" pitchFamily="2" charset="2"/>
                        </a:rPr>
                        <a:t></a:t>
                      </a:r>
                      <a:r>
                        <a:rPr kumimoji="0" lang="pt-BR" altLang="pt-BR" sz="1700" b="0" i="0" u="none" strike="noStrike" cap="none" normalizeH="0" baseline="0" dirty="0" smtClean="0">
                          <a:ln>
                            <a:noFill/>
                          </a:ln>
                          <a:solidFill>
                            <a:srgbClr val="000000"/>
                          </a:solidFill>
                          <a:effectLst/>
                          <a:latin typeface="Calibri" pitchFamily="34" charset="0"/>
                          <a:cs typeface="Arial" charset="0"/>
                        </a:rPr>
                        <a:t>Redutor de 5% nos proventos para cada ano antecipado em relação à idade mínima de 60 (H) ou 55 (M).</a:t>
                      </a:r>
                    </a:p>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700" b="0" i="0" u="none" strike="noStrike" cap="none" normalizeH="0" baseline="0" dirty="0" smtClean="0">
                          <a:ln>
                            <a:noFill/>
                          </a:ln>
                          <a:solidFill>
                            <a:srgbClr val="000000"/>
                          </a:solidFill>
                          <a:effectLst/>
                          <a:latin typeface="Calibri" pitchFamily="34" charset="0"/>
                          <a:cs typeface="Arial" charset="0"/>
                          <a:sym typeface="Wingdings" panose="05000000000000000000" pitchFamily="2" charset="2"/>
                        </a:rPr>
                        <a:t> Não tem integralidade e paridade.</a:t>
                      </a:r>
                      <a:endParaRPr kumimoji="0" lang="pt-BR" altLang="pt-BR" sz="1700" b="0" i="0" u="none" strike="noStrike" cap="none" normalizeH="0" baseline="0" dirty="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Título 1"/>
          <p:cNvSpPr>
            <a:spLocks noGrp="1"/>
          </p:cNvSpPr>
          <p:nvPr>
            <p:ph type="title"/>
          </p:nvPr>
        </p:nvSpPr>
        <p:spPr>
          <a:xfrm>
            <a:off x="1516037" y="588010"/>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
        <p:nvSpPr>
          <p:cNvPr id="9" name="Espaço Reservado para Conteúdo 2"/>
          <p:cNvSpPr txBox="1">
            <a:spLocks/>
          </p:cNvSpPr>
          <p:nvPr/>
        </p:nvSpPr>
        <p:spPr bwMode="auto">
          <a:xfrm>
            <a:off x="474413" y="3857569"/>
            <a:ext cx="8385175" cy="557212"/>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b="1" dirty="0" smtClean="0">
                <a:solidFill>
                  <a:prstClr val="black"/>
                </a:solidFill>
                <a:latin typeface="Calibri"/>
                <a:cs typeface="Arial" charset="0"/>
              </a:rPr>
              <a:t>REGRA DE TRANSIÇÃO 02 - Ingresso até 31/12/2003 - Aposentadoria </a:t>
            </a:r>
            <a:r>
              <a:rPr lang="pt-BR" b="1" dirty="0">
                <a:solidFill>
                  <a:prstClr val="black"/>
                </a:solidFill>
                <a:latin typeface="Calibri"/>
                <a:cs typeface="Arial" charset="0"/>
              </a:rPr>
              <a:t>por Tempo de </a:t>
            </a:r>
            <a:r>
              <a:rPr lang="pt-BR" b="1" dirty="0" smtClean="0">
                <a:solidFill>
                  <a:prstClr val="black"/>
                </a:solidFill>
                <a:latin typeface="Calibri"/>
                <a:cs typeface="Arial" charset="0"/>
              </a:rPr>
              <a:t>Contribuição e Idade </a:t>
            </a:r>
            <a:r>
              <a:rPr lang="pt-BR" dirty="0" smtClean="0">
                <a:solidFill>
                  <a:prstClr val="black"/>
                </a:solidFill>
                <a:latin typeface="Calibri"/>
                <a:cs typeface="Arial" charset="0"/>
              </a:rPr>
              <a:t>(art</a:t>
            </a:r>
            <a:r>
              <a:rPr lang="pt-BR" dirty="0">
                <a:solidFill>
                  <a:prstClr val="black"/>
                </a:solidFill>
                <a:latin typeface="Calibri"/>
                <a:cs typeface="Arial" charset="0"/>
              </a:rPr>
              <a:t>. </a:t>
            </a:r>
            <a:r>
              <a:rPr lang="pt-BR" dirty="0" smtClean="0">
                <a:solidFill>
                  <a:prstClr val="black"/>
                </a:solidFill>
                <a:latin typeface="Calibri"/>
                <a:cs typeface="Arial" charset="0"/>
              </a:rPr>
              <a:t>6º da Emenda nº 41/2003)</a:t>
            </a:r>
            <a:endParaRPr lang="pt-BR" dirty="0">
              <a:solidFill>
                <a:prstClr val="black"/>
              </a:solidFill>
              <a:latin typeface="Calibri"/>
              <a:cs typeface="Arial" charset="0"/>
            </a:endParaRPr>
          </a:p>
        </p:txBody>
      </p:sp>
      <p:graphicFrame>
        <p:nvGraphicFramePr>
          <p:cNvPr id="10" name="Tabela 9"/>
          <p:cNvGraphicFramePr>
            <a:graphicFrameLocks noGrp="1"/>
          </p:cNvGraphicFramePr>
          <p:nvPr>
            <p:extLst/>
          </p:nvPr>
        </p:nvGraphicFramePr>
        <p:xfrm>
          <a:off x="1693501" y="4483200"/>
          <a:ext cx="5864944" cy="1897355"/>
        </p:xfrm>
        <a:graphic>
          <a:graphicData uri="http://schemas.openxmlformats.org/drawingml/2006/table">
            <a:tbl>
              <a:tblPr/>
              <a:tblGrid>
                <a:gridCol w="3232376"/>
                <a:gridCol w="1316284"/>
                <a:gridCol w="1316284"/>
              </a:tblGrid>
              <a:tr h="27121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712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 Mínima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60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55</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12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de contribuição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35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30</a:t>
                      </a:r>
                    </a:p>
                  </a:txBody>
                  <a:tcPr marL="0" marR="0" marT="0" marB="0" anchor="b" horzOverflow="overflow">
                    <a:lnL>
                      <a:noFill/>
                    </a:lnL>
                    <a:lnR>
                      <a:noFill/>
                    </a:lnR>
                    <a:lnT>
                      <a:noFill/>
                    </a:lnT>
                    <a:lnB>
                      <a:noFill/>
                    </a:lnB>
                    <a:lnTlToBr>
                      <a:noFill/>
                    </a:lnTlToBr>
                    <a:lnBlToTr>
                      <a:noFill/>
                    </a:lnBlToTr>
                    <a:noFill/>
                  </a:tcPr>
                </a:tc>
              </a:tr>
              <a:tr h="2712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no serviço público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20</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20</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712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de carreira</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10</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10</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7121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no cargo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51435">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sym typeface="Wingdings" panose="05000000000000000000" pitchFamily="2" charset="2"/>
                        </a:rPr>
                        <a:t>Assegura integralidade e paridade</a:t>
                      </a:r>
                      <a:r>
                        <a:rPr kumimoji="0" lang="pt-BR" altLang="pt-BR" sz="1600" b="0" i="0" u="none" strike="noStrike" cap="none" normalizeH="0" baseline="0" dirty="0" smtClean="0">
                          <a:ln>
                            <a:noFill/>
                          </a:ln>
                          <a:solidFill>
                            <a:srgbClr val="000000"/>
                          </a:solidFill>
                          <a:effectLst/>
                          <a:latin typeface="Calibri" pitchFamily="34" charset="0"/>
                          <a:cs typeface="Arial" charset="0"/>
                        </a:rPr>
                        <a:t>.</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194074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106</a:t>
            </a:fld>
            <a:endParaRPr lang="pt-BR" dirty="0">
              <a:solidFill>
                <a:prstClr val="black"/>
              </a:solidFill>
            </a:endParaRPr>
          </a:p>
        </p:txBody>
      </p:sp>
      <p:sp>
        <p:nvSpPr>
          <p:cNvPr id="5" name="Título 1"/>
          <p:cNvSpPr>
            <a:spLocks noGrp="1"/>
          </p:cNvSpPr>
          <p:nvPr>
            <p:ph type="title"/>
          </p:nvPr>
        </p:nvSpPr>
        <p:spPr>
          <a:xfrm>
            <a:off x="1430920" y="908720"/>
            <a:ext cx="657019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
        <p:nvSpPr>
          <p:cNvPr id="6" name="Espaço Reservado para Conteúdo 2"/>
          <p:cNvSpPr txBox="1">
            <a:spLocks/>
          </p:cNvSpPr>
          <p:nvPr/>
        </p:nvSpPr>
        <p:spPr bwMode="auto">
          <a:xfrm>
            <a:off x="523428" y="1737969"/>
            <a:ext cx="8385175" cy="557212"/>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b="1" dirty="0" smtClean="0">
                <a:solidFill>
                  <a:prstClr val="black"/>
                </a:solidFill>
                <a:latin typeface="Calibri" pitchFamily="34" charset="0"/>
                <a:cs typeface="Arial" charset="0"/>
              </a:rPr>
              <a:t>REGRA DE TRANSIÇÃO 03 - Ingresso até 16/12/1998 - Aposentadoria </a:t>
            </a:r>
            <a:r>
              <a:rPr lang="pt-BR" b="1" dirty="0">
                <a:solidFill>
                  <a:prstClr val="black"/>
                </a:solidFill>
                <a:latin typeface="Calibri" pitchFamily="34" charset="0"/>
                <a:cs typeface="Arial" charset="0"/>
              </a:rPr>
              <a:t>por Tempo de </a:t>
            </a:r>
            <a:r>
              <a:rPr lang="pt-BR" b="1" dirty="0" smtClean="0">
                <a:solidFill>
                  <a:prstClr val="black"/>
                </a:solidFill>
                <a:latin typeface="Calibri" pitchFamily="34" charset="0"/>
                <a:cs typeface="Arial" charset="0"/>
              </a:rPr>
              <a:t>Contribuição e Idade </a:t>
            </a:r>
            <a:r>
              <a:rPr lang="pt-BR" dirty="0" smtClean="0">
                <a:solidFill>
                  <a:prstClr val="black"/>
                </a:solidFill>
                <a:latin typeface="Calibri" pitchFamily="34" charset="0"/>
                <a:cs typeface="Arial" charset="0"/>
              </a:rPr>
              <a:t>(art</a:t>
            </a:r>
            <a:r>
              <a:rPr lang="pt-BR" dirty="0">
                <a:solidFill>
                  <a:prstClr val="black"/>
                </a:solidFill>
                <a:latin typeface="Calibri" pitchFamily="34" charset="0"/>
                <a:cs typeface="Arial" charset="0"/>
              </a:rPr>
              <a:t>. </a:t>
            </a:r>
            <a:r>
              <a:rPr lang="pt-BR" dirty="0" smtClean="0">
                <a:solidFill>
                  <a:prstClr val="black"/>
                </a:solidFill>
                <a:latin typeface="Calibri" pitchFamily="34" charset="0"/>
                <a:cs typeface="Arial" charset="0"/>
              </a:rPr>
              <a:t>3º da Emenda nº 47/2005)</a:t>
            </a:r>
            <a:endParaRPr lang="pt-BR" dirty="0">
              <a:solidFill>
                <a:prstClr val="black"/>
              </a:solidFill>
              <a:latin typeface="Calibri" pitchFamily="34" charset="0"/>
              <a:cs typeface="Arial" charset="0"/>
            </a:endParaRPr>
          </a:p>
        </p:txBody>
      </p:sp>
      <p:graphicFrame>
        <p:nvGraphicFramePr>
          <p:cNvPr id="7" name="Tabela 6"/>
          <p:cNvGraphicFramePr>
            <a:graphicFrameLocks noGrp="1"/>
          </p:cNvGraphicFramePr>
          <p:nvPr>
            <p:extLst/>
          </p:nvPr>
        </p:nvGraphicFramePr>
        <p:xfrm>
          <a:off x="1259632" y="2492894"/>
          <a:ext cx="6912768" cy="3528394"/>
        </p:xfrm>
        <a:graphic>
          <a:graphicData uri="http://schemas.openxmlformats.org/drawingml/2006/table">
            <a:tbl>
              <a:tblPr/>
              <a:tblGrid>
                <a:gridCol w="3809868"/>
                <a:gridCol w="1551450"/>
                <a:gridCol w="1551450"/>
              </a:tblGrid>
              <a:tr h="40430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Homens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Mulheres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4043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Idade Mínima</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043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de contribuição</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30</a:t>
                      </a:r>
                    </a:p>
                  </a:txBody>
                  <a:tcPr marL="0" marR="0" marT="0" marB="0" anchor="b" horzOverflow="overflow">
                    <a:lnL>
                      <a:noFill/>
                    </a:lnL>
                    <a:lnR>
                      <a:noFill/>
                    </a:lnR>
                    <a:lnT>
                      <a:noFill/>
                    </a:lnT>
                    <a:lnB>
                      <a:noFill/>
                    </a:lnB>
                    <a:lnTlToBr>
                      <a:noFill/>
                    </a:lnTlToBr>
                    <a:lnBlToTr>
                      <a:noFill/>
                    </a:lnBlToTr>
                    <a:noFill/>
                  </a:tcPr>
                </a:tc>
              </a:tr>
              <a:tr h="4043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serviço público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4043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de carreira</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40430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Tempo no cargo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727747">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 Redução de 1 (um) ano na idade mínima de 60 (H) ou 55 (M) para cada ano que exceder o tempo mínimo de contribuição.</a:t>
                      </a:r>
                    </a:p>
                  </a:txBody>
                  <a:tcPr marL="0" marR="0" marT="0" marB="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r>
              <a:tr h="374823">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sym typeface="Wingdings" panose="05000000000000000000" pitchFamily="2" charset="2"/>
                        </a:rPr>
                        <a:t>Assegura integralidade e paridade</a:t>
                      </a:r>
                      <a:r>
                        <a:rPr kumimoji="0" lang="pt-BR" altLang="pt-BR" sz="1800" b="0" i="0" u="none" strike="noStrike" cap="none" normalizeH="0" baseline="0" dirty="0" smtClean="0">
                          <a:ln>
                            <a:noFill/>
                          </a:ln>
                          <a:solidFill>
                            <a:srgbClr val="000000"/>
                          </a:solidFill>
                          <a:effectLst/>
                          <a:latin typeface="Calibri" pitchFamily="34" charset="0"/>
                          <a:cs typeface="Arial" charset="0"/>
                        </a:rPr>
                        <a:t>.</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079267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107</a:t>
            </a:fld>
            <a:endParaRPr lang="pt-BR" dirty="0">
              <a:solidFill>
                <a:prstClr val="black"/>
              </a:solidFill>
            </a:endParaRPr>
          </a:p>
        </p:txBody>
      </p:sp>
      <p:sp>
        <p:nvSpPr>
          <p:cNvPr id="5" name="Espaço Reservado para Conteúdo 2"/>
          <p:cNvSpPr txBox="1">
            <a:spLocks/>
          </p:cNvSpPr>
          <p:nvPr/>
        </p:nvSpPr>
        <p:spPr bwMode="auto">
          <a:xfrm>
            <a:off x="396427" y="1844824"/>
            <a:ext cx="8459094" cy="3888432"/>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a:solidFill>
                  <a:prstClr val="black"/>
                </a:solidFill>
                <a:latin typeface="Calibri"/>
                <a:cs typeface="Arial" charset="0"/>
              </a:rPr>
              <a:t>Aposentadoria por </a:t>
            </a:r>
            <a:r>
              <a:rPr lang="pt-BR" sz="1800" b="1" dirty="0" smtClean="0">
                <a:solidFill>
                  <a:prstClr val="black"/>
                </a:solidFill>
                <a:latin typeface="Calibri"/>
                <a:cs typeface="Arial" charset="0"/>
              </a:rPr>
              <a:t>Invalidez</a:t>
            </a:r>
            <a:endParaRPr lang="pt-BR" sz="1800" dirty="0" smtClean="0">
              <a:solidFill>
                <a:prstClr val="black"/>
              </a:solidFill>
              <a:latin typeface="Calibri"/>
              <a:cs typeface="Arial" charset="0"/>
            </a:endParaRPr>
          </a:p>
          <a:p>
            <a:pPr algn="ctr">
              <a:lnSpc>
                <a:spcPct val="90000"/>
              </a:lnSpc>
              <a:buFont typeface="Arial" charset="0"/>
              <a:buNone/>
            </a:pPr>
            <a:endParaRPr lang="pt-BR" sz="1800" dirty="0" smtClean="0">
              <a:solidFill>
                <a:prstClr val="black"/>
              </a:solidFill>
              <a:latin typeface="Calibri"/>
              <a:cs typeface="Arial" charset="0"/>
            </a:endParaRPr>
          </a:p>
          <a:p>
            <a:pPr algn="just">
              <a:lnSpc>
                <a:spcPct val="90000"/>
              </a:lnSpc>
              <a:spcAft>
                <a:spcPts val="1000"/>
              </a:spcAft>
              <a:buFont typeface="Arial" charset="0"/>
              <a:buNone/>
            </a:pPr>
            <a:r>
              <a:rPr lang="pt-BR" sz="1800" u="sng" dirty="0" smtClean="0">
                <a:solidFill>
                  <a:prstClr val="black"/>
                </a:solidFill>
                <a:latin typeface="Calibri"/>
                <a:cs typeface="Arial" charset="0"/>
              </a:rPr>
              <a:t>Regra geral</a:t>
            </a:r>
            <a:r>
              <a:rPr lang="pt-BR" sz="1800" dirty="0">
                <a:solidFill>
                  <a:prstClr val="black"/>
                </a:solidFill>
                <a:latin typeface="Calibri"/>
                <a:cs typeface="Arial" charset="0"/>
              </a:rPr>
              <a:t> </a:t>
            </a:r>
            <a:r>
              <a:rPr lang="pt-BR" sz="1800" dirty="0" smtClean="0">
                <a:solidFill>
                  <a:prstClr val="black"/>
                </a:solidFill>
                <a:latin typeface="Calibri"/>
                <a:cs typeface="Arial" charset="0"/>
              </a:rPr>
              <a:t>(art</a:t>
            </a:r>
            <a:r>
              <a:rPr lang="pt-BR" sz="1800" dirty="0">
                <a:solidFill>
                  <a:prstClr val="black"/>
                </a:solidFill>
                <a:latin typeface="Calibri"/>
                <a:cs typeface="Arial" charset="0"/>
              </a:rPr>
              <a:t>. 40, § 1º, inciso I da </a:t>
            </a:r>
            <a:r>
              <a:rPr lang="pt-BR" sz="1800" dirty="0" smtClean="0">
                <a:solidFill>
                  <a:prstClr val="black"/>
                </a:solidFill>
                <a:latin typeface="Calibri"/>
                <a:cs typeface="Arial" charset="0"/>
              </a:rPr>
              <a:t>CF): Proventos proporcionais ao tempo de contribuição, sem integralidade e sem paridade, exceto se decorrente de acidente em serviço, moléstia profissional ou doença grave, contagiosa ou incurável, na forma da lei.</a:t>
            </a:r>
          </a:p>
          <a:p>
            <a:pPr algn="just">
              <a:lnSpc>
                <a:spcPct val="90000"/>
              </a:lnSpc>
              <a:spcAft>
                <a:spcPts val="1000"/>
              </a:spcAft>
              <a:buFont typeface="Arial" charset="0"/>
              <a:buNone/>
            </a:pPr>
            <a:r>
              <a:rPr lang="pt-BR" sz="1800" u="sng" dirty="0" smtClean="0">
                <a:solidFill>
                  <a:prstClr val="black"/>
                </a:solidFill>
                <a:latin typeface="Calibri"/>
                <a:cs typeface="Arial" charset="0"/>
              </a:rPr>
              <a:t>Regra de transição</a:t>
            </a:r>
            <a:r>
              <a:rPr lang="pt-BR" sz="1800" dirty="0" smtClean="0">
                <a:solidFill>
                  <a:prstClr val="black"/>
                </a:solidFill>
                <a:latin typeface="Calibri"/>
                <a:cs typeface="Arial" charset="0"/>
              </a:rPr>
              <a:t> (art. 6º-A da Emenda nº 41/2003, acrescentado pela Emenda nº 70/2012): Servidores que ingressaram no serviço público até 31/12/2003 têm direito a que os proventos de aposentadoria por invalidez (proporcionais ou integrais) sejam calculados pela última remuneração do cargo efetivo (integralidade) e reajustados segundo critérios dos ativos (paridade).</a:t>
            </a:r>
          </a:p>
          <a:p>
            <a:pPr algn="just">
              <a:lnSpc>
                <a:spcPct val="90000"/>
              </a:lnSpc>
              <a:spcAft>
                <a:spcPts val="1000"/>
              </a:spcAft>
              <a:buFont typeface="Arial" charset="0"/>
              <a:buNone/>
            </a:pPr>
            <a:r>
              <a:rPr lang="pt-BR" sz="1800" dirty="0" smtClean="0">
                <a:solidFill>
                  <a:prstClr val="black"/>
                </a:solidFill>
                <a:latin typeface="Calibri"/>
                <a:cs typeface="Arial" charset="0"/>
                <a:sym typeface="Wingdings" panose="05000000000000000000" pitchFamily="2" charset="2"/>
              </a:rPr>
              <a:t> Alguns entes estabelecem valores mínimos para os proventos proporcionais da aposentadoria por invalidez. A União não tem previsão nesse sentido, fazendo com que o servidor inválido possa se aposentar com benefício de apenas um salário-mínimo independente da remuneração do seu cargo efetivo.</a:t>
            </a:r>
            <a:endParaRPr lang="pt-BR" sz="1800" dirty="0" smtClean="0">
              <a:solidFill>
                <a:prstClr val="black"/>
              </a:solidFill>
              <a:latin typeface="Calibri"/>
              <a:cs typeface="Arial" charset="0"/>
            </a:endParaRPr>
          </a:p>
        </p:txBody>
      </p:sp>
      <p:sp>
        <p:nvSpPr>
          <p:cNvPr id="6" name="Título 1"/>
          <p:cNvSpPr>
            <a:spLocks noGrp="1"/>
          </p:cNvSpPr>
          <p:nvPr>
            <p:ph type="title"/>
          </p:nvPr>
        </p:nvSpPr>
        <p:spPr>
          <a:xfrm>
            <a:off x="1520899" y="939184"/>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Tree>
    <p:extLst>
      <p:ext uri="{BB962C8B-B14F-4D97-AF65-F5344CB8AC3E}">
        <p14:creationId xmlns:p14="http://schemas.microsoft.com/office/powerpoint/2010/main" val="900456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108</a:t>
            </a:fld>
            <a:endParaRPr lang="pt-BR" dirty="0">
              <a:solidFill>
                <a:prstClr val="black"/>
              </a:solidFill>
            </a:endParaRPr>
          </a:p>
        </p:txBody>
      </p:sp>
      <p:sp>
        <p:nvSpPr>
          <p:cNvPr id="5" name="Título 1"/>
          <p:cNvSpPr>
            <a:spLocks noGrp="1"/>
          </p:cNvSpPr>
          <p:nvPr>
            <p:ph type="title"/>
          </p:nvPr>
        </p:nvSpPr>
        <p:spPr>
          <a:xfrm>
            <a:off x="1520899" y="981100"/>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
        <p:nvSpPr>
          <p:cNvPr id="6" name="Espaço Reservado para Conteúdo 2"/>
          <p:cNvSpPr>
            <a:spLocks noGrp="1"/>
          </p:cNvSpPr>
          <p:nvPr>
            <p:ph idx="1"/>
          </p:nvPr>
        </p:nvSpPr>
        <p:spPr>
          <a:xfrm>
            <a:off x="144894" y="2132856"/>
            <a:ext cx="8568952" cy="2880320"/>
          </a:xfrm>
        </p:spPr>
        <p:txBody>
          <a:bodyPr>
            <a:noAutofit/>
          </a:bodyPr>
          <a:lstStyle/>
          <a:p>
            <a:pPr marL="0" indent="0" algn="ctr" eaLnBrk="1" hangingPunct="1">
              <a:buFont typeface="Arial" charset="0"/>
              <a:buNone/>
            </a:pPr>
            <a:r>
              <a:rPr lang="pt-BR" altLang="pt-BR" sz="1800" b="1" dirty="0" smtClean="0"/>
              <a:t>Aposentadoria Compulsória </a:t>
            </a:r>
            <a:r>
              <a:rPr lang="pt-BR" altLang="pt-BR" sz="1800" dirty="0" smtClean="0"/>
              <a:t>(Art. 40 § 1º, inciso II da CF)</a:t>
            </a:r>
          </a:p>
          <a:p>
            <a:pPr marL="0" indent="0" algn="ctr" eaLnBrk="1" hangingPunct="1">
              <a:buFont typeface="Arial" charset="0"/>
              <a:buNone/>
            </a:pPr>
            <a:endParaRPr lang="pt-BR" altLang="pt-BR" sz="1800" dirty="0"/>
          </a:p>
          <a:p>
            <a:pPr marL="0" indent="0" algn="just" eaLnBrk="1" hangingPunct="1">
              <a:buFont typeface="Arial" charset="0"/>
              <a:buNone/>
            </a:pPr>
            <a:r>
              <a:rPr lang="pt-BR" altLang="pt-BR" sz="1800" dirty="0" smtClean="0">
                <a:sym typeface="Wingdings" panose="05000000000000000000" pitchFamily="2" charset="2"/>
              </a:rPr>
              <a:t> </a:t>
            </a:r>
            <a:r>
              <a:rPr lang="pt-BR" altLang="pt-BR" sz="1800" dirty="0" smtClean="0"/>
              <a:t>Concedida com proventos proporcionais ao tempo de contribuição, sendo vedada a fixação de limite mínimo superior ao salário mínimo.</a:t>
            </a:r>
          </a:p>
          <a:p>
            <a:pPr marL="0" indent="0" algn="ctr" eaLnBrk="1" hangingPunct="1">
              <a:buFont typeface="Arial" charset="0"/>
              <a:buNone/>
            </a:pPr>
            <a:endParaRPr lang="pt-BR" altLang="pt-BR" sz="1800" dirty="0"/>
          </a:p>
          <a:p>
            <a:pPr marL="0" indent="0" algn="just" eaLnBrk="1" hangingPunct="1">
              <a:buFont typeface="Arial" charset="0"/>
              <a:buNone/>
            </a:pPr>
            <a:r>
              <a:rPr lang="pt-BR" altLang="pt-BR" sz="1800" dirty="0" smtClean="0">
                <a:sym typeface="Wingdings" panose="05000000000000000000" pitchFamily="2" charset="2"/>
              </a:rPr>
              <a:t> </a:t>
            </a:r>
            <a:r>
              <a:rPr lang="pt-BR" altLang="pt-BR" sz="1800" dirty="0" smtClean="0"/>
              <a:t>A Emenda Constitucional nº 88/2015 e a Lei Complementar nº 152/2015 elevaram de 70 para 75 anos a idade na qual o servidor se aposenta compulsoriamente, com proventos proporcionais, de forma coerente com o aumento da expectativa de sobrevida da população brasileira.</a:t>
            </a:r>
          </a:p>
        </p:txBody>
      </p:sp>
    </p:spTree>
    <p:extLst>
      <p:ext uri="{BB962C8B-B14F-4D97-AF65-F5344CB8AC3E}">
        <p14:creationId xmlns:p14="http://schemas.microsoft.com/office/powerpoint/2010/main" val="10294721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109</a:t>
            </a:fld>
            <a:endParaRPr lang="pt-BR" dirty="0">
              <a:solidFill>
                <a:prstClr val="black"/>
              </a:solidFill>
            </a:endParaRPr>
          </a:p>
        </p:txBody>
      </p:sp>
      <p:sp>
        <p:nvSpPr>
          <p:cNvPr id="5" name="Título 1"/>
          <p:cNvSpPr>
            <a:spLocks noGrp="1"/>
          </p:cNvSpPr>
          <p:nvPr>
            <p:ph type="title"/>
          </p:nvPr>
        </p:nvSpPr>
        <p:spPr>
          <a:xfrm>
            <a:off x="1520899" y="981100"/>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graphicFrame>
        <p:nvGraphicFramePr>
          <p:cNvPr id="6" name="Tabela 5"/>
          <p:cNvGraphicFramePr>
            <a:graphicFrameLocks noGrp="1"/>
          </p:cNvGraphicFramePr>
          <p:nvPr>
            <p:extLst/>
          </p:nvPr>
        </p:nvGraphicFramePr>
        <p:xfrm>
          <a:off x="1134038" y="3654878"/>
          <a:ext cx="6591838" cy="1524000"/>
        </p:xfrm>
        <a:graphic>
          <a:graphicData uri="http://schemas.openxmlformats.org/drawingml/2006/table">
            <a:tbl>
              <a:tblPr/>
              <a:tblGrid>
                <a:gridCol w="4400011"/>
                <a:gridCol w="1014129"/>
                <a:gridCol w="1177698"/>
              </a:tblGrid>
              <a:tr h="282732">
                <a:tc>
                  <a:txBody>
                    <a:bodyPr/>
                    <a:lstStyle/>
                    <a:p>
                      <a:pPr algn="ctr" rtl="0" fontAlgn="b"/>
                      <a:r>
                        <a:rPr lang="pt-BR" sz="20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b"/>
                      <a:r>
                        <a:rPr lang="pt-BR" sz="2000" b="1" i="0" u="none" strike="noStrike" dirty="0">
                          <a:solidFill>
                            <a:srgbClr val="000000"/>
                          </a:solidFill>
                          <a:effectLst/>
                          <a:latin typeface="Calibri" panose="020F0502020204030204" pitchFamily="34" charset="0"/>
                        </a:rPr>
                        <a:t>Homens</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rtl="0" fontAlgn="b"/>
                      <a:r>
                        <a:rPr lang="pt-BR" sz="2000" b="1" i="0" u="none" strike="noStrike" dirty="0">
                          <a:solidFill>
                            <a:srgbClr val="000000"/>
                          </a:solidFill>
                          <a:effectLst/>
                          <a:latin typeface="Calibri" panose="020F0502020204030204" pitchFamily="34" charset="0"/>
                        </a:rPr>
                        <a:t>Mulheres</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82732">
                <a:tc>
                  <a:txBody>
                    <a:bodyPr/>
                    <a:lstStyle/>
                    <a:p>
                      <a:pPr algn="l" rtl="0" fontAlgn="b"/>
                      <a:r>
                        <a:rPr lang="pt-BR" sz="2000" b="0" i="0" u="none" strike="noStrike" dirty="0">
                          <a:solidFill>
                            <a:srgbClr val="000000"/>
                          </a:solidFill>
                          <a:effectLst/>
                          <a:latin typeface="Calibri" panose="020F0502020204030204" pitchFamily="34" charset="0"/>
                        </a:rPr>
                        <a:t>Idade Mínima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pt-BR" sz="2000" b="0" i="0" u="none" strike="noStrike" dirty="0" smtClean="0">
                          <a:solidFill>
                            <a:srgbClr val="000000"/>
                          </a:solidFill>
                          <a:effectLst/>
                          <a:latin typeface="Calibri" panose="020F0502020204030204" pitchFamily="34" charset="0"/>
                        </a:rPr>
                        <a:t>55</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b"/>
                      <a:r>
                        <a:rPr lang="pt-BR" sz="2000" b="0" i="0" u="none" strike="noStrike" dirty="0">
                          <a:solidFill>
                            <a:srgbClr val="000000"/>
                          </a:solidFill>
                          <a:effectLst/>
                          <a:latin typeface="Calibri" panose="020F0502020204030204" pitchFamily="34" charset="0"/>
                        </a:rPr>
                        <a:t> </a:t>
                      </a:r>
                      <a:r>
                        <a:rPr lang="pt-BR" sz="2000" b="0" i="0" u="none" strike="noStrike" dirty="0" smtClean="0">
                          <a:solidFill>
                            <a:srgbClr val="000000"/>
                          </a:solidFill>
                          <a:effectLst/>
                          <a:latin typeface="Calibri" panose="020F0502020204030204" pitchFamily="34" charset="0"/>
                        </a:rPr>
                        <a:t>50</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82732">
                <a:tc>
                  <a:txBody>
                    <a:bodyPr/>
                    <a:lstStyle/>
                    <a:p>
                      <a:pPr algn="l" rtl="0" fontAlgn="b"/>
                      <a:r>
                        <a:rPr lang="pt-BR" sz="2000" b="0" i="0" u="none" strike="noStrike" dirty="0">
                          <a:solidFill>
                            <a:srgbClr val="000000"/>
                          </a:solidFill>
                          <a:effectLst/>
                          <a:latin typeface="Calibri" panose="020F0502020204030204" pitchFamily="34" charset="0"/>
                        </a:rPr>
                        <a:t>Tempo de contribuição</a:t>
                      </a:r>
                    </a:p>
                  </a:txBody>
                  <a:tcPr marL="0" marR="0" marT="0" marB="0" anchor="b">
                    <a:lnL>
                      <a:noFill/>
                    </a:lnL>
                    <a:lnR>
                      <a:noFill/>
                    </a:lnR>
                    <a:lnT>
                      <a:noFill/>
                    </a:lnT>
                    <a:lnB>
                      <a:noFill/>
                    </a:lnB>
                  </a:tcPr>
                </a:tc>
                <a:tc>
                  <a:txBody>
                    <a:bodyPr/>
                    <a:lstStyle/>
                    <a:p>
                      <a:pPr algn="ctr" rtl="0" fontAlgn="b"/>
                      <a:r>
                        <a:rPr lang="pt-BR" sz="2000" b="0" i="0" u="none" strike="noStrike" dirty="0" smtClean="0">
                          <a:solidFill>
                            <a:srgbClr val="000000"/>
                          </a:solidFill>
                          <a:effectLst/>
                          <a:latin typeface="Calibri" panose="020F0502020204030204" pitchFamily="34" charset="0"/>
                        </a:rPr>
                        <a:t>30</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rtl="0" fontAlgn="b"/>
                      <a:r>
                        <a:rPr lang="pt-BR" sz="2000" b="0" i="0" u="none" strike="noStrike" dirty="0" smtClean="0">
                          <a:solidFill>
                            <a:srgbClr val="000000"/>
                          </a:solidFill>
                          <a:effectLst/>
                          <a:latin typeface="Calibri" panose="020F0502020204030204" pitchFamily="34" charset="0"/>
                        </a:rPr>
                        <a:t>25</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r h="282732">
                <a:tc>
                  <a:txBody>
                    <a:bodyPr/>
                    <a:lstStyle/>
                    <a:p>
                      <a:pPr algn="l" rtl="0" fontAlgn="b"/>
                      <a:r>
                        <a:rPr lang="pt-BR" sz="2000" b="0" i="0" u="none" strike="noStrike" dirty="0">
                          <a:solidFill>
                            <a:srgbClr val="000000"/>
                          </a:solidFill>
                          <a:effectLst/>
                          <a:latin typeface="Calibri" panose="020F0502020204030204" pitchFamily="34" charset="0"/>
                        </a:rPr>
                        <a:t>Tempo no serviço </a:t>
                      </a:r>
                      <a:r>
                        <a:rPr lang="pt-BR" sz="2000" b="0" i="0" u="none" strike="noStrike" dirty="0" smtClean="0">
                          <a:solidFill>
                            <a:srgbClr val="000000"/>
                          </a:solidFill>
                          <a:effectLst/>
                          <a:latin typeface="Calibri" panose="020F0502020204030204" pitchFamily="34" charset="0"/>
                        </a:rPr>
                        <a:t>público </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rtl="0" fontAlgn="b"/>
                      <a:r>
                        <a:rPr lang="pt-BR" sz="2000" b="0" i="0" u="none" strike="noStrike" dirty="0" smtClean="0">
                          <a:solidFill>
                            <a:srgbClr val="000000"/>
                          </a:solidFill>
                          <a:effectLst/>
                          <a:latin typeface="Calibri" panose="020F0502020204030204" pitchFamily="34" charset="0"/>
                        </a:rPr>
                        <a:t>10 </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rtl="0" fontAlgn="b"/>
                      <a:r>
                        <a:rPr lang="pt-BR" sz="2000" b="0" i="0" u="none" strike="noStrike" dirty="0" smtClean="0">
                          <a:solidFill>
                            <a:srgbClr val="000000"/>
                          </a:solidFill>
                          <a:effectLst/>
                          <a:latin typeface="Calibri" panose="020F0502020204030204" pitchFamily="34" charset="0"/>
                        </a:rPr>
                        <a:t>10</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r h="282732">
                <a:tc>
                  <a:txBody>
                    <a:bodyPr/>
                    <a:lstStyle/>
                    <a:p>
                      <a:pPr algn="l" rtl="0" fontAlgn="b"/>
                      <a:r>
                        <a:rPr lang="pt-BR" sz="2000" b="0" i="0" u="none" strike="noStrike" dirty="0">
                          <a:solidFill>
                            <a:srgbClr val="000000"/>
                          </a:solidFill>
                          <a:effectLst/>
                          <a:latin typeface="Calibri" panose="020F0502020204030204" pitchFamily="34" charset="0"/>
                        </a:rPr>
                        <a:t>Tempo no cargo</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Calibri" panose="020F0502020204030204" pitchFamily="34" charset="0"/>
                        </a:rPr>
                        <a:t>5</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b"/>
                      <a:r>
                        <a:rPr lang="pt-BR" sz="2000" b="0" i="0" u="none" strike="noStrike" dirty="0" smtClean="0">
                          <a:solidFill>
                            <a:srgbClr val="000000"/>
                          </a:solidFill>
                          <a:effectLst/>
                          <a:latin typeface="Calibri" panose="020F0502020204030204" pitchFamily="34" charset="0"/>
                        </a:rPr>
                        <a:t>5</a:t>
                      </a:r>
                      <a:endParaRPr lang="pt-BR"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Espaço Reservado para Conteúdo 2"/>
          <p:cNvSpPr txBox="1">
            <a:spLocks/>
          </p:cNvSpPr>
          <p:nvPr/>
        </p:nvSpPr>
        <p:spPr bwMode="auto">
          <a:xfrm>
            <a:off x="200410" y="1916832"/>
            <a:ext cx="8459094" cy="1872208"/>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de Professor</a:t>
            </a:r>
            <a:r>
              <a:rPr lang="pt-BR" sz="1800" dirty="0" smtClean="0">
                <a:solidFill>
                  <a:prstClr val="black"/>
                </a:solidFill>
                <a:latin typeface="Calibri"/>
                <a:cs typeface="Arial" charset="0"/>
              </a:rPr>
              <a:t> (</a:t>
            </a:r>
            <a:r>
              <a:rPr lang="pt-BR" sz="1800" dirty="0">
                <a:solidFill>
                  <a:prstClr val="black"/>
                </a:solidFill>
                <a:latin typeface="Calibri"/>
                <a:cs typeface="Arial" charset="0"/>
              </a:rPr>
              <a:t>Art. 40, </a:t>
            </a:r>
            <a:r>
              <a:rPr lang="pt-BR" sz="1800" dirty="0" smtClean="0">
                <a:solidFill>
                  <a:prstClr val="black"/>
                </a:solidFill>
                <a:latin typeface="Calibri"/>
                <a:cs typeface="Arial" charset="0"/>
              </a:rPr>
              <a:t>§ 5º, c/c § 1º, III, inciso I, “a” da </a:t>
            </a:r>
            <a:r>
              <a:rPr lang="pt-BR" sz="1800" dirty="0">
                <a:solidFill>
                  <a:prstClr val="black"/>
                </a:solidFill>
                <a:latin typeface="Calibri"/>
                <a:cs typeface="Arial" charset="0"/>
              </a:rPr>
              <a:t>CF</a:t>
            </a:r>
            <a:r>
              <a:rPr lang="pt-BR" sz="1800" dirty="0" smtClean="0">
                <a:solidFill>
                  <a:prstClr val="black"/>
                </a:solidFill>
                <a:latin typeface="Calibri"/>
                <a:cs typeface="Arial" charset="0"/>
              </a:rPr>
              <a:t>)</a:t>
            </a:r>
          </a:p>
          <a:p>
            <a:pPr algn="ctr">
              <a:lnSpc>
                <a:spcPct val="90000"/>
              </a:lnSpc>
              <a:buFont typeface="Arial" charset="0"/>
              <a:buNone/>
            </a:pPr>
            <a:endParaRPr lang="pt-BR" sz="1800" dirty="0" smtClean="0">
              <a:solidFill>
                <a:prstClr val="black"/>
              </a:solidFill>
              <a:latin typeface="Calibri"/>
              <a:cs typeface="Arial" charset="0"/>
            </a:endParaRPr>
          </a:p>
          <a:p>
            <a:pPr algn="just">
              <a:lnSpc>
                <a:spcPct val="90000"/>
              </a:lnSpc>
              <a:spcAft>
                <a:spcPts val="1000"/>
              </a:spcAft>
              <a:buFont typeface="Arial" charset="0"/>
              <a:buNone/>
            </a:pPr>
            <a:r>
              <a:rPr lang="pt-BR" sz="1800" dirty="0" smtClean="0">
                <a:solidFill>
                  <a:prstClr val="black"/>
                </a:solidFill>
                <a:latin typeface="Calibri"/>
                <a:cs typeface="Arial" charset="0"/>
              </a:rPr>
              <a:t>O professor que comprove exclusivamente tempo de efetivo exercício das funções de magistério na educação infantil e no ensino fundamental e médio, tem redução de cinco anos nos requisitos de idade e tempo de contribuição da regra permanente.</a:t>
            </a:r>
          </a:p>
        </p:txBody>
      </p:sp>
      <p:sp>
        <p:nvSpPr>
          <p:cNvPr id="8" name="Espaço Reservado para Conteúdo 2"/>
          <p:cNvSpPr txBox="1">
            <a:spLocks/>
          </p:cNvSpPr>
          <p:nvPr/>
        </p:nvSpPr>
        <p:spPr bwMode="auto">
          <a:xfrm>
            <a:off x="200410" y="5602632"/>
            <a:ext cx="8459094" cy="715769"/>
          </a:xfrm>
          <a:prstGeom prst="rect">
            <a:avLst/>
          </a:prstGeom>
          <a:noFill/>
          <a:ln w="9525">
            <a:noFill/>
            <a:miter lim="800000"/>
            <a:headEnd/>
            <a:tailEnd/>
          </a:ln>
        </p:spPr>
        <p:txBody>
          <a:bodyPr/>
          <a:lstStyle/>
          <a:p>
            <a:pPr>
              <a:lnSpc>
                <a:spcPct val="90000"/>
              </a:lnSpc>
              <a:spcBef>
                <a:spcPts val="1000"/>
              </a:spcBef>
              <a:buFont typeface="Arial" charset="0"/>
              <a:buNone/>
            </a:pPr>
            <a:r>
              <a:rPr lang="pt-BR" sz="1800" dirty="0" smtClean="0">
                <a:solidFill>
                  <a:prstClr val="black"/>
                </a:solidFill>
                <a:latin typeface="Calibri"/>
                <a:cs typeface="Arial" charset="0"/>
              </a:rPr>
              <a:t>A redução aplica-se também aos requisitos da regra transitória do art. 6º da Emenda nº 41/2003.</a:t>
            </a:r>
          </a:p>
        </p:txBody>
      </p:sp>
    </p:spTree>
    <p:extLst>
      <p:ext uri="{BB962C8B-B14F-4D97-AF65-F5344CB8AC3E}">
        <p14:creationId xmlns:p14="http://schemas.microsoft.com/office/powerpoint/2010/main" val="2284413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1633008714"/>
              </p:ext>
            </p:extLst>
          </p:nvPr>
        </p:nvGraphicFramePr>
        <p:xfrm>
          <a:off x="0" y="1196748"/>
          <a:ext cx="9143999" cy="5328595"/>
        </p:xfrm>
        <a:graphic>
          <a:graphicData uri="http://schemas.openxmlformats.org/drawingml/2006/table">
            <a:tbl>
              <a:tblPr>
                <a:tableStyleId>{5C22544A-7EE6-4342-B048-85BDC9FD1C3A}</a:tableStyleId>
              </a:tblPr>
              <a:tblGrid>
                <a:gridCol w="926074"/>
                <a:gridCol w="1963435"/>
                <a:gridCol w="1250898"/>
                <a:gridCol w="1250898"/>
                <a:gridCol w="1250898"/>
                <a:gridCol w="1250898"/>
                <a:gridCol w="1250898"/>
              </a:tblGrid>
              <a:tr h="577559">
                <a:tc>
                  <a:txBody>
                    <a:bodyPr/>
                    <a:lstStyle/>
                    <a:p>
                      <a:pPr algn="ctr" fontAlgn="ctr"/>
                      <a:r>
                        <a:rPr lang="pt-BR" sz="1150" b="1" i="0" u="none" strike="noStrike" dirty="0" smtClean="0">
                          <a:effectLst/>
                          <a:latin typeface="Calibri" panose="020F0502020204030204" pitchFamily="34" charset="0"/>
                        </a:rPr>
                        <a:t>ENTE</a:t>
                      </a:r>
                      <a:endParaRPr lang="pt-BR" sz="11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150" b="1" i="0" u="none" strike="noStrike" dirty="0">
                          <a:effectLst/>
                          <a:latin typeface="Calibri" panose="020F0502020204030204" pitchFamily="34" charset="0"/>
                        </a:rPr>
                        <a:t>INDICADOR EQUILÍBRIO FINANCEIRO E ATUARIAL</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2012</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2013</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smtClean="0">
                          <a:effectLst/>
                          <a:latin typeface="Calibri" panose="020F0502020204030204" pitchFamily="34" charset="0"/>
                        </a:rPr>
                        <a:t>2015</a:t>
                      </a:r>
                      <a:endParaRPr lang="pt-BR" sz="1400" b="1" i="0" u="none" strike="noStrike" dirty="0">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78768">
                <a:tc rowSpan="4">
                  <a:txBody>
                    <a:bodyPr/>
                    <a:lstStyle/>
                    <a:p>
                      <a:pPr algn="ctr" fontAlgn="ctr"/>
                      <a:r>
                        <a:rPr lang="pt-BR" sz="1150" b="1" u="none" strike="noStrike" dirty="0">
                          <a:effectLst/>
                          <a:latin typeface="Calibri" panose="020F0502020204030204" pitchFamily="34" charset="0"/>
                        </a:rPr>
                        <a:t>MUNICÍPIOS</a:t>
                      </a:r>
                      <a:endParaRPr lang="pt-BR" sz="11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050" b="1" u="none" strike="noStrike" dirty="0">
                          <a:effectLst/>
                          <a:latin typeface="Calibri" panose="020F0502020204030204" pitchFamily="34" charset="0"/>
                        </a:rPr>
                        <a:t>RECURSOS GARANTIDORES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41.434.050.583,94</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72.262.065.245,02</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70.563.840.733,21</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94.139.780.404,47</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rgbClr val="000000"/>
                          </a:solidFill>
                          <a:effectLst/>
                          <a:latin typeface="Calibri" panose="020F0502020204030204" pitchFamily="34" charset="0"/>
                        </a:rPr>
                        <a:t>86.186.378.013,90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PROVISÕES MATEMÁTICAS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349.605.671.161,82</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423.527.607.477,31</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508.790.953.793,19</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638.918.831.346,78</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rgbClr val="000000"/>
                          </a:solidFill>
                          <a:effectLst/>
                          <a:latin typeface="Calibri" panose="020F0502020204030204" pitchFamily="34" charset="0"/>
                        </a:rPr>
                        <a:t>761.079.615.210,47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solidFill>
                            <a:schemeClr val="tx1"/>
                          </a:solidFill>
                          <a:effectLst/>
                          <a:latin typeface="Calibri" panose="020F0502020204030204" pitchFamily="34" charset="0"/>
                        </a:rPr>
                        <a:t>DÉFICIT ATUARIAL</a:t>
                      </a:r>
                      <a:endParaRPr lang="pt-BR" sz="105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-308.171.620.577,88</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-351.265.542.232,29</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-438.227.113.059,98</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-544.779.050.942,31</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rtl="0" fontAlgn="b"/>
                      <a:r>
                        <a:rPr lang="pt-BR" sz="1000" b="1" i="0" u="none" strike="noStrike" dirty="0">
                          <a:solidFill>
                            <a:schemeClr val="tx1"/>
                          </a:solidFill>
                          <a:effectLst/>
                          <a:latin typeface="Calibri" panose="020F0502020204030204" pitchFamily="34" charset="0"/>
                        </a:rPr>
                        <a:t>-674.893.237.196,57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10130">
                <a:tc vMerge="1">
                  <a:txBody>
                    <a:bodyPr/>
                    <a:lstStyle/>
                    <a:p>
                      <a:endParaRPr lang="pt-BR"/>
                    </a:p>
                  </a:txBody>
                  <a:tcPr/>
                </a:tc>
                <a:tc>
                  <a:txBody>
                    <a:bodyPr/>
                    <a:lstStyle/>
                    <a:p>
                      <a:pPr algn="l" fontAlgn="b"/>
                      <a:r>
                        <a:rPr lang="pt-BR" sz="1050" b="1" u="none" strike="noStrike" dirty="0" smtClean="0">
                          <a:effectLst/>
                          <a:latin typeface="Calibri" panose="020F0502020204030204" pitchFamily="34" charset="0"/>
                        </a:rPr>
                        <a:t>INDICADOR (PIB BRASIL)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-7,44%</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-7,98%</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-9,19%</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smtClean="0">
                          <a:solidFill>
                            <a:schemeClr val="tx1"/>
                          </a:solidFill>
                          <a:effectLst/>
                          <a:latin typeface="Calibri" panose="020F0502020204030204" pitchFamily="34" charset="0"/>
                        </a:rPr>
                        <a:t>-9,87%</a:t>
                      </a:r>
                      <a:endParaRPr lang="pt-BR" sz="11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pt-BR" sz="1100" b="1" i="0" u="none" strike="noStrike" dirty="0">
                          <a:solidFill>
                            <a:schemeClr val="tx1"/>
                          </a:solidFill>
                          <a:effectLst/>
                          <a:latin typeface="Calibri" panose="020F0502020204030204" pitchFamily="34" charset="0"/>
                        </a:rPr>
                        <a:t>-11,64%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328745">
                <a:tc rowSpan="4">
                  <a:txBody>
                    <a:bodyPr/>
                    <a:lstStyle/>
                    <a:p>
                      <a:pPr algn="ctr" fontAlgn="ctr"/>
                      <a:r>
                        <a:rPr lang="pt-BR" sz="1150" b="1" u="none" strike="noStrike" dirty="0" smtClean="0">
                          <a:effectLst/>
                          <a:latin typeface="Calibri" panose="020F0502020204030204" pitchFamily="34" charset="0"/>
                        </a:rPr>
                        <a:t>ESTADOS/DF (civis e militares,</a:t>
                      </a:r>
                      <a:r>
                        <a:rPr lang="pt-BR" sz="1150" b="1" u="none" strike="noStrike" baseline="0" dirty="0" smtClean="0">
                          <a:effectLst/>
                          <a:latin typeface="Calibri" panose="020F0502020204030204" pitchFamily="34" charset="0"/>
                        </a:rPr>
                        <a:t> se informados)</a:t>
                      </a:r>
                      <a:endParaRPr lang="pt-BR" sz="11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050" b="1" u="none" strike="noStrike" dirty="0">
                          <a:effectLst/>
                          <a:latin typeface="Calibri" panose="020F0502020204030204" pitchFamily="34" charset="0"/>
                        </a:rPr>
                        <a:t>RECURSOS GARANTIDORES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10.351.016.128,00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95.621.871.347,62</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138.359.840.098,52</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solidFill>
                            <a:schemeClr val="tx1"/>
                          </a:solidFill>
                          <a:effectLst/>
                          <a:latin typeface="Calibri" panose="020F0502020204030204" pitchFamily="34" charset="0"/>
                        </a:rPr>
                        <a:t>129.468.232.787,52</a:t>
                      </a:r>
                      <a:endParaRPr lang="pt-BR" sz="1000" b="0"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chemeClr val="tx1"/>
                          </a:solidFill>
                          <a:effectLst/>
                          <a:latin typeface="Calibri" panose="020F0502020204030204" pitchFamily="34" charset="0"/>
                        </a:rPr>
                        <a:t>92.725.190.291,50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PROVISÕES MATEMÁTICAS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1.384.257.666.447,14</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2.114.295.168.126,47</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2.465.990.898.248,60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solidFill>
                            <a:schemeClr val="tx1"/>
                          </a:solidFill>
                          <a:effectLst/>
                          <a:latin typeface="Calibri" panose="020F0502020204030204" pitchFamily="34" charset="0"/>
                        </a:rPr>
                        <a:t>2.877.293.501.110,09</a:t>
                      </a:r>
                      <a:endParaRPr lang="pt-BR" sz="1000" b="0"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chemeClr val="tx1"/>
                          </a:solidFill>
                          <a:effectLst/>
                          <a:latin typeface="Calibri" panose="020F0502020204030204" pitchFamily="34" charset="0"/>
                        </a:rPr>
                        <a:t>3.129.455.305.395,44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DÉFICIT ATUARIAL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-1.373.906.650.319,14</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-2.018.673.296.778,85</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-2.327.631.058.150,08</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-2.747.825.268.322,57</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rtl="0" fontAlgn="b"/>
                      <a:r>
                        <a:rPr lang="pt-BR" sz="1000" b="1" i="0" u="none" strike="noStrike" dirty="0">
                          <a:solidFill>
                            <a:schemeClr val="tx1"/>
                          </a:solidFill>
                          <a:effectLst/>
                          <a:latin typeface="Calibri" panose="020F0502020204030204" pitchFamily="34" charset="0"/>
                        </a:rPr>
                        <a:t>-3.036.730.115.103,94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10130">
                <a:tc vMerge="1">
                  <a:txBody>
                    <a:bodyPr/>
                    <a:lstStyle/>
                    <a:p>
                      <a:endParaRPr lang="pt-BR"/>
                    </a:p>
                  </a:txBody>
                  <a:tcPr/>
                </a:tc>
                <a:tc>
                  <a:txBody>
                    <a:bodyPr/>
                    <a:lstStyle/>
                    <a:p>
                      <a:pPr algn="l" fontAlgn="b"/>
                      <a:r>
                        <a:rPr lang="pt-BR" sz="1050" b="1" u="none" strike="noStrike" dirty="0" smtClean="0">
                          <a:effectLst/>
                          <a:latin typeface="Calibri" panose="020F0502020204030204" pitchFamily="34" charset="0"/>
                        </a:rPr>
                        <a:t>INDICADOR (PIB BRASIL)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smtClean="0">
                          <a:effectLst/>
                          <a:latin typeface="Calibri" panose="020F0502020204030204" pitchFamily="34" charset="0"/>
                        </a:rPr>
                        <a:t>-33,16%</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-45,85%</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-48,82%</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smtClean="0">
                          <a:solidFill>
                            <a:schemeClr val="tx1"/>
                          </a:solidFill>
                          <a:effectLst/>
                          <a:latin typeface="Calibri" panose="020F0502020204030204" pitchFamily="34" charset="0"/>
                        </a:rPr>
                        <a:t>-49,77%</a:t>
                      </a:r>
                      <a:endParaRPr lang="pt-BR" sz="11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pt-BR" sz="1100" b="1" i="0" u="none" strike="noStrike" dirty="0">
                          <a:solidFill>
                            <a:schemeClr val="tx1"/>
                          </a:solidFill>
                          <a:effectLst/>
                          <a:latin typeface="Calibri" panose="020F0502020204030204" pitchFamily="34" charset="0"/>
                        </a:rPr>
                        <a:t>-52,38%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300875">
                <a:tc rowSpan="4">
                  <a:txBody>
                    <a:bodyPr/>
                    <a:lstStyle/>
                    <a:p>
                      <a:pPr algn="ctr" fontAlgn="ctr"/>
                      <a:r>
                        <a:rPr lang="pt-BR" sz="1150" b="1" u="none" strike="noStrike" dirty="0" smtClean="0">
                          <a:effectLst/>
                          <a:latin typeface="Calibri" panose="020F0502020204030204" pitchFamily="34" charset="0"/>
                        </a:rPr>
                        <a:t>UNIÃO (apenas civis)</a:t>
                      </a:r>
                      <a:endParaRPr lang="pt-BR" sz="11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050" b="1" u="none" strike="noStrike" dirty="0">
                          <a:effectLst/>
                          <a:latin typeface="Calibri" panose="020F0502020204030204" pitchFamily="34" charset="0"/>
                        </a:rPr>
                        <a:t>RECURSOS GARANTIDORES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0,00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0,00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0,00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solidFill>
                            <a:schemeClr val="tx1"/>
                          </a:solidFill>
                          <a:effectLst/>
                          <a:latin typeface="Calibri" panose="020F0502020204030204" pitchFamily="34" charset="0"/>
                        </a:rPr>
                        <a:t>0,00</a:t>
                      </a:r>
                      <a:endParaRPr lang="pt-BR" sz="1000" b="0"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chemeClr val="tx1"/>
                          </a:solidFill>
                          <a:effectLst/>
                          <a:latin typeface="Calibri" panose="020F0502020204030204" pitchFamily="34" charset="0"/>
                        </a:rPr>
                        <a:t>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PROVISÕES MATEMÁTICAS TOTAIS</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706.854.365.728,39</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1.107.103.384.388,70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1.251.470.709.504,71</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solidFill>
                            <a:schemeClr val="tx1"/>
                          </a:solidFill>
                          <a:effectLst/>
                          <a:latin typeface="Calibri" panose="020F0502020204030204" pitchFamily="34" charset="0"/>
                        </a:rPr>
                        <a:t>1.115.882.646.028,20</a:t>
                      </a:r>
                      <a:endParaRPr lang="pt-BR" sz="1000" b="0"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chemeClr val="tx1"/>
                          </a:solidFill>
                          <a:effectLst/>
                          <a:latin typeface="Calibri" panose="020F0502020204030204" pitchFamily="34" charset="0"/>
                        </a:rPr>
                        <a:t>1.208.428.653.500,78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DÉFICIT ATUARIAL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-706.854.365.728,39</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-1.107.103.384.388,70</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effectLst/>
                          <a:latin typeface="Calibri" panose="020F0502020204030204" pitchFamily="34" charset="0"/>
                        </a:rPr>
                        <a:t>-1.251.470.709.504,71</a:t>
                      </a:r>
                      <a:endParaRPr lang="pt-BR" sz="10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u="none" strike="noStrike" dirty="0">
                          <a:solidFill>
                            <a:schemeClr val="tx1"/>
                          </a:solidFill>
                          <a:effectLst/>
                          <a:latin typeface="Calibri" panose="020F0502020204030204" pitchFamily="34" charset="0"/>
                        </a:rPr>
                        <a:t>-1.115.882.646.028,20</a:t>
                      </a:r>
                      <a:endParaRPr lang="pt-BR" sz="10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rtl="0" fontAlgn="b"/>
                      <a:r>
                        <a:rPr lang="pt-BR" sz="1000" b="1" i="0" u="none" strike="noStrike" dirty="0">
                          <a:solidFill>
                            <a:schemeClr val="tx1"/>
                          </a:solidFill>
                          <a:effectLst/>
                          <a:latin typeface="Calibri" panose="020F0502020204030204" pitchFamily="34" charset="0"/>
                        </a:rPr>
                        <a:t>-1.208.428.653.500,78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10130">
                <a:tc vMerge="1">
                  <a:txBody>
                    <a:bodyPr/>
                    <a:lstStyle/>
                    <a:p>
                      <a:endParaRPr lang="pt-BR"/>
                    </a:p>
                  </a:txBody>
                  <a:tcPr/>
                </a:tc>
                <a:tc>
                  <a:txBody>
                    <a:bodyPr/>
                    <a:lstStyle/>
                    <a:p>
                      <a:pPr algn="l" fontAlgn="b"/>
                      <a:r>
                        <a:rPr lang="pt-BR" sz="1050" b="1" u="none" strike="noStrike" dirty="0" smtClean="0">
                          <a:effectLst/>
                          <a:latin typeface="Calibri" panose="020F0502020204030204" pitchFamily="34" charset="0"/>
                        </a:rPr>
                        <a:t>INDICADOR (PIB BRASIL)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-17,06%</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-25,15%</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effectLst/>
                          <a:latin typeface="Calibri" panose="020F0502020204030204" pitchFamily="34" charset="0"/>
                        </a:rPr>
                        <a:t>-26,25%</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u="none" strike="noStrike" dirty="0">
                          <a:solidFill>
                            <a:schemeClr val="tx1"/>
                          </a:solidFill>
                          <a:effectLst/>
                          <a:latin typeface="Calibri" panose="020F0502020204030204" pitchFamily="34" charset="0"/>
                        </a:rPr>
                        <a:t>-</a:t>
                      </a:r>
                      <a:r>
                        <a:rPr lang="pt-BR" sz="1100" b="1" u="none" strike="noStrike" dirty="0" smtClean="0">
                          <a:solidFill>
                            <a:schemeClr val="tx1"/>
                          </a:solidFill>
                          <a:effectLst/>
                          <a:latin typeface="Calibri" panose="020F0502020204030204" pitchFamily="34" charset="0"/>
                        </a:rPr>
                        <a:t>20,21%</a:t>
                      </a:r>
                      <a:endParaRPr lang="pt-BR" sz="1100" b="1"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pt-BR" sz="1100" b="1" i="0" u="none" strike="noStrike" dirty="0">
                          <a:solidFill>
                            <a:schemeClr val="tx1"/>
                          </a:solidFill>
                          <a:effectLst/>
                          <a:latin typeface="Calibri" panose="020F0502020204030204" pitchFamily="34" charset="0"/>
                        </a:rPr>
                        <a:t>-20,85%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r h="371634">
                <a:tc rowSpan="3">
                  <a:txBody>
                    <a:bodyPr/>
                    <a:lstStyle/>
                    <a:p>
                      <a:pPr algn="ctr" fontAlgn="ctr"/>
                      <a:r>
                        <a:rPr lang="pt-BR" sz="1100" b="1" u="none" strike="noStrike" dirty="0" smtClean="0">
                          <a:effectLst/>
                          <a:latin typeface="Calibri" panose="020F0502020204030204" pitchFamily="34" charset="0"/>
                        </a:rPr>
                        <a:t>TOTAL</a:t>
                      </a:r>
                    </a:p>
                    <a:p>
                      <a:pPr algn="ctr" fontAlgn="ctr"/>
                      <a:endParaRPr lang="pt-BR" sz="400" b="1" i="0" u="none" strike="noStrike" dirty="0" smtClean="0">
                        <a:effectLst/>
                        <a:latin typeface="Calibri" panose="020F0502020204030204" pitchFamily="34" charset="0"/>
                      </a:endParaRPr>
                    </a:p>
                    <a:p>
                      <a:pPr algn="ctr" fontAlgn="ctr"/>
                      <a:r>
                        <a:rPr lang="pt-BR" sz="1100" b="1" i="0" u="none" strike="noStrike" dirty="0" smtClean="0">
                          <a:effectLst/>
                          <a:latin typeface="Calibri" panose="020F0502020204030204" pitchFamily="34" charset="0"/>
                        </a:rPr>
                        <a:t>Obs.: Posição na data</a:t>
                      </a:r>
                      <a:r>
                        <a:rPr lang="pt-BR" sz="1100" b="1" i="0" u="none" strike="noStrike" baseline="0" dirty="0" smtClean="0">
                          <a:effectLst/>
                          <a:latin typeface="Calibri" panose="020F0502020204030204" pitchFamily="34" charset="0"/>
                        </a:rPr>
                        <a:t> de consolidação para o PPA.</a:t>
                      </a:r>
                      <a:endParaRPr lang="pt-BR" sz="110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pt-BR" sz="1050" b="1" u="none" strike="noStrike" kern="1200" noProof="0" dirty="0" smtClean="0">
                          <a:solidFill>
                            <a:schemeClr val="dk1"/>
                          </a:solidFill>
                          <a:effectLst/>
                          <a:latin typeface="Calibri" panose="020F0502020204030204" pitchFamily="34" charset="0"/>
                          <a:ea typeface="+mn-ea"/>
                          <a:cs typeface="+mn-cs"/>
                        </a:rPr>
                        <a:t>DÉFICIT ATUARIAL</a:t>
                      </a:r>
                      <a:endParaRPr lang="pt-BR" sz="1050" b="1" u="none" strike="noStrike" kern="1200" noProof="0" dirty="0">
                        <a:solidFill>
                          <a:schemeClr val="dk1"/>
                        </a:solidFill>
                        <a:effectLst/>
                        <a:latin typeface="Calibri" panose="020F0502020204030204" pitchFamily="34" charset="0"/>
                        <a:ea typeface="+mn-ea"/>
                        <a:cs typeface="+mn-cs"/>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i="0" u="none" strike="noStrike" dirty="0">
                          <a:effectLst/>
                          <a:latin typeface="Calibri" panose="020F0502020204030204" pitchFamily="34" charset="0"/>
                        </a:rPr>
                        <a:t>-2.388.932.636.625,41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i="0" u="none" strike="noStrike" dirty="0">
                          <a:effectLst/>
                          <a:latin typeface="Calibri" panose="020F0502020204030204" pitchFamily="34" charset="0"/>
                        </a:rPr>
                        <a:t>-3.477.042.223.399,84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i="0" u="none" strike="noStrike" dirty="0">
                          <a:effectLst/>
                          <a:latin typeface="Calibri" panose="020F0502020204030204" pitchFamily="34" charset="0"/>
                        </a:rPr>
                        <a:t>-4.017.328.880.714,77</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000" b="1" i="0" u="none" strike="noStrike" dirty="0">
                          <a:solidFill>
                            <a:schemeClr val="tx1"/>
                          </a:solidFill>
                          <a:effectLst/>
                          <a:latin typeface="Calibri" panose="020F0502020204030204" pitchFamily="34" charset="0"/>
                        </a:rPr>
                        <a:t>-4.408.486.965.293,08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c>
                  <a:txBody>
                    <a:bodyPr/>
                    <a:lstStyle/>
                    <a:p>
                      <a:pPr algn="r" rtl="0" fontAlgn="b"/>
                      <a:r>
                        <a:rPr lang="pt-BR" sz="1000" b="1" i="0" u="none" strike="noStrike" dirty="0">
                          <a:solidFill>
                            <a:schemeClr val="tx1"/>
                          </a:solidFill>
                          <a:effectLst/>
                          <a:latin typeface="Calibri" panose="020F0502020204030204" pitchFamily="34" charset="0"/>
                        </a:rPr>
                        <a:t>-4.920.052.005.801,29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solidFill>
                  </a:tcPr>
                </a:tc>
              </a:tr>
              <a:tr h="369714">
                <a:tc vMerge="1">
                  <a:txBody>
                    <a:bodyPr/>
                    <a:lstStyle/>
                    <a:p>
                      <a:endParaRPr lang="pt-BR"/>
                    </a:p>
                  </a:txBody>
                  <a:tcPr/>
                </a:tc>
                <a:tc>
                  <a:txBody>
                    <a:bodyPr/>
                    <a:lstStyle/>
                    <a:p>
                      <a:pPr algn="l" fontAlgn="b"/>
                      <a:r>
                        <a:rPr lang="pt-BR" sz="1050" b="1" u="none" strike="noStrike" dirty="0">
                          <a:effectLst/>
                          <a:latin typeface="Calibri" panose="020F0502020204030204" pitchFamily="34" charset="0"/>
                        </a:rPr>
                        <a:t>PIB </a:t>
                      </a:r>
                      <a:r>
                        <a:rPr lang="pt-BR" sz="1050" b="1" u="none" strike="noStrike" dirty="0" smtClean="0">
                          <a:effectLst/>
                          <a:latin typeface="Calibri" panose="020F0502020204030204" pitchFamily="34" charset="0"/>
                        </a:rPr>
                        <a:t>BRASIL</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4.143.000.000.000,00</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4.402.537.109.407,73</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effectLst/>
                          <a:latin typeface="Calibri" panose="020F0502020204030204" pitchFamily="34" charset="0"/>
                        </a:rPr>
                        <a:t>   </a:t>
                      </a:r>
                      <a:r>
                        <a:rPr lang="pt-BR" sz="1000" u="none" strike="noStrike" dirty="0" smtClean="0">
                          <a:effectLst/>
                          <a:latin typeface="Calibri" panose="020F0502020204030204" pitchFamily="34" charset="0"/>
                        </a:rPr>
                        <a:t>4.768.229.670.000,00 </a:t>
                      </a:r>
                      <a:endParaRPr lang="pt-BR" sz="1000" b="0"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fontAlgn="b"/>
                      <a:r>
                        <a:rPr lang="pt-BR" sz="1000" u="none" strike="noStrike" dirty="0">
                          <a:solidFill>
                            <a:schemeClr val="tx1"/>
                          </a:solidFill>
                          <a:effectLst/>
                          <a:latin typeface="Calibri" panose="020F0502020204030204" pitchFamily="34" charset="0"/>
                        </a:rPr>
                        <a:t>  </a:t>
                      </a:r>
                      <a:r>
                        <a:rPr lang="pt-BR" sz="1000" u="none" strike="noStrike" dirty="0" smtClean="0">
                          <a:solidFill>
                            <a:schemeClr val="tx1"/>
                          </a:solidFill>
                          <a:effectLst/>
                          <a:latin typeface="Calibri" panose="020F0502020204030204" pitchFamily="34" charset="0"/>
                        </a:rPr>
                        <a:t>5.485.769.732.000,00 </a:t>
                      </a:r>
                      <a:endParaRPr lang="pt-BR" sz="1000" b="0" i="0" u="none" strike="noStrike" dirty="0">
                        <a:solidFill>
                          <a:schemeClr val="tx1"/>
                        </a:solidFill>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rtl="0" fontAlgn="b"/>
                      <a:r>
                        <a:rPr lang="pt-BR" sz="1000" b="0" i="0" u="none" strike="noStrike" dirty="0">
                          <a:solidFill>
                            <a:schemeClr val="tx1"/>
                          </a:solidFill>
                          <a:effectLst/>
                          <a:latin typeface="Calibri" panose="020F0502020204030204" pitchFamily="34" charset="0"/>
                        </a:rPr>
                        <a:t>5.797.200.000.000,00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310130">
                <a:tc vMerge="1">
                  <a:txBody>
                    <a:bodyPr/>
                    <a:lstStyle/>
                    <a:p>
                      <a:pPr algn="ctr" fontAlgn="ctr"/>
                      <a:endParaRPr lang="pt-BR" sz="1400" b="1" i="0" u="none" strike="noStrike" dirty="0">
                        <a:effectLst/>
                        <a:latin typeface="Calibri" panose="020F0502020204030204" pitchFamily="34" charset="0"/>
                      </a:endParaRPr>
                    </a:p>
                  </a:txBody>
                  <a:tcPr marL="7270" marR="7270" marT="727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b"/>
                      <a:r>
                        <a:rPr lang="pt-BR" sz="1050" b="1" i="0" u="none" strike="noStrike" dirty="0" smtClean="0">
                          <a:effectLst/>
                          <a:latin typeface="Calibri" panose="020F0502020204030204" pitchFamily="34" charset="0"/>
                        </a:rPr>
                        <a:t>INDICADOR</a:t>
                      </a:r>
                      <a:endParaRPr lang="pt-BR" sz="1050" b="1" i="0" u="none" strike="noStrike" dirty="0">
                        <a:effectLst/>
                        <a:latin typeface="Calibri" panose="020F0502020204030204" pitchFamily="34" charset="0"/>
                      </a:endParaRPr>
                    </a:p>
                  </a:txBody>
                  <a:tcPr marL="5453" marR="5453" marT="545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i="0" u="none" strike="noStrike" dirty="0">
                          <a:effectLst/>
                          <a:latin typeface="Calibri" panose="020F0502020204030204" pitchFamily="34" charset="0"/>
                        </a:rPr>
                        <a:t>-57,66%</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i="0" u="none" strike="noStrike" dirty="0">
                          <a:effectLst/>
                          <a:latin typeface="Calibri" panose="020F0502020204030204" pitchFamily="34" charset="0"/>
                        </a:rPr>
                        <a:t>-78,98%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i="0" u="none" strike="noStrike" dirty="0">
                          <a:effectLst/>
                          <a:latin typeface="Calibri" panose="020F0502020204030204" pitchFamily="34" charset="0"/>
                        </a:rPr>
                        <a:t>-84,25%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fontAlgn="b"/>
                      <a:r>
                        <a:rPr lang="pt-BR" sz="1100" b="1" i="0" u="none" strike="noStrike" dirty="0" smtClean="0">
                          <a:solidFill>
                            <a:schemeClr val="tx1"/>
                          </a:solidFill>
                          <a:effectLst/>
                          <a:latin typeface="Calibri" panose="020F0502020204030204" pitchFamily="34" charset="0"/>
                        </a:rPr>
                        <a:t>-79,85%</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algn="r" rtl="0" fontAlgn="b"/>
                      <a:r>
                        <a:rPr lang="pt-BR" sz="1100" b="1" i="0" u="none" strike="noStrike" dirty="0">
                          <a:solidFill>
                            <a:schemeClr val="tx1"/>
                          </a:solidFill>
                          <a:effectLst/>
                          <a:latin typeface="Calibri" panose="020F0502020204030204" pitchFamily="34" charset="0"/>
                        </a:rPr>
                        <a:t>-84,87%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r>
            </a:tbl>
          </a:graphicData>
        </a:graphic>
      </p:graphicFrame>
      <p:sp>
        <p:nvSpPr>
          <p:cNvPr id="5" name="Rectangle 2"/>
          <p:cNvSpPr txBox="1">
            <a:spLocks noChangeArrowheads="1"/>
          </p:cNvSpPr>
          <p:nvPr/>
        </p:nvSpPr>
        <p:spPr bwMode="auto">
          <a:xfrm>
            <a:off x="53751" y="790552"/>
            <a:ext cx="9036496" cy="576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DADOS </a:t>
            </a:r>
            <a:r>
              <a:rPr lang="pt-BR" altLang="pt-BR" sz="2200" b="1" u="sng" dirty="0">
                <a:solidFill>
                  <a:srgbClr val="002060"/>
                </a:solidFill>
                <a:latin typeface="+mn-lt"/>
                <a:ea typeface="+mn-ea"/>
                <a:cs typeface="+mn-cs"/>
              </a:rPr>
              <a:t>GERAIS SOBRE OS RPPS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PPA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RESULTADO ATUARIAL</a:t>
            </a:r>
          </a:p>
        </p:txBody>
      </p:sp>
    </p:spTree>
    <p:extLst>
      <p:ext uri="{BB962C8B-B14F-4D97-AF65-F5344CB8AC3E}">
        <p14:creationId xmlns:p14="http://schemas.microsoft.com/office/powerpoint/2010/main" val="381166010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110</a:t>
            </a:fld>
            <a:endParaRPr lang="pt-BR" dirty="0">
              <a:solidFill>
                <a:prstClr val="black"/>
              </a:solidFill>
            </a:endParaRPr>
          </a:p>
        </p:txBody>
      </p:sp>
      <p:sp>
        <p:nvSpPr>
          <p:cNvPr id="6" name="Espaço Reservado para Conteúdo 2"/>
          <p:cNvSpPr txBox="1">
            <a:spLocks/>
          </p:cNvSpPr>
          <p:nvPr/>
        </p:nvSpPr>
        <p:spPr bwMode="auto">
          <a:xfrm>
            <a:off x="396427" y="1844824"/>
            <a:ext cx="8459094" cy="947588"/>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dos Policiais Federais e Policiais Civis Estaduais/Distritais</a:t>
            </a:r>
            <a:endParaRPr lang="pt-BR" sz="1800" dirty="0" smtClean="0">
              <a:solidFill>
                <a:prstClr val="black"/>
              </a:solidFill>
              <a:latin typeface="Calibri"/>
              <a:cs typeface="Arial" charset="0"/>
            </a:endParaRPr>
          </a:p>
          <a:p>
            <a:pPr algn="ctr">
              <a:lnSpc>
                <a:spcPct val="90000"/>
              </a:lnSpc>
              <a:spcBef>
                <a:spcPts val="1000"/>
              </a:spcBef>
              <a:buFont typeface="Arial" charset="0"/>
              <a:buNone/>
            </a:pPr>
            <a:r>
              <a:rPr lang="pt-BR" sz="1800" dirty="0" smtClean="0">
                <a:solidFill>
                  <a:prstClr val="black"/>
                </a:solidFill>
                <a:latin typeface="Calibri"/>
                <a:cs typeface="Arial" charset="0"/>
              </a:rPr>
              <a:t>(Lei Complementar nº 51/1985, atualizada pela Lei Complementar nº 144/2014)</a:t>
            </a:r>
          </a:p>
          <a:p>
            <a:pPr algn="ctr">
              <a:lnSpc>
                <a:spcPct val="90000"/>
              </a:lnSpc>
              <a:buFont typeface="Arial" charset="0"/>
              <a:buNone/>
            </a:pPr>
            <a:endParaRPr lang="pt-BR" sz="1800" dirty="0" smtClean="0">
              <a:solidFill>
                <a:prstClr val="black"/>
              </a:solidFill>
              <a:latin typeface="Calibri"/>
              <a:cs typeface="Arial" charset="0"/>
            </a:endParaRPr>
          </a:p>
          <a:p>
            <a:pPr algn="ctr">
              <a:lnSpc>
                <a:spcPct val="90000"/>
              </a:lnSpc>
              <a:spcAft>
                <a:spcPts val="1000"/>
              </a:spcAft>
              <a:buFont typeface="Arial" charset="0"/>
              <a:buNone/>
            </a:pPr>
            <a:endParaRPr lang="pt-BR" sz="1800" dirty="0" smtClean="0">
              <a:solidFill>
                <a:prstClr val="black"/>
              </a:solidFill>
              <a:latin typeface="Calibri"/>
              <a:cs typeface="Arial" charset="0"/>
            </a:endParaRPr>
          </a:p>
        </p:txBody>
      </p:sp>
      <p:graphicFrame>
        <p:nvGraphicFramePr>
          <p:cNvPr id="7" name="Tabela 6"/>
          <p:cNvGraphicFramePr>
            <a:graphicFrameLocks noGrp="1"/>
          </p:cNvGraphicFramePr>
          <p:nvPr>
            <p:extLst/>
          </p:nvPr>
        </p:nvGraphicFramePr>
        <p:xfrm>
          <a:off x="611560" y="2656732"/>
          <a:ext cx="7866406" cy="3652588"/>
        </p:xfrm>
        <a:graphic>
          <a:graphicData uri="http://schemas.openxmlformats.org/drawingml/2006/table">
            <a:tbl>
              <a:tblPr/>
              <a:tblGrid>
                <a:gridCol w="3528392"/>
                <a:gridCol w="2169007"/>
                <a:gridCol w="2169007"/>
              </a:tblGrid>
              <a:tr h="645094">
                <a:tc>
                  <a:txBody>
                    <a:bodyPr/>
                    <a:lstStyle/>
                    <a:p>
                      <a:pPr algn="ctr" rtl="0" fontAlgn="b"/>
                      <a:r>
                        <a:rPr lang="pt-BR" sz="2000" b="1" i="0" u="none" strike="noStrike" dirty="0">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rtl="0" fontAlgn="b"/>
                      <a:r>
                        <a:rPr lang="pt-BR" sz="2000" b="1" i="0" u="none" strike="noStrike" dirty="0">
                          <a:solidFill>
                            <a:srgbClr val="000000"/>
                          </a:solidFill>
                          <a:effectLst/>
                          <a:latin typeface="Calibri" panose="020F0502020204030204" pitchFamily="34" charset="0"/>
                        </a:rPr>
                        <a:t>Homens</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rtl="0" fontAlgn="b"/>
                      <a:r>
                        <a:rPr lang="pt-BR" sz="2000" b="1" i="0" u="none" strike="noStrike" dirty="0">
                          <a:solidFill>
                            <a:srgbClr val="000000"/>
                          </a:solidFill>
                          <a:effectLst/>
                          <a:latin typeface="Calibri" panose="020F0502020204030204" pitchFamily="34" charset="0"/>
                        </a:rPr>
                        <a:t>Mulheres</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r>
              <a:tr h="964734">
                <a:tc>
                  <a:txBody>
                    <a:bodyPr/>
                    <a:lstStyle/>
                    <a:p>
                      <a:pPr algn="ctr" rtl="0" fontAlgn="b"/>
                      <a:r>
                        <a:rPr lang="pt-BR" sz="2000" b="0" i="0" u="none" strike="noStrike" dirty="0" smtClean="0">
                          <a:solidFill>
                            <a:srgbClr val="000000"/>
                          </a:solidFill>
                          <a:effectLst/>
                          <a:latin typeface="Calibri" panose="020F0502020204030204" pitchFamily="34" charset="0"/>
                        </a:rPr>
                        <a:t>Idade</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pt-BR" sz="2000" b="0" i="0" u="none" strike="noStrike" dirty="0" smtClean="0">
                          <a:solidFill>
                            <a:srgbClr val="000000"/>
                          </a:solidFill>
                          <a:effectLst/>
                          <a:latin typeface="Calibri" panose="020F0502020204030204" pitchFamily="34" charset="0"/>
                        </a:rPr>
                        <a:t>Sem idade mínima</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pt-BR" sz="2000" b="0" i="0" u="none" strike="noStrike" dirty="0" smtClean="0">
                          <a:solidFill>
                            <a:srgbClr val="000000"/>
                          </a:solidFill>
                          <a:effectLst/>
                          <a:latin typeface="Calibri" panose="020F0502020204030204" pitchFamily="34" charset="0"/>
                        </a:rPr>
                        <a:t>Sem idade mínima</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21380">
                <a:tc>
                  <a:txBody>
                    <a:bodyPr/>
                    <a:lstStyle/>
                    <a:p>
                      <a:pPr algn="ctr" rtl="0" fontAlgn="b"/>
                      <a:r>
                        <a:rPr lang="pt-BR" sz="2000" b="0" i="0" u="none" strike="noStrike" dirty="0" smtClean="0">
                          <a:solidFill>
                            <a:srgbClr val="000000"/>
                          </a:solidFill>
                          <a:effectLst/>
                          <a:latin typeface="Calibri" panose="020F0502020204030204" pitchFamily="34" charset="0"/>
                        </a:rPr>
                        <a:t>Tempo</a:t>
                      </a:r>
                      <a:r>
                        <a:rPr lang="pt-BR" sz="2000" b="0" i="0" u="none" strike="noStrike" baseline="0" dirty="0" smtClean="0">
                          <a:solidFill>
                            <a:srgbClr val="000000"/>
                          </a:solidFill>
                          <a:effectLst/>
                          <a:latin typeface="Calibri" panose="020F0502020204030204" pitchFamily="34" charset="0"/>
                        </a:rPr>
                        <a:t> de Contribuição</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pt-BR" sz="2000" b="0" i="0" u="none" strike="noStrike" dirty="0" smtClean="0">
                          <a:solidFill>
                            <a:srgbClr val="000000"/>
                          </a:solidFill>
                          <a:effectLst/>
                          <a:latin typeface="Calibri" panose="020F0502020204030204" pitchFamily="34" charset="0"/>
                        </a:rPr>
                        <a:t>30</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2000" b="0" i="0" u="none" strike="noStrike" dirty="0" smtClean="0">
                          <a:solidFill>
                            <a:srgbClr val="000000"/>
                          </a:solidFill>
                          <a:effectLst/>
                          <a:latin typeface="Calibri" panose="020F0502020204030204" pitchFamily="34" charset="0"/>
                        </a:rPr>
                        <a:t>25</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21380">
                <a:tc>
                  <a:txBody>
                    <a:bodyPr/>
                    <a:lstStyle/>
                    <a:p>
                      <a:pPr algn="ctr" rtl="0" fontAlgn="b"/>
                      <a:r>
                        <a:rPr lang="pt-BR" sz="2000" b="0" i="0" u="none" strike="noStrike" dirty="0" smtClean="0">
                          <a:solidFill>
                            <a:srgbClr val="000000"/>
                          </a:solidFill>
                          <a:effectLst/>
                          <a:latin typeface="Calibri" panose="020F0502020204030204" pitchFamily="34" charset="0"/>
                        </a:rPr>
                        <a:t>Tempo de</a:t>
                      </a:r>
                      <a:r>
                        <a:rPr lang="pt-BR" sz="2000" b="0" i="0" u="none" strike="noStrike" baseline="0" dirty="0" smtClean="0">
                          <a:solidFill>
                            <a:srgbClr val="000000"/>
                          </a:solidFill>
                          <a:effectLst/>
                          <a:latin typeface="Calibri" panose="020F0502020204030204" pitchFamily="34" charset="0"/>
                        </a:rPr>
                        <a:t> Atividade Policial</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2000" b="0" i="0" u="none" strike="noStrike" dirty="0" smtClean="0">
                          <a:solidFill>
                            <a:srgbClr val="000000"/>
                          </a:solidFill>
                          <a:effectLst/>
                          <a:latin typeface="Calibri" panose="020F0502020204030204" pitchFamily="34" charset="0"/>
                        </a:rPr>
                        <a:t>20</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2000" b="0" i="0" u="none" strike="noStrike" dirty="0" smtClean="0">
                          <a:solidFill>
                            <a:srgbClr val="000000"/>
                          </a:solidFill>
                          <a:effectLst/>
                          <a:latin typeface="Calibri" panose="020F0502020204030204" pitchFamily="34" charset="0"/>
                        </a:rPr>
                        <a:t>15</a:t>
                      </a:r>
                      <a:endParaRPr lang="pt-BR" sz="2000" b="0" i="0" u="none" strike="noStrike" dirty="0">
                        <a:solidFill>
                          <a:srgbClr val="000000"/>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ítulo 1"/>
          <p:cNvSpPr>
            <a:spLocks noGrp="1"/>
          </p:cNvSpPr>
          <p:nvPr>
            <p:ph type="title"/>
          </p:nvPr>
        </p:nvSpPr>
        <p:spPr>
          <a:xfrm>
            <a:off x="1520899" y="981100"/>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Tree>
    <p:extLst>
      <p:ext uri="{BB962C8B-B14F-4D97-AF65-F5344CB8AC3E}">
        <p14:creationId xmlns:p14="http://schemas.microsoft.com/office/powerpoint/2010/main" val="13568588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111</a:t>
            </a:fld>
            <a:endParaRPr lang="pt-BR" dirty="0">
              <a:solidFill>
                <a:prstClr val="black"/>
              </a:solidFill>
            </a:endParaRPr>
          </a:p>
        </p:txBody>
      </p:sp>
      <p:sp>
        <p:nvSpPr>
          <p:cNvPr id="5" name="Título 1"/>
          <p:cNvSpPr>
            <a:spLocks noGrp="1"/>
          </p:cNvSpPr>
          <p:nvPr>
            <p:ph type="title"/>
          </p:nvPr>
        </p:nvSpPr>
        <p:spPr>
          <a:xfrm>
            <a:off x="1520899" y="926508"/>
            <a:ext cx="6210150" cy="647700"/>
          </a:xfrm>
        </p:spPr>
        <p:txBody>
          <a:bodyPr rtlCol="0">
            <a:noAutofit/>
          </a:bodyPr>
          <a:lstStyle/>
          <a:p>
            <a:pPr eaLnBrk="1" fontAlgn="auto" hangingPunct="1">
              <a:spcAft>
                <a:spcPts val="0"/>
              </a:spcAft>
              <a:defRPr/>
            </a:pPr>
            <a:r>
              <a:rPr lang="pt-BR" altLang="pt-BR" sz="2800" b="1" dirty="0" smtClean="0">
                <a:latin typeface="+mn-lt"/>
              </a:rPr>
              <a:t>RPPS - PRINCIPAIS REGRAS DE ACESSO</a:t>
            </a:r>
          </a:p>
        </p:txBody>
      </p:sp>
      <p:sp>
        <p:nvSpPr>
          <p:cNvPr id="6" name="Espaço Reservado para Conteúdo 2"/>
          <p:cNvSpPr txBox="1">
            <a:spLocks/>
          </p:cNvSpPr>
          <p:nvPr/>
        </p:nvSpPr>
        <p:spPr bwMode="auto">
          <a:xfrm>
            <a:off x="186762" y="1628800"/>
            <a:ext cx="8500038" cy="4727550"/>
          </a:xfrm>
          <a:prstGeom prst="rect">
            <a:avLst/>
          </a:prstGeom>
          <a:noFill/>
          <a:ln w="9525">
            <a:noFill/>
            <a:miter lim="800000"/>
            <a:headEnd/>
            <a:tailEnd/>
          </a:ln>
        </p:spPr>
        <p:txBody>
          <a:bodyPr/>
          <a:lstStyle/>
          <a:p>
            <a:pPr algn="ctr">
              <a:lnSpc>
                <a:spcPct val="90000"/>
              </a:lnSpc>
              <a:spcBef>
                <a:spcPts val="1000"/>
              </a:spcBef>
              <a:spcAft>
                <a:spcPts val="1000"/>
              </a:spcAft>
              <a:buFont typeface="Arial" charset="0"/>
              <a:buNone/>
            </a:pPr>
            <a:r>
              <a:rPr lang="pt-BR" sz="1800" b="1" dirty="0" smtClean="0">
                <a:solidFill>
                  <a:prstClr val="black"/>
                </a:solidFill>
                <a:latin typeface="Calibri"/>
                <a:cs typeface="Arial" charset="0"/>
              </a:rPr>
              <a:t>Aposentadorias Especiais</a:t>
            </a:r>
            <a:r>
              <a:rPr lang="pt-BR" sz="1800" dirty="0" smtClean="0">
                <a:solidFill>
                  <a:prstClr val="black"/>
                </a:solidFill>
                <a:latin typeface="Calibri"/>
                <a:cs typeface="Arial" charset="0"/>
              </a:rPr>
              <a:t> (</a:t>
            </a:r>
            <a:r>
              <a:rPr lang="pt-BR" sz="1800" dirty="0">
                <a:solidFill>
                  <a:prstClr val="black"/>
                </a:solidFill>
                <a:latin typeface="Calibri"/>
                <a:cs typeface="Arial" charset="0"/>
              </a:rPr>
              <a:t>Art. 40, </a:t>
            </a:r>
            <a:r>
              <a:rPr lang="pt-BR" sz="1800" dirty="0" smtClean="0">
                <a:solidFill>
                  <a:prstClr val="black"/>
                </a:solidFill>
                <a:latin typeface="Calibri"/>
                <a:cs typeface="Arial" charset="0"/>
              </a:rPr>
              <a:t>§ 4º </a:t>
            </a:r>
            <a:r>
              <a:rPr lang="pt-BR" sz="1800" dirty="0">
                <a:solidFill>
                  <a:prstClr val="black"/>
                </a:solidFill>
                <a:latin typeface="Calibri"/>
                <a:cs typeface="Arial" charset="0"/>
              </a:rPr>
              <a:t>da CF</a:t>
            </a:r>
            <a:r>
              <a:rPr lang="pt-BR" sz="1800" dirty="0" smtClean="0">
                <a:solidFill>
                  <a:prstClr val="black"/>
                </a:solidFill>
                <a:latin typeface="Calibri"/>
                <a:cs typeface="Arial" charset="0"/>
              </a:rPr>
              <a:t>)</a:t>
            </a:r>
          </a:p>
          <a:p>
            <a:pPr algn="ctr">
              <a:lnSpc>
                <a:spcPct val="90000"/>
              </a:lnSpc>
              <a:buFont typeface="Arial" charset="0"/>
              <a:buNone/>
            </a:pPr>
            <a:endParaRPr lang="pt-BR" sz="1800" dirty="0" smtClean="0">
              <a:solidFill>
                <a:prstClr val="black"/>
              </a:solidFill>
              <a:latin typeface="Calibri"/>
              <a:cs typeface="Arial" charset="0"/>
            </a:endParaRPr>
          </a:p>
          <a:p>
            <a:pPr algn="just">
              <a:lnSpc>
                <a:spcPct val="90000"/>
              </a:lnSpc>
              <a:spcAft>
                <a:spcPts val="1000"/>
              </a:spcAft>
              <a:buFont typeface="Arial" charset="0"/>
              <a:buNone/>
            </a:pPr>
            <a:r>
              <a:rPr lang="pt-BR" sz="1800" dirty="0" smtClean="0">
                <a:solidFill>
                  <a:prstClr val="black"/>
                </a:solidFill>
                <a:latin typeface="Calibri"/>
                <a:cs typeface="Arial" charset="0"/>
              </a:rPr>
              <a:t>O § 4º do art. 40 da Constituição, com a redação da Emenda nº 47/2005, prevê três modalidades de aposentadoria especial:</a:t>
            </a:r>
          </a:p>
          <a:p>
            <a:pPr marL="360000" algn="just">
              <a:defRPr/>
            </a:pPr>
            <a:r>
              <a:rPr lang="pt-BR" sz="1800" i="1" dirty="0" smtClean="0">
                <a:solidFill>
                  <a:prstClr val="black"/>
                </a:solidFill>
                <a:latin typeface="Calibri"/>
                <a:cs typeface="Arial" charset="0"/>
              </a:rPr>
              <a:t>§ </a:t>
            </a:r>
            <a:r>
              <a:rPr lang="pt-BR" sz="1800" i="1" dirty="0">
                <a:solidFill>
                  <a:prstClr val="black"/>
                </a:solidFill>
                <a:latin typeface="Calibri"/>
                <a:cs typeface="Arial" charset="0"/>
              </a:rPr>
              <a:t>4º É vedada a adoção de requisitos e critérios diferenciados para a concessão de aposentadoria aos abrangidos pelo regime de que trata este artigo, ressalvados, </a:t>
            </a:r>
            <a:r>
              <a:rPr lang="pt-BR" sz="1800" b="1" i="1" u="sng" dirty="0">
                <a:solidFill>
                  <a:prstClr val="black"/>
                </a:solidFill>
                <a:latin typeface="Calibri"/>
                <a:cs typeface="Arial" charset="0"/>
              </a:rPr>
              <a:t>nos termos definidos em leis complementares</a:t>
            </a:r>
            <a:r>
              <a:rPr lang="pt-BR" sz="1800" i="1" dirty="0">
                <a:solidFill>
                  <a:prstClr val="black"/>
                </a:solidFill>
                <a:latin typeface="Calibri"/>
                <a:cs typeface="Arial" charset="0"/>
              </a:rPr>
              <a:t>, os casos de servidores:</a:t>
            </a:r>
          </a:p>
          <a:p>
            <a:pPr marL="360000" algn="just">
              <a:defRPr/>
            </a:pPr>
            <a:r>
              <a:rPr lang="pt-BR" sz="1800" i="1" dirty="0">
                <a:solidFill>
                  <a:prstClr val="black"/>
                </a:solidFill>
                <a:latin typeface="Calibri"/>
                <a:cs typeface="Arial" charset="0"/>
              </a:rPr>
              <a:t>I - </a:t>
            </a:r>
            <a:r>
              <a:rPr lang="pt-BR" sz="1800" i="1" u="sng" dirty="0">
                <a:solidFill>
                  <a:prstClr val="black"/>
                </a:solidFill>
                <a:latin typeface="Calibri"/>
                <a:cs typeface="Arial" charset="0"/>
              </a:rPr>
              <a:t>portadores de deficiência</a:t>
            </a:r>
            <a:r>
              <a:rPr lang="pt-BR" sz="1800" i="1" dirty="0">
                <a:solidFill>
                  <a:prstClr val="black"/>
                </a:solidFill>
                <a:latin typeface="Calibri"/>
                <a:cs typeface="Arial" charset="0"/>
              </a:rPr>
              <a:t>;</a:t>
            </a:r>
          </a:p>
          <a:p>
            <a:pPr marL="360000" algn="just">
              <a:defRPr/>
            </a:pPr>
            <a:r>
              <a:rPr lang="pt-BR" sz="1800" i="1" dirty="0">
                <a:solidFill>
                  <a:prstClr val="black"/>
                </a:solidFill>
                <a:latin typeface="Calibri"/>
                <a:cs typeface="Arial" charset="0"/>
              </a:rPr>
              <a:t>II - que exerçam </a:t>
            </a:r>
            <a:r>
              <a:rPr lang="pt-BR" sz="1800" i="1" u="sng" dirty="0">
                <a:solidFill>
                  <a:prstClr val="black"/>
                </a:solidFill>
                <a:latin typeface="Calibri"/>
                <a:cs typeface="Arial" charset="0"/>
              </a:rPr>
              <a:t>atividades de risco</a:t>
            </a:r>
            <a:r>
              <a:rPr lang="pt-BR" sz="1800" i="1" dirty="0">
                <a:solidFill>
                  <a:prstClr val="black"/>
                </a:solidFill>
                <a:latin typeface="Calibri"/>
                <a:cs typeface="Arial" charset="0"/>
              </a:rPr>
              <a:t>;</a:t>
            </a:r>
          </a:p>
          <a:p>
            <a:pPr marL="360000" algn="just">
              <a:defRPr/>
            </a:pPr>
            <a:r>
              <a:rPr lang="pt-BR" sz="1800" i="1" dirty="0">
                <a:solidFill>
                  <a:prstClr val="black"/>
                </a:solidFill>
                <a:latin typeface="Calibri"/>
                <a:cs typeface="Arial" charset="0"/>
              </a:rPr>
              <a:t>III - cujas atividades sejam exercidas sob </a:t>
            </a:r>
            <a:r>
              <a:rPr lang="pt-BR" sz="1800" i="1" u="sng" dirty="0">
                <a:solidFill>
                  <a:prstClr val="black"/>
                </a:solidFill>
                <a:latin typeface="Calibri"/>
                <a:cs typeface="Arial" charset="0"/>
              </a:rPr>
              <a:t>condições especiais que prejudiquem a saúde ou a integridade física</a:t>
            </a:r>
            <a:r>
              <a:rPr lang="pt-BR" sz="1800" i="1" dirty="0">
                <a:solidFill>
                  <a:prstClr val="black"/>
                </a:solidFill>
                <a:latin typeface="Calibri"/>
                <a:cs typeface="Arial" charset="0"/>
              </a:rPr>
              <a:t>.</a:t>
            </a:r>
            <a:endParaRPr lang="pt-BR" sz="1800" i="1" dirty="0">
              <a:solidFill>
                <a:srgbClr val="000000"/>
              </a:solidFill>
              <a:latin typeface="Calibri"/>
              <a:cs typeface="Arial" charset="0"/>
            </a:endParaRPr>
          </a:p>
          <a:p>
            <a:pPr algn="just">
              <a:lnSpc>
                <a:spcPct val="90000"/>
              </a:lnSpc>
            </a:pPr>
            <a:endParaRPr lang="pt-BR" sz="1800" dirty="0">
              <a:solidFill>
                <a:prstClr val="black"/>
              </a:solidFill>
              <a:latin typeface="Calibri"/>
              <a:cs typeface="Arial" charset="0"/>
            </a:endParaRPr>
          </a:p>
          <a:p>
            <a:pPr algn="just">
              <a:lnSpc>
                <a:spcPct val="90000"/>
              </a:lnSpc>
            </a:pPr>
            <a:r>
              <a:rPr lang="pt-BR" sz="1800" dirty="0" smtClean="0">
                <a:solidFill>
                  <a:prstClr val="black"/>
                </a:solidFill>
                <a:latin typeface="Calibri"/>
                <a:cs typeface="Arial" charset="0"/>
              </a:rPr>
              <a:t>À exceção dos policiais federais e civis (espécie da aposentadoria por atividade de risco), ainda não foram editadas as leis complementares, razão pela qual a concessão dessas aposentadorias especiais encontra-se judicializada. O STF tem determinado a adoção dos critérios do RGPS ao RPPS enquanto lei complementar específica não for editada.</a:t>
            </a:r>
            <a:endParaRPr lang="pt-BR" sz="1800" dirty="0">
              <a:solidFill>
                <a:prstClr val="black"/>
              </a:solidFill>
              <a:latin typeface="Calibri"/>
              <a:cs typeface="Arial" charset="0"/>
            </a:endParaRPr>
          </a:p>
          <a:p>
            <a:pPr algn="ctr">
              <a:lnSpc>
                <a:spcPct val="90000"/>
              </a:lnSpc>
              <a:buFont typeface="Arial" charset="0"/>
              <a:buNone/>
            </a:pPr>
            <a:endParaRPr lang="pt-BR" sz="1800" dirty="0">
              <a:solidFill>
                <a:prstClr val="black"/>
              </a:solidFill>
              <a:latin typeface="Calibri"/>
              <a:cs typeface="Arial" charset="0"/>
            </a:endParaRPr>
          </a:p>
        </p:txBody>
      </p:sp>
    </p:spTree>
    <p:extLst>
      <p:ext uri="{BB962C8B-B14F-4D97-AF65-F5344CB8AC3E}">
        <p14:creationId xmlns:p14="http://schemas.microsoft.com/office/powerpoint/2010/main" val="29989828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112</a:t>
            </a:fld>
            <a:endParaRPr lang="pt-BR" dirty="0">
              <a:solidFill>
                <a:prstClr val="black"/>
              </a:solidFill>
            </a:endParaRPr>
          </a:p>
        </p:txBody>
      </p:sp>
      <p:graphicFrame>
        <p:nvGraphicFramePr>
          <p:cNvPr id="5" name="Espaço Reservado para Conteúdo 5"/>
          <p:cNvGraphicFramePr>
            <a:graphicFrameLocks noGrp="1"/>
          </p:cNvGraphicFramePr>
          <p:nvPr>
            <p:ph idx="1"/>
            <p:extLst/>
          </p:nvPr>
        </p:nvGraphicFramePr>
        <p:xfrm>
          <a:off x="1223627" y="2426458"/>
          <a:ext cx="6768753" cy="1800201"/>
        </p:xfrm>
        <a:graphic>
          <a:graphicData uri="http://schemas.openxmlformats.org/drawingml/2006/table">
            <a:tbl>
              <a:tblPr/>
              <a:tblGrid>
                <a:gridCol w="3895225"/>
                <a:gridCol w="1596404"/>
                <a:gridCol w="1277124"/>
              </a:tblGrid>
              <a:tr h="7122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Regime Próprio - RPPS da União     (Servidores Civis)</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D7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Quantidade Concedida</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D7EE"/>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Idade Média</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DD7EE"/>
                    </a:solidFill>
                  </a:tcPr>
                </a:tc>
              </a:tr>
              <a:tr h="3626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   Total (Integral + Proporcional)</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16.511</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1" i="0" u="none" strike="noStrike" cap="none" normalizeH="0" baseline="0" dirty="0" smtClean="0">
                          <a:ln>
                            <a:noFill/>
                          </a:ln>
                          <a:solidFill>
                            <a:srgbClr val="000000"/>
                          </a:solidFill>
                          <a:effectLst/>
                          <a:latin typeface="Calibri" pitchFamily="34" charset="0"/>
                          <a:cs typeface="Arial" charset="0"/>
                        </a:rPr>
                        <a:t>60,7 </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6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Integral</a:t>
                      </a:r>
                    </a:p>
                  </a:txBody>
                  <a:tcPr marL="137160"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15.399</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60,6 </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265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Proporcional</a:t>
                      </a:r>
                    </a:p>
                  </a:txBody>
                  <a:tcPr marL="137160"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  1.112</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60,8 </a:t>
                      </a:r>
                    </a:p>
                  </a:txBody>
                  <a:tcPr marL="5715" marR="5715" marT="571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ítulo 1"/>
          <p:cNvSpPr txBox="1">
            <a:spLocks/>
          </p:cNvSpPr>
          <p:nvPr/>
        </p:nvSpPr>
        <p:spPr>
          <a:xfrm>
            <a:off x="395535" y="623159"/>
            <a:ext cx="8291265" cy="1803299"/>
          </a:xfrm>
          <a:prstGeom prst="rect">
            <a:avLst/>
          </a:prstGeom>
        </p:spPr>
        <p:txBody>
          <a:bodyPr anchor="ctr"/>
          <a:lstStyle/>
          <a:p>
            <a:pPr algn="just">
              <a:defRPr/>
            </a:pPr>
            <a:r>
              <a:rPr lang="pt-BR" altLang="pt-BR" sz="1800" dirty="0">
                <a:solidFill>
                  <a:prstClr val="black"/>
                </a:solidFill>
                <a:latin typeface="Calibri"/>
                <a:cs typeface="Arial" charset="0"/>
              </a:rPr>
              <a:t>Os RPPS possuem idade mínima na aposentadoria por tempo de contribuição, </a:t>
            </a:r>
            <a:r>
              <a:rPr lang="pt-BR" altLang="pt-BR" sz="1800" dirty="0" smtClean="0">
                <a:solidFill>
                  <a:prstClr val="black"/>
                </a:solidFill>
                <a:latin typeface="Calibri"/>
                <a:cs typeface="Arial" charset="0"/>
              </a:rPr>
              <a:t>o </a:t>
            </a:r>
            <a:r>
              <a:rPr lang="pt-BR" altLang="pt-BR" sz="1800" dirty="0">
                <a:solidFill>
                  <a:prstClr val="black"/>
                </a:solidFill>
                <a:latin typeface="Calibri"/>
                <a:cs typeface="Arial" charset="0"/>
              </a:rPr>
              <a:t>que contribui para elevar a idade média de aposentadoria. Em 2015, a idade média de aposentadoria integral dos servidores públicos civis da União foi de 60,6 anos, enquanto no RGPS essa idade é de 54,7 </a:t>
            </a:r>
            <a:r>
              <a:rPr lang="pt-BR" altLang="pt-BR" sz="1800" dirty="0" smtClean="0">
                <a:solidFill>
                  <a:prstClr val="black"/>
                </a:solidFill>
                <a:latin typeface="Calibri"/>
                <a:cs typeface="Arial" charset="0"/>
              </a:rPr>
              <a:t>anos para as aposentadorias por tempo de contribuição e de 58,0 anos na média de todas as aposentadorias (idade, tempo de contribuição e invalidez). </a:t>
            </a:r>
            <a:endParaRPr lang="pt-BR" altLang="pt-BR" sz="1800" dirty="0">
              <a:solidFill>
                <a:srgbClr val="FF0000"/>
              </a:solidFill>
              <a:latin typeface="Calibri"/>
              <a:cs typeface="Arial" charset="0"/>
            </a:endParaRPr>
          </a:p>
        </p:txBody>
      </p:sp>
      <p:sp>
        <p:nvSpPr>
          <p:cNvPr id="8" name="CaixaDeTexto 7"/>
          <p:cNvSpPr txBox="1"/>
          <p:nvPr/>
        </p:nvSpPr>
        <p:spPr>
          <a:xfrm>
            <a:off x="158361" y="6389628"/>
            <a:ext cx="7920880" cy="400110"/>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SIAPE (dados </a:t>
            </a:r>
            <a:r>
              <a:rPr lang="pt-BR" sz="1000" dirty="0">
                <a:solidFill>
                  <a:prstClr val="black"/>
                </a:solidFill>
                <a:latin typeface="Arial" charset="0"/>
                <a:cs typeface="Arial" charset="0"/>
              </a:rPr>
              <a:t>até julho/2015 para idade e acumulado em 12 meses em outubro/2015 para </a:t>
            </a:r>
            <a:r>
              <a:rPr lang="pt-BR" sz="1000" dirty="0" smtClean="0">
                <a:solidFill>
                  <a:prstClr val="black"/>
                </a:solidFill>
                <a:latin typeface="Arial" charset="0"/>
                <a:cs typeface="Arial" charset="0"/>
              </a:rPr>
              <a:t>quantidade) e MTPS/DATAPREV (dados RGPS).</a:t>
            </a:r>
            <a:endParaRPr lang="pt-BR" sz="1000" dirty="0">
              <a:solidFill>
                <a:prstClr val="black"/>
              </a:solidFill>
              <a:latin typeface="Arial" charset="0"/>
              <a:cs typeface="Arial" charset="0"/>
            </a:endParaRPr>
          </a:p>
        </p:txBody>
      </p:sp>
      <p:graphicFrame>
        <p:nvGraphicFramePr>
          <p:cNvPr id="9" name="Espaço Reservado para Conteúdo 9"/>
          <p:cNvGraphicFramePr>
            <a:graphicFrameLocks/>
          </p:cNvGraphicFramePr>
          <p:nvPr>
            <p:extLst/>
          </p:nvPr>
        </p:nvGraphicFramePr>
        <p:xfrm>
          <a:off x="1223627" y="4329906"/>
          <a:ext cx="6768753" cy="1773990"/>
        </p:xfrm>
        <a:graphic>
          <a:graphicData uri="http://schemas.openxmlformats.org/drawingml/2006/table">
            <a:tbl>
              <a:tblPr/>
              <a:tblGrid>
                <a:gridCol w="1096376"/>
                <a:gridCol w="2864765"/>
                <a:gridCol w="1536272"/>
                <a:gridCol w="1271340"/>
              </a:tblGrid>
              <a:tr h="618279">
                <a:tc gridSpan="2">
                  <a:txBody>
                    <a:bodyPr/>
                    <a:lstStyle/>
                    <a:p>
                      <a:pPr algn="ctr" fontAlgn="b"/>
                      <a:r>
                        <a:rPr lang="pt-BR" sz="1500" b="1" i="0" u="none" strike="noStrike" dirty="0">
                          <a:solidFill>
                            <a:srgbClr val="000000"/>
                          </a:solidFill>
                          <a:effectLst/>
                          <a:latin typeface="Calibri" panose="020F0502020204030204" pitchFamily="34" charset="0"/>
                        </a:rPr>
                        <a:t> </a:t>
                      </a:r>
                      <a:r>
                        <a:rPr lang="pt-BR" sz="1500" b="1" i="0" u="none" strike="noStrike" dirty="0" smtClean="0">
                          <a:solidFill>
                            <a:srgbClr val="000000"/>
                          </a:solidFill>
                          <a:effectLst/>
                          <a:latin typeface="Calibri" panose="020F0502020204030204" pitchFamily="34" charset="0"/>
                        </a:rPr>
                        <a:t>Comparativo</a:t>
                      </a:r>
                      <a:r>
                        <a:rPr lang="pt-BR" sz="1500" b="1" i="0" u="none" strike="noStrike" baseline="0" dirty="0" smtClean="0">
                          <a:solidFill>
                            <a:srgbClr val="000000"/>
                          </a:solidFill>
                          <a:effectLst/>
                          <a:latin typeface="Calibri" panose="020F0502020204030204" pitchFamily="34" charset="0"/>
                        </a:rPr>
                        <a:t> </a:t>
                      </a:r>
                      <a:r>
                        <a:rPr lang="pt-BR" sz="1500" b="1" i="0" u="none" strike="noStrike" dirty="0" smtClean="0">
                          <a:solidFill>
                            <a:srgbClr val="000000"/>
                          </a:solidFill>
                          <a:effectLst/>
                          <a:latin typeface="Calibri" panose="020F0502020204030204" pitchFamily="34" charset="0"/>
                        </a:rPr>
                        <a:t>RPPS</a:t>
                      </a:r>
                      <a:r>
                        <a:rPr lang="pt-BR" sz="1500" b="1" i="0" u="none" strike="noStrike" baseline="0" dirty="0" smtClean="0">
                          <a:solidFill>
                            <a:srgbClr val="000000"/>
                          </a:solidFill>
                          <a:effectLst/>
                          <a:latin typeface="Calibri" panose="020F0502020204030204" pitchFamily="34" charset="0"/>
                        </a:rPr>
                        <a:t> da União X RGPS</a:t>
                      </a:r>
                      <a:endParaRPr lang="pt-BR" sz="1500" b="1" i="0" u="none" strike="noStrike" dirty="0">
                        <a:solidFill>
                          <a:srgbClr val="000000"/>
                        </a:solidFill>
                        <a:effectLst/>
                        <a:latin typeface="Calibri" panose="020F0502020204030204" pitchFamily="34" charset="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pt-BR"/>
                    </a:p>
                  </a:txBody>
                  <a:tcPr/>
                </a:tc>
                <a:tc>
                  <a:txBody>
                    <a:bodyPr/>
                    <a:lstStyle/>
                    <a:p>
                      <a:pPr algn="ctr" fontAlgn="ctr"/>
                      <a:r>
                        <a:rPr lang="pt-BR" sz="1500" b="1" i="0" u="none" strike="noStrike" dirty="0">
                          <a:solidFill>
                            <a:srgbClr val="000000"/>
                          </a:solidFill>
                          <a:effectLst/>
                          <a:latin typeface="Calibri" panose="020F0502020204030204" pitchFamily="34" charset="0"/>
                        </a:rPr>
                        <a:t>Quantidade </a:t>
                      </a:r>
                      <a:r>
                        <a:rPr lang="pt-BR" sz="1500" b="1" i="0" u="none" strike="noStrike" dirty="0" smtClean="0">
                          <a:solidFill>
                            <a:srgbClr val="000000"/>
                          </a:solidFill>
                          <a:effectLst/>
                          <a:latin typeface="Calibri" panose="020F0502020204030204" pitchFamily="34" charset="0"/>
                        </a:rPr>
                        <a:t>Concedida</a:t>
                      </a:r>
                      <a:endParaRPr lang="pt-BR" sz="1500" b="1" i="0" u="none" strike="noStrike" dirty="0">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pt-BR" sz="1500" b="1" i="0" u="none" strike="noStrike" dirty="0">
                          <a:solidFill>
                            <a:srgbClr val="000000"/>
                          </a:solidFill>
                          <a:effectLst/>
                          <a:latin typeface="Calibri" panose="020F0502020204030204" pitchFamily="34" charset="0"/>
                        </a:rPr>
                        <a:t>Idade </a:t>
                      </a:r>
                      <a:r>
                        <a:rPr lang="pt-BR" sz="1500" b="1" i="0" u="none" strike="noStrike" dirty="0" smtClean="0">
                          <a:solidFill>
                            <a:srgbClr val="000000"/>
                          </a:solidFill>
                          <a:effectLst/>
                          <a:latin typeface="Calibri" panose="020F0502020204030204" pitchFamily="34" charset="0"/>
                        </a:rPr>
                        <a:t>Média</a:t>
                      </a:r>
                      <a:endParaRPr lang="pt-BR" sz="1500" b="1" i="0" u="none" strike="noStrike" dirty="0">
                        <a:solidFill>
                          <a:srgbClr val="000000"/>
                        </a:solidFill>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372809">
                <a:tc gridSpan="2">
                  <a:txBody>
                    <a:bodyPr/>
                    <a:lstStyle/>
                    <a:p>
                      <a:pPr algn="ctr" fontAlgn="b"/>
                      <a:r>
                        <a:rPr lang="pt-BR" sz="1500" b="1" i="0" u="none" strike="noStrike" dirty="0" smtClean="0">
                          <a:solidFill>
                            <a:srgbClr val="000000"/>
                          </a:solidFill>
                          <a:effectLst/>
                          <a:latin typeface="Calibri" panose="020F0502020204030204" pitchFamily="34" charset="0"/>
                        </a:rPr>
                        <a:t>  RPPS</a:t>
                      </a:r>
                      <a:r>
                        <a:rPr lang="pt-BR" sz="1500" b="0" i="0" u="none" strike="noStrike" dirty="0" smtClean="0">
                          <a:solidFill>
                            <a:srgbClr val="000000"/>
                          </a:solidFill>
                          <a:effectLst/>
                          <a:latin typeface="Calibri" panose="020F0502020204030204" pitchFamily="34" charset="0"/>
                        </a:rPr>
                        <a:t> Integral (Tempo</a:t>
                      </a:r>
                      <a:r>
                        <a:rPr lang="pt-BR" sz="1500" b="0" i="0" u="none" strike="noStrike" baseline="0" dirty="0" smtClean="0">
                          <a:solidFill>
                            <a:srgbClr val="000000"/>
                          </a:solidFill>
                          <a:effectLst/>
                          <a:latin typeface="Calibri" panose="020F0502020204030204" pitchFamily="34" charset="0"/>
                        </a:rPr>
                        <a:t> de contribuição)</a:t>
                      </a:r>
                      <a:endParaRPr lang="pt-BR" sz="1500" b="0" i="0" u="none" strike="noStrike" dirty="0">
                        <a:solidFill>
                          <a:srgbClr val="000000"/>
                        </a:solidFill>
                        <a:effectLst/>
                        <a:latin typeface="Calibri" panose="020F0502020204030204" pitchFamily="34" charset="0"/>
                      </a:endParaRPr>
                    </a:p>
                  </a:txBody>
                  <a:tcPr marL="128588" marR="7144" marT="7144"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fontAlgn="b"/>
                      <a:r>
                        <a:rPr lang="pt-BR" sz="1500" b="0" i="0" u="none" strike="noStrike" dirty="0" smtClean="0">
                          <a:solidFill>
                            <a:srgbClr val="000000"/>
                          </a:solidFill>
                          <a:effectLst/>
                          <a:latin typeface="Calibri" panose="020F0502020204030204" pitchFamily="34" charset="0"/>
                        </a:rPr>
                        <a:t>15.399</a:t>
                      </a:r>
                      <a:endParaRPr lang="pt-BR" sz="1500" b="0" i="0" u="none" strike="noStrike" dirty="0">
                        <a:solidFill>
                          <a:srgbClr val="000000"/>
                        </a:solidFill>
                        <a:effectLst/>
                        <a:latin typeface="Calibri" panose="020F0502020204030204" pitchFamily="34" charset="0"/>
                      </a:endParaRPr>
                    </a:p>
                  </a:txBody>
                  <a:tcPr marL="7144" marR="54000"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1500" b="1" i="0" u="none" strike="noStrike" dirty="0" smtClean="0">
                          <a:solidFill>
                            <a:srgbClr val="000000"/>
                          </a:solidFill>
                          <a:effectLst/>
                          <a:latin typeface="Calibri" panose="020F0502020204030204" pitchFamily="34" charset="0"/>
                        </a:rPr>
                        <a:t>60,6 </a:t>
                      </a:r>
                      <a:endParaRPr lang="pt-BR" sz="1500" b="1" i="0" u="none" strike="noStrike" dirty="0">
                        <a:solidFill>
                          <a:srgbClr val="000000"/>
                        </a:solidFill>
                        <a:effectLst/>
                        <a:latin typeface="Calibri" panose="020F0502020204030204" pitchFamily="34" charset="0"/>
                      </a:endParaRPr>
                    </a:p>
                  </a:txBody>
                  <a:tcPr marL="7144" marR="54000" marT="7144"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91451">
                <a:tc rowSpan="2">
                  <a:txBody>
                    <a:bodyPr/>
                    <a:lstStyle/>
                    <a:p>
                      <a:pPr marL="0" indent="0" algn="ctr" defTabSz="914400" rtl="0" eaLnBrk="1" fontAlgn="b" latinLnBrk="0" hangingPunct="1"/>
                      <a:r>
                        <a:rPr lang="pt-BR" sz="1500" b="1" i="0" u="none" strike="noStrike" kern="1200" dirty="0" smtClean="0">
                          <a:solidFill>
                            <a:srgbClr val="000000"/>
                          </a:solidFill>
                          <a:effectLst/>
                          <a:latin typeface="Calibri" panose="020F0502020204030204" pitchFamily="34" charset="0"/>
                          <a:ea typeface="+mn-ea"/>
                          <a:cs typeface="+mn-cs"/>
                        </a:rPr>
                        <a:t>RGPS</a:t>
                      </a:r>
                      <a:endParaRPr lang="pt-BR" sz="1500" b="0" i="0" u="none" strike="noStrike" kern="1200" dirty="0">
                        <a:solidFill>
                          <a:srgbClr val="000000"/>
                        </a:solidFill>
                        <a:effectLst/>
                        <a:latin typeface="Calibri" panose="020F0502020204030204" pitchFamily="34" charset="0"/>
                        <a:ea typeface="+mn-ea"/>
                        <a:cs typeface="+mn-cs"/>
                      </a:endParaRPr>
                    </a:p>
                  </a:txBody>
                  <a:tcPr marL="205740"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lgn="l" defTabSz="914400" rtl="0" eaLnBrk="1" fontAlgn="b" latinLnBrk="0" hangingPunct="1"/>
                      <a:r>
                        <a:rPr lang="pt-BR" sz="1500" b="0" i="0" u="none" strike="noStrike" kern="1200" dirty="0" smtClean="0">
                          <a:solidFill>
                            <a:srgbClr val="000000"/>
                          </a:solidFill>
                          <a:effectLst/>
                          <a:latin typeface="Calibri" panose="020F0502020204030204" pitchFamily="34" charset="0"/>
                          <a:ea typeface="+mn-ea"/>
                          <a:cs typeface="+mn-cs"/>
                        </a:rPr>
                        <a:t>Tempo de contribuição</a:t>
                      </a:r>
                      <a:endParaRPr lang="pt-BR" sz="1500" b="0" i="0" u="none" strike="noStrike" kern="1200" dirty="0">
                        <a:solidFill>
                          <a:srgbClr val="000000"/>
                        </a:solidFill>
                        <a:effectLst/>
                        <a:latin typeface="Calibri" panose="020F0502020204030204" pitchFamily="34" charset="0"/>
                        <a:ea typeface="+mn-ea"/>
                        <a:cs typeface="+mn-cs"/>
                      </a:endParaRPr>
                    </a:p>
                  </a:txBody>
                  <a:tcPr marL="205740"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1500" b="0" i="0" u="none" strike="noStrike" dirty="0" smtClean="0">
                          <a:solidFill>
                            <a:schemeClr val="tx1"/>
                          </a:solidFill>
                          <a:effectLst/>
                          <a:latin typeface="Calibri" panose="020F0502020204030204" pitchFamily="34" charset="0"/>
                        </a:rPr>
                        <a:t>300.603</a:t>
                      </a:r>
                      <a:endParaRPr lang="pt-BR" sz="1500" b="0" i="0" u="none" strike="noStrike" dirty="0">
                        <a:solidFill>
                          <a:schemeClr val="tx1"/>
                        </a:solidFill>
                        <a:effectLst/>
                        <a:latin typeface="Calibri" panose="020F0502020204030204" pitchFamily="34" charset="0"/>
                      </a:endParaRPr>
                    </a:p>
                  </a:txBody>
                  <a:tcPr marL="5715" marR="540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pt-BR" sz="1500" b="1" i="0" u="none" strike="noStrike" dirty="0" smtClean="0">
                          <a:solidFill>
                            <a:schemeClr val="tx1"/>
                          </a:solidFill>
                          <a:effectLst/>
                          <a:latin typeface="Calibri" panose="020F0502020204030204" pitchFamily="34" charset="0"/>
                        </a:rPr>
                        <a:t>54,7</a:t>
                      </a:r>
                      <a:endParaRPr lang="pt-BR" sz="1500" b="1" i="0" u="none" strike="noStrike" dirty="0">
                        <a:solidFill>
                          <a:schemeClr val="tx1"/>
                        </a:solidFill>
                        <a:effectLst/>
                        <a:latin typeface="Calibri" panose="020F0502020204030204" pitchFamily="34" charset="0"/>
                      </a:endParaRPr>
                    </a:p>
                  </a:txBody>
                  <a:tcPr marL="5715" marR="54000" marT="571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91451">
                <a:tc vMerge="1">
                  <a:txBody>
                    <a:bodyPr/>
                    <a:lstStyle/>
                    <a:p>
                      <a:pPr marL="0" indent="0" algn="ctr" defTabSz="914400" rtl="0" eaLnBrk="1" fontAlgn="b" latinLnBrk="0" hangingPunct="1"/>
                      <a:endParaRPr lang="pt-BR" sz="1500" b="0" i="0" u="none" strike="noStrike" kern="1200" dirty="0">
                        <a:solidFill>
                          <a:srgbClr val="000000"/>
                        </a:solidFill>
                        <a:effectLst/>
                        <a:latin typeface="Calibri" panose="020F0502020204030204" pitchFamily="34" charset="0"/>
                        <a:ea typeface="+mn-ea"/>
                        <a:cs typeface="+mn-cs"/>
                      </a:endParaRPr>
                    </a:p>
                  </a:txBody>
                  <a:tcPr marL="205740" marR="5715" marT="571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0" algn="l" defTabSz="914400" rtl="0" eaLnBrk="1" fontAlgn="b" latinLnBrk="0" hangingPunct="1"/>
                      <a:r>
                        <a:rPr lang="pt-BR" sz="1500" b="0" i="0" u="none" strike="noStrike" kern="1200" dirty="0" smtClean="0">
                          <a:solidFill>
                            <a:srgbClr val="000000"/>
                          </a:solidFill>
                          <a:effectLst/>
                          <a:latin typeface="Calibri" panose="020F0502020204030204" pitchFamily="34" charset="0"/>
                          <a:ea typeface="+mn-ea"/>
                          <a:cs typeface="+mn-cs"/>
                        </a:rPr>
                        <a:t>Média</a:t>
                      </a:r>
                      <a:r>
                        <a:rPr lang="pt-BR" sz="1500" b="0" i="0" u="none" strike="noStrike" kern="1200" baseline="0" dirty="0" smtClean="0">
                          <a:solidFill>
                            <a:srgbClr val="000000"/>
                          </a:solidFill>
                          <a:effectLst/>
                          <a:latin typeface="Calibri" panose="020F0502020204030204" pitchFamily="34" charset="0"/>
                          <a:ea typeface="+mn-ea"/>
                          <a:cs typeface="+mn-cs"/>
                        </a:rPr>
                        <a:t> todas as aposentadorias</a:t>
                      </a:r>
                      <a:endParaRPr lang="pt-BR" sz="1500" b="0" i="0" u="none" strike="noStrike" kern="1200" dirty="0">
                        <a:solidFill>
                          <a:srgbClr val="000000"/>
                        </a:solidFill>
                        <a:effectLst/>
                        <a:latin typeface="Calibri" panose="020F0502020204030204" pitchFamily="34" charset="0"/>
                        <a:ea typeface="+mn-ea"/>
                        <a:cs typeface="+mn-cs"/>
                      </a:endParaRPr>
                    </a:p>
                  </a:txBody>
                  <a:tcPr marL="205740" marR="5715"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500" b="0" i="0" u="none" strike="noStrike" dirty="0" smtClean="0">
                          <a:solidFill>
                            <a:schemeClr val="tx1"/>
                          </a:solidFill>
                          <a:effectLst/>
                          <a:latin typeface="Calibri" panose="020F0502020204030204" pitchFamily="34" charset="0"/>
                        </a:rPr>
                        <a:t>1.064.143</a:t>
                      </a:r>
                      <a:endParaRPr lang="pt-BR" sz="1500" b="0" i="0" u="none" strike="noStrike" dirty="0">
                        <a:solidFill>
                          <a:schemeClr val="tx1"/>
                        </a:solidFill>
                        <a:effectLst/>
                        <a:latin typeface="Calibri" panose="020F0502020204030204" pitchFamily="34" charset="0"/>
                      </a:endParaRPr>
                    </a:p>
                  </a:txBody>
                  <a:tcPr marL="5715" marR="54000" marT="57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pt-BR" sz="1500" b="1" i="0" u="none" strike="noStrike" dirty="0" smtClean="0">
                          <a:solidFill>
                            <a:schemeClr val="tx1"/>
                          </a:solidFill>
                          <a:effectLst/>
                          <a:latin typeface="Calibri" panose="020F0502020204030204" pitchFamily="34" charset="0"/>
                        </a:rPr>
                        <a:t>58,0</a:t>
                      </a:r>
                      <a:endParaRPr lang="pt-BR" sz="1500" b="1" i="0" u="none" strike="noStrike" dirty="0">
                        <a:solidFill>
                          <a:schemeClr val="tx1"/>
                        </a:solidFill>
                        <a:effectLst/>
                        <a:latin typeface="Calibri" panose="020F0502020204030204" pitchFamily="34" charset="0"/>
                      </a:endParaRPr>
                    </a:p>
                  </a:txBody>
                  <a:tcPr marL="5715" marR="54000" marT="571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89217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113</a:t>
            </a:fld>
            <a:endParaRPr lang="pt-BR" dirty="0">
              <a:solidFill>
                <a:prstClr val="black"/>
              </a:solidFill>
            </a:endParaRPr>
          </a:p>
        </p:txBody>
      </p:sp>
      <p:graphicFrame>
        <p:nvGraphicFramePr>
          <p:cNvPr id="5" name="Gráfico 4"/>
          <p:cNvGraphicFramePr>
            <a:graphicFrameLocks noGrp="1"/>
          </p:cNvGraphicFramePr>
          <p:nvPr>
            <p:extLst/>
          </p:nvPr>
        </p:nvGraphicFramePr>
        <p:xfrm>
          <a:off x="196928" y="781261"/>
          <a:ext cx="8280920" cy="545605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175744" y="6415801"/>
            <a:ext cx="1872208"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RREO (STN/MF)</a:t>
            </a:r>
            <a:endParaRPr lang="pt-BR" sz="1000" dirty="0">
              <a:solidFill>
                <a:prstClr val="black"/>
              </a:solidFill>
              <a:latin typeface="Arial" charset="0"/>
              <a:cs typeface="Arial" charset="0"/>
            </a:endParaRPr>
          </a:p>
        </p:txBody>
      </p:sp>
    </p:spTree>
    <p:extLst>
      <p:ext uri="{BB962C8B-B14F-4D97-AF65-F5344CB8AC3E}">
        <p14:creationId xmlns:p14="http://schemas.microsoft.com/office/powerpoint/2010/main" val="4871005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114</a:t>
            </a:fld>
            <a:endParaRPr lang="pt-BR" dirty="0">
              <a:solidFill>
                <a:prstClr val="black"/>
              </a:solidFill>
            </a:endParaRPr>
          </a:p>
        </p:txBody>
      </p:sp>
      <p:graphicFrame>
        <p:nvGraphicFramePr>
          <p:cNvPr id="5" name="Gráfico 4"/>
          <p:cNvGraphicFramePr>
            <a:graphicFrameLocks noGrp="1"/>
          </p:cNvGraphicFramePr>
          <p:nvPr>
            <p:extLst/>
          </p:nvPr>
        </p:nvGraphicFramePr>
        <p:xfrm>
          <a:off x="269789" y="666111"/>
          <a:ext cx="8334659" cy="5760640"/>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159752" y="6415801"/>
            <a:ext cx="1872208"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RREO (STN/MF)</a:t>
            </a:r>
            <a:endParaRPr lang="pt-BR" sz="1000" dirty="0">
              <a:solidFill>
                <a:prstClr val="black"/>
              </a:solidFill>
              <a:latin typeface="Arial" charset="0"/>
              <a:cs typeface="Arial" charset="0"/>
            </a:endParaRPr>
          </a:p>
        </p:txBody>
      </p:sp>
      <p:sp>
        <p:nvSpPr>
          <p:cNvPr id="7" name="CaixaDeTexto 6"/>
          <p:cNvSpPr txBox="1"/>
          <p:nvPr/>
        </p:nvSpPr>
        <p:spPr>
          <a:xfrm>
            <a:off x="5364088" y="5381266"/>
            <a:ext cx="2880320" cy="861774"/>
          </a:xfrm>
          <a:prstGeom prst="rect">
            <a:avLst/>
          </a:prstGeom>
          <a:noFill/>
        </p:spPr>
        <p:txBody>
          <a:bodyPr wrap="square" rtlCol="0">
            <a:spAutoFit/>
          </a:bodyPr>
          <a:lstStyle/>
          <a:p>
            <a:pPr marL="257175" indent="-257175" algn="just">
              <a:buFontTx/>
              <a:buAutoNum type="arabicParenBoth"/>
            </a:pPr>
            <a:r>
              <a:rPr lang="pt-BR" sz="1000" dirty="0" smtClean="0">
                <a:solidFill>
                  <a:prstClr val="black"/>
                </a:solidFill>
                <a:latin typeface="Arial" charset="0"/>
                <a:cs typeface="Arial" charset="0"/>
              </a:rPr>
              <a:t>“Demais Benefícios” </a:t>
            </a:r>
            <a:r>
              <a:rPr lang="pt-BR" sz="1000" dirty="0">
                <a:solidFill>
                  <a:prstClr val="black"/>
                </a:solidFill>
                <a:latin typeface="Arial" charset="0"/>
                <a:cs typeface="Arial" charset="0"/>
              </a:rPr>
              <a:t>inclui: FCDF, IPC, Pensões de Legislação Especial, Anistiados Políticos (inclusive passivos</a:t>
            </a:r>
            <a:r>
              <a:rPr lang="pt-BR" sz="1000" dirty="0" smtClean="0">
                <a:solidFill>
                  <a:prstClr val="black"/>
                </a:solidFill>
                <a:latin typeface="Arial" charset="0"/>
                <a:cs typeface="Arial" charset="0"/>
              </a:rPr>
              <a:t>) </a:t>
            </a:r>
            <a:r>
              <a:rPr lang="pt-BR" sz="1000" dirty="0">
                <a:solidFill>
                  <a:prstClr val="black"/>
                </a:solidFill>
                <a:latin typeface="Arial" charset="0"/>
                <a:cs typeface="Arial" charset="0"/>
              </a:rPr>
              <a:t>e Complementações de Aposentadoria (RFFSA, ECT, MT)</a:t>
            </a:r>
          </a:p>
        </p:txBody>
      </p:sp>
    </p:spTree>
    <p:extLst>
      <p:ext uri="{BB962C8B-B14F-4D97-AF65-F5344CB8AC3E}">
        <p14:creationId xmlns:p14="http://schemas.microsoft.com/office/powerpoint/2010/main" val="194935783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115</a:t>
            </a:fld>
            <a:endParaRPr lang="pt-BR" dirty="0">
              <a:solidFill>
                <a:prstClr val="black"/>
              </a:solidFill>
            </a:endParaRPr>
          </a:p>
        </p:txBody>
      </p:sp>
      <p:graphicFrame>
        <p:nvGraphicFramePr>
          <p:cNvPr id="6" name="Tabela 5"/>
          <p:cNvGraphicFramePr>
            <a:graphicFrameLocks noGrp="1"/>
          </p:cNvGraphicFramePr>
          <p:nvPr>
            <p:extLst/>
          </p:nvPr>
        </p:nvGraphicFramePr>
        <p:xfrm>
          <a:off x="562070" y="1805265"/>
          <a:ext cx="7704856" cy="4139303"/>
        </p:xfrm>
        <a:graphic>
          <a:graphicData uri="http://schemas.openxmlformats.org/drawingml/2006/table">
            <a:tbl>
              <a:tblPr/>
              <a:tblGrid>
                <a:gridCol w="3992516"/>
                <a:gridCol w="3712340"/>
              </a:tblGrid>
              <a:tr h="591329">
                <a:tc>
                  <a:txBody>
                    <a:bodyPr/>
                    <a:lstStyle/>
                    <a:p>
                      <a:pPr algn="ctr" fontAlgn="b"/>
                      <a:r>
                        <a:rPr lang="pt-BR" sz="3600" b="1" i="0" u="none" strike="noStrike" dirty="0" smtClean="0">
                          <a:solidFill>
                            <a:srgbClr val="FFFFFF"/>
                          </a:solidFill>
                          <a:effectLst/>
                          <a:latin typeface="Calibri" panose="020F0502020204030204" pitchFamily="34" charset="0"/>
                        </a:rPr>
                        <a:t>Entes</a:t>
                      </a:r>
                      <a:endParaRPr lang="pt-BR" sz="3600" b="1" i="0" u="none" strike="noStrike" dirty="0">
                        <a:solidFill>
                          <a:srgbClr val="FFFFFF"/>
                        </a:solidFill>
                        <a:effectLst/>
                        <a:latin typeface="Calibri" panose="020F0502020204030204" pitchFamily="34" charset="0"/>
                      </a:endParaRPr>
                    </a:p>
                  </a:txBody>
                  <a:tcPr marL="0" marR="0" marT="0" marB="0" anchor="ctr">
                    <a:lnL>
                      <a:noFill/>
                    </a:lnL>
                    <a:lnR>
                      <a:noFill/>
                    </a:lnR>
                    <a:lnT>
                      <a:noFill/>
                    </a:lnT>
                    <a:lnB>
                      <a:noFill/>
                    </a:lnB>
                    <a:solidFill>
                      <a:srgbClr val="1F4E78"/>
                    </a:solidFill>
                  </a:tcPr>
                </a:tc>
                <a:tc>
                  <a:txBody>
                    <a:bodyPr/>
                    <a:lstStyle/>
                    <a:p>
                      <a:pPr algn="ctr" fontAlgn="b"/>
                      <a:r>
                        <a:rPr lang="pt-BR" sz="3600" b="1" i="0" u="none" strike="noStrike" dirty="0" smtClean="0">
                          <a:solidFill>
                            <a:srgbClr val="FFFFFF"/>
                          </a:solidFill>
                          <a:effectLst/>
                          <a:latin typeface="Calibri" panose="020F0502020204030204" pitchFamily="34" charset="0"/>
                        </a:rPr>
                        <a:t>Superávit/Déficit</a:t>
                      </a:r>
                      <a:endParaRPr lang="pt-BR" sz="3600" b="1" i="0" u="none" strike="noStrike" dirty="0">
                        <a:solidFill>
                          <a:srgbClr val="FFFFFF"/>
                        </a:solidFill>
                        <a:effectLst/>
                        <a:latin typeface="Calibri" panose="020F0502020204030204" pitchFamily="34" charset="0"/>
                      </a:endParaRPr>
                    </a:p>
                  </a:txBody>
                  <a:tcPr marL="0" marR="0" marT="0" marB="0" anchor="ctr">
                    <a:lnL>
                      <a:noFill/>
                    </a:lnL>
                    <a:lnR>
                      <a:noFill/>
                    </a:lnR>
                    <a:lnT>
                      <a:noFill/>
                    </a:lnT>
                    <a:lnB>
                      <a:noFill/>
                    </a:lnB>
                    <a:solidFill>
                      <a:srgbClr val="1F4E78"/>
                    </a:solidFill>
                  </a:tcPr>
                </a:tc>
              </a:tr>
              <a:tr h="591329">
                <a:tc>
                  <a:txBody>
                    <a:bodyPr/>
                    <a:lstStyle/>
                    <a:p>
                      <a:pPr algn="ctr" fontAlgn="b"/>
                      <a:r>
                        <a:rPr lang="pt-BR" sz="3600" b="0" i="0" u="none" strike="noStrike" dirty="0" smtClean="0">
                          <a:effectLst/>
                          <a:latin typeface="Calibri" panose="020F0502020204030204" pitchFamily="34" charset="0"/>
                        </a:rPr>
                        <a:t>Municípios </a:t>
                      </a:r>
                      <a:endParaRPr lang="pt-BR" sz="36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r" fontAlgn="b"/>
                      <a:r>
                        <a:rPr lang="pt-BR" sz="3600" b="0" i="0" u="none" strike="noStrike" dirty="0" smtClean="0">
                          <a:effectLst/>
                          <a:latin typeface="Calibri" panose="020F0502020204030204" pitchFamily="34" charset="0"/>
                        </a:rPr>
                        <a:t>   6,7</a:t>
                      </a:r>
                      <a:endParaRPr lang="pt-BR" sz="3600" b="0" i="0" u="none" strike="noStrike" dirty="0">
                        <a:effectLst/>
                        <a:latin typeface="Calibri" panose="020F0502020204030204" pitchFamily="34" charset="0"/>
                      </a:endParaRPr>
                    </a:p>
                  </a:txBody>
                  <a:tcPr marL="0" marR="1260000" marT="0" marB="0" anchor="ctr">
                    <a:lnL>
                      <a:noFill/>
                    </a:lnL>
                    <a:lnR>
                      <a:noFill/>
                    </a:lnR>
                    <a:lnT>
                      <a:noFill/>
                    </a:lnT>
                    <a:lnB>
                      <a:noFill/>
                    </a:lnB>
                  </a:tcPr>
                </a:tc>
              </a:tr>
              <a:tr h="591329">
                <a:tc>
                  <a:txBody>
                    <a:bodyPr/>
                    <a:lstStyle/>
                    <a:p>
                      <a:pPr algn="ctr" fontAlgn="b"/>
                      <a:r>
                        <a:rPr lang="pt-BR" sz="3600" b="0" i="0" u="none" strike="noStrike" dirty="0" smtClean="0">
                          <a:effectLst/>
                          <a:latin typeface="Calibri" panose="020F0502020204030204" pitchFamily="34" charset="0"/>
                        </a:rPr>
                        <a:t>Estados/DF</a:t>
                      </a:r>
                      <a:endParaRPr lang="pt-BR" sz="3600" b="0" i="0" u="none" strike="noStrike" dirty="0">
                        <a:effectLst/>
                        <a:latin typeface="Calibri" panose="020F0502020204030204" pitchFamily="34" charset="0"/>
                      </a:endParaRPr>
                    </a:p>
                  </a:txBody>
                  <a:tcPr marL="0" marR="0" marT="0" marB="0" anchor="ctr">
                    <a:lnL>
                      <a:noFill/>
                    </a:lnL>
                    <a:lnR>
                      <a:noFill/>
                    </a:lnR>
                    <a:lnT>
                      <a:noFill/>
                    </a:lnT>
                    <a:lnB>
                      <a:noFill/>
                    </a:lnB>
                  </a:tcPr>
                </a:tc>
                <a:tc>
                  <a:txBody>
                    <a:bodyPr/>
                    <a:lstStyle/>
                    <a:p>
                      <a:pPr algn="r" fontAlgn="b"/>
                      <a:r>
                        <a:rPr lang="pt-BR" sz="3600" b="0" i="0" u="none" strike="noStrike" dirty="0" smtClean="0">
                          <a:effectLst/>
                          <a:latin typeface="Calibri" panose="020F0502020204030204" pitchFamily="34" charset="0"/>
                        </a:rPr>
                        <a:t>-60,9</a:t>
                      </a:r>
                      <a:endParaRPr lang="pt-BR" sz="3600" b="0" i="0" u="none" strike="noStrike" dirty="0">
                        <a:effectLst/>
                        <a:latin typeface="Calibri" panose="020F0502020204030204" pitchFamily="34" charset="0"/>
                      </a:endParaRPr>
                    </a:p>
                  </a:txBody>
                  <a:tcPr marL="0" marR="1260000" marT="0" marB="0" anchor="ctr">
                    <a:lnL>
                      <a:noFill/>
                    </a:lnL>
                    <a:lnR>
                      <a:noFill/>
                    </a:lnR>
                    <a:lnT>
                      <a:noFill/>
                    </a:lnT>
                    <a:lnB>
                      <a:noFill/>
                    </a:lnB>
                  </a:tcPr>
                </a:tc>
              </a:tr>
              <a:tr h="591329">
                <a:tc>
                  <a:txBody>
                    <a:bodyPr/>
                    <a:lstStyle/>
                    <a:p>
                      <a:pPr algn="ctr" fontAlgn="b"/>
                      <a:r>
                        <a:rPr lang="pt-BR" sz="3600" b="0" i="0" u="none" strike="noStrike" dirty="0" smtClean="0">
                          <a:effectLst/>
                          <a:latin typeface="Calibri" panose="020F0502020204030204" pitchFamily="34" charset="0"/>
                        </a:rPr>
                        <a:t>União - Civis</a:t>
                      </a:r>
                      <a:endParaRPr lang="pt-BR" sz="3600" b="0" i="0" u="none" strike="noStrike" dirty="0">
                        <a:effectLst/>
                        <a:latin typeface="Calibri" panose="020F05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algn="r" fontAlgn="b"/>
                      <a:r>
                        <a:rPr lang="pt-BR" sz="3600" b="0" i="0" u="none" strike="noStrike" dirty="0" smtClean="0">
                          <a:effectLst/>
                          <a:latin typeface="Calibri" panose="020F0502020204030204" pitchFamily="34" charset="0"/>
                        </a:rPr>
                        <a:t>-35,5</a:t>
                      </a:r>
                      <a:endParaRPr lang="pt-BR" sz="3600" b="0" i="0" u="none" strike="noStrike" dirty="0">
                        <a:effectLst/>
                        <a:latin typeface="Calibri" panose="020F0502020204030204" pitchFamily="34" charset="0"/>
                      </a:endParaRPr>
                    </a:p>
                  </a:txBody>
                  <a:tcPr marL="0" marR="1260000" marT="0" marB="0" anchor="ctr">
                    <a:lnL>
                      <a:noFill/>
                    </a:lnL>
                    <a:lnR>
                      <a:noFill/>
                    </a:lnR>
                    <a:lnT>
                      <a:noFill/>
                    </a:lnT>
                    <a:lnB w="12700" cap="flat" cmpd="sng" algn="ctr">
                      <a:noFill/>
                      <a:prstDash val="solid"/>
                      <a:round/>
                      <a:headEnd type="none" w="med" len="med"/>
                      <a:tailEnd type="none" w="med" len="med"/>
                    </a:lnB>
                  </a:tcPr>
                </a:tc>
              </a:tr>
              <a:tr h="591329">
                <a:tc>
                  <a:txBody>
                    <a:bodyPr/>
                    <a:lstStyle/>
                    <a:p>
                      <a:pPr algn="ctr" fontAlgn="b"/>
                      <a:r>
                        <a:rPr lang="pt-BR" sz="3600" b="0" i="0" u="none" strike="noStrike" dirty="0" smtClean="0">
                          <a:effectLst/>
                          <a:latin typeface="Calibri" panose="020F0502020204030204" pitchFamily="34" charset="0"/>
                        </a:rPr>
                        <a:t>União - Demais</a:t>
                      </a:r>
                      <a:endParaRPr lang="pt-BR" sz="3600" b="0" i="0" u="none" strike="noStrike" dirty="0">
                        <a:effectLst/>
                        <a:latin typeface="Calibri" panose="020F050202020403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tcPr>
                </a:tc>
                <a:tc>
                  <a:txBody>
                    <a:bodyPr/>
                    <a:lstStyle/>
                    <a:p>
                      <a:pPr algn="r" fontAlgn="b"/>
                      <a:r>
                        <a:rPr lang="pt-BR" sz="3600" b="0" i="0" u="none" strike="noStrike" dirty="0" smtClean="0">
                          <a:effectLst/>
                          <a:latin typeface="Calibri" panose="020F0502020204030204" pitchFamily="34" charset="0"/>
                        </a:rPr>
                        <a:t>-4,5</a:t>
                      </a:r>
                      <a:endParaRPr lang="pt-BR" sz="3600" b="0" i="0" u="none" strike="noStrike" dirty="0">
                        <a:effectLst/>
                        <a:latin typeface="Calibri" panose="020F0502020204030204" pitchFamily="34" charset="0"/>
                      </a:endParaRPr>
                    </a:p>
                  </a:txBody>
                  <a:tcPr marL="0" marR="1260000" marT="0" marB="0" anchor="ctr">
                    <a:lnL>
                      <a:noFill/>
                    </a:lnL>
                    <a:lnR>
                      <a:noFill/>
                    </a:lnR>
                    <a:lnT>
                      <a:noFill/>
                    </a:lnT>
                    <a:lnB w="12700" cap="flat" cmpd="sng" algn="ctr">
                      <a:noFill/>
                      <a:prstDash val="solid"/>
                      <a:round/>
                      <a:headEnd type="none" w="med" len="med"/>
                      <a:tailEnd type="none" w="med" len="med"/>
                    </a:lnB>
                  </a:tcPr>
                </a:tc>
              </a:tr>
              <a:tr h="591329">
                <a:tc>
                  <a:txBody>
                    <a:bodyPr/>
                    <a:lstStyle/>
                    <a:p>
                      <a:pPr algn="ctr" fontAlgn="b"/>
                      <a:r>
                        <a:rPr lang="pt-BR" sz="3600" b="0" i="0" u="none" strike="noStrike" dirty="0" smtClean="0">
                          <a:effectLst/>
                          <a:latin typeface="Calibri" panose="020F0502020204030204" pitchFamily="34" charset="0"/>
                        </a:rPr>
                        <a:t>União - Militares</a:t>
                      </a:r>
                      <a:endParaRPr lang="pt-BR" sz="3600" b="0" i="0" u="none" strike="noStrike" dirty="0">
                        <a:effectLst/>
                        <a:latin typeface="Calibri" panose="020F0502020204030204" pitchFamily="34" charset="0"/>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pt-BR" sz="3600" b="0" i="0" u="none" strike="noStrike" dirty="0" smtClean="0">
                          <a:effectLst/>
                          <a:latin typeface="Calibri" panose="020F0502020204030204" pitchFamily="34" charset="0"/>
                        </a:rPr>
                        <a:t>-32,5</a:t>
                      </a:r>
                      <a:endParaRPr lang="pt-BR" sz="3600" b="0" i="0" u="none" strike="noStrike" dirty="0">
                        <a:effectLst/>
                        <a:latin typeface="Calibri" panose="020F0502020204030204" pitchFamily="34" charset="0"/>
                      </a:endParaRPr>
                    </a:p>
                  </a:txBody>
                  <a:tcPr marL="0" marR="1260000" marT="0" marB="0" anchor="ctr">
                    <a:lnL>
                      <a:noFill/>
                    </a:lnL>
                    <a:lnR>
                      <a:noFill/>
                    </a:lnR>
                    <a:lnT>
                      <a:noFill/>
                    </a:lnT>
                    <a:lnB w="12700" cap="flat" cmpd="sng" algn="ctr">
                      <a:solidFill>
                        <a:schemeClr val="tx1"/>
                      </a:solidFill>
                      <a:prstDash val="solid"/>
                      <a:round/>
                      <a:headEnd type="none" w="med" len="med"/>
                      <a:tailEnd type="none" w="med" len="med"/>
                    </a:lnB>
                  </a:tcPr>
                </a:tc>
              </a:tr>
              <a:tr h="591329">
                <a:tc>
                  <a:txBody>
                    <a:bodyPr/>
                    <a:lstStyle/>
                    <a:p>
                      <a:pPr algn="ctr" fontAlgn="b"/>
                      <a:r>
                        <a:rPr lang="pt-BR" sz="3600" b="0" i="0" u="none" strike="noStrike" dirty="0" smtClean="0">
                          <a:effectLst/>
                          <a:latin typeface="Calibri" panose="020F0502020204030204" pitchFamily="34" charset="0"/>
                        </a:rPr>
                        <a:t>Total</a:t>
                      </a:r>
                      <a:endParaRPr lang="pt-BR" sz="3600" b="0" i="0" u="none" strike="noStrike" dirty="0">
                        <a:effectLst/>
                        <a:latin typeface="Calibri" panose="020F0502020204030204" pitchFamily="34"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3600" b="0" i="0" u="none" strike="noStrike" dirty="0" smtClean="0">
                          <a:effectLst/>
                          <a:latin typeface="Calibri" panose="020F0502020204030204" pitchFamily="34" charset="0"/>
                        </a:rPr>
                        <a:t>-126,7</a:t>
                      </a:r>
                      <a:endParaRPr lang="pt-BR" sz="3600" b="0" i="0" u="none" strike="noStrike" dirty="0">
                        <a:effectLst/>
                        <a:latin typeface="Calibri" panose="020F0502020204030204" pitchFamily="34" charset="0"/>
                      </a:endParaRPr>
                    </a:p>
                  </a:txBody>
                  <a:tcPr marL="0" marR="126000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Espaço Reservado para Conteúdo 2"/>
          <p:cNvSpPr txBox="1">
            <a:spLocks/>
          </p:cNvSpPr>
          <p:nvPr/>
        </p:nvSpPr>
        <p:spPr bwMode="auto">
          <a:xfrm>
            <a:off x="67464" y="785581"/>
            <a:ext cx="8694067" cy="936625"/>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altLang="pt-BR" sz="2800" b="1" dirty="0" smtClean="0">
                <a:solidFill>
                  <a:prstClr val="black"/>
                </a:solidFill>
                <a:latin typeface="Calibri"/>
                <a:cs typeface="Arial" charset="0"/>
              </a:rPr>
              <a:t>Regimes Próprios - Resultado Financeiro - </a:t>
            </a:r>
            <a:r>
              <a:rPr lang="pt-BR" altLang="pt-BR" sz="2800" b="1" dirty="0">
                <a:solidFill>
                  <a:prstClr val="black"/>
                </a:solidFill>
                <a:latin typeface="Calibri"/>
                <a:cs typeface="Arial" charset="0"/>
              </a:rPr>
              <a:t>2015</a:t>
            </a:r>
            <a:br>
              <a:rPr lang="pt-BR" altLang="pt-BR" sz="2800" b="1" dirty="0">
                <a:solidFill>
                  <a:prstClr val="black"/>
                </a:solidFill>
                <a:latin typeface="Calibri"/>
                <a:cs typeface="Arial" charset="0"/>
              </a:rPr>
            </a:br>
            <a:r>
              <a:rPr lang="pt-BR" altLang="pt-BR" sz="2800" b="1" dirty="0">
                <a:solidFill>
                  <a:prstClr val="black"/>
                </a:solidFill>
                <a:latin typeface="Calibri"/>
                <a:cs typeface="Arial" charset="0"/>
              </a:rPr>
              <a:t>(R$ bilhões)</a:t>
            </a:r>
            <a:endParaRPr lang="pt-BR" altLang="pt-BR" sz="2800" dirty="0">
              <a:solidFill>
                <a:prstClr val="black"/>
              </a:solidFill>
              <a:latin typeface="Calibri"/>
              <a:cs typeface="Arial" charset="0"/>
            </a:endParaRPr>
          </a:p>
        </p:txBody>
      </p:sp>
      <p:sp>
        <p:nvSpPr>
          <p:cNvPr id="8" name="CaixaDeTexto 8"/>
          <p:cNvSpPr txBox="1">
            <a:spLocks noChangeArrowheads="1"/>
          </p:cNvSpPr>
          <p:nvPr/>
        </p:nvSpPr>
        <p:spPr bwMode="auto">
          <a:xfrm>
            <a:off x="179511" y="6081829"/>
            <a:ext cx="7632849" cy="707886"/>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endParaRPr lang="pt-BR" altLang="pt-BR" sz="1000" b="1" dirty="0">
              <a:solidFill>
                <a:prstClr val="black"/>
              </a:solidFill>
              <a:latin typeface="Arial" panose="020B0604020202020204" pitchFamily="34" charset="0"/>
              <a:cs typeface="Arial" panose="020B0604020202020204" pitchFamily="34" charset="0"/>
            </a:endParaRPr>
          </a:p>
          <a:p>
            <a:r>
              <a:rPr lang="pt-BR" altLang="pt-BR" sz="1000" dirty="0">
                <a:solidFill>
                  <a:prstClr val="black"/>
                </a:solidFill>
                <a:latin typeface="Arial" panose="020B0604020202020204" pitchFamily="34" charset="0"/>
                <a:cs typeface="Arial" panose="020B0604020202020204" pitchFamily="34" charset="0"/>
              </a:rPr>
              <a:t>1 - </a:t>
            </a:r>
            <a:r>
              <a:rPr lang="pt-BR" altLang="pt-BR" sz="1000" dirty="0" smtClean="0">
                <a:solidFill>
                  <a:prstClr val="black"/>
                </a:solidFill>
                <a:latin typeface="Arial" panose="020B0604020202020204" pitchFamily="34" charset="0"/>
                <a:cs typeface="Arial" panose="020B0604020202020204" pitchFamily="34" charset="0"/>
              </a:rPr>
              <a:t>Municípios e Estados/Distrito Federal - Fonte: DIPR (DRPSP/SPPS/MTPS) e RREO (STN) - projeção para final de 2015.</a:t>
            </a:r>
          </a:p>
          <a:p>
            <a:r>
              <a:rPr lang="pt-BR" altLang="pt-BR" sz="1000" dirty="0" smtClean="0">
                <a:solidFill>
                  <a:prstClr val="black"/>
                </a:solidFill>
                <a:latin typeface="Arial" panose="020B0604020202020204" pitchFamily="34" charset="0"/>
                <a:cs typeface="Arial" panose="020B0604020202020204" pitchFamily="34" charset="0"/>
              </a:rPr>
              <a:t>2 - União - Fonte: RREO (STN) - posição em dezembro de 2015.</a:t>
            </a:r>
          </a:p>
          <a:p>
            <a:r>
              <a:rPr lang="pt-BR" altLang="pt-BR" sz="1000" dirty="0" smtClean="0">
                <a:solidFill>
                  <a:prstClr val="black"/>
                </a:solidFill>
                <a:latin typeface="Arial" panose="020B0604020202020204" pitchFamily="34" charset="0"/>
                <a:cs typeface="Arial" panose="020B0604020202020204" pitchFamily="34" charset="0"/>
              </a:rPr>
              <a:t>3 - A rubrica “União - Demais” inclui: FCDF, IPC, pensões especiais, anistiados, complementação RFFSA e outros.</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1282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116</a:t>
            </a:fld>
            <a:endParaRPr lang="pt-BR" dirty="0">
              <a:solidFill>
                <a:prstClr val="black"/>
              </a:solidFill>
            </a:endParaRPr>
          </a:p>
        </p:txBody>
      </p:sp>
      <p:sp>
        <p:nvSpPr>
          <p:cNvPr id="5" name="Título 1"/>
          <p:cNvSpPr txBox="1">
            <a:spLocks/>
          </p:cNvSpPr>
          <p:nvPr/>
        </p:nvSpPr>
        <p:spPr bwMode="auto">
          <a:xfrm>
            <a:off x="1187624" y="2204864"/>
            <a:ext cx="6696744" cy="2387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pt-BR" b="1" dirty="0">
                <a:solidFill>
                  <a:prstClr val="black"/>
                </a:solidFill>
              </a:rPr>
              <a:t>Pensão por morte no RGPS e nos RPPS</a:t>
            </a:r>
          </a:p>
        </p:txBody>
      </p:sp>
    </p:spTree>
    <p:extLst>
      <p:ext uri="{BB962C8B-B14F-4D97-AF65-F5344CB8AC3E}">
        <p14:creationId xmlns:p14="http://schemas.microsoft.com/office/powerpoint/2010/main" val="33476017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117</a:t>
            </a:fld>
            <a:endParaRPr lang="pt-BR" dirty="0">
              <a:solidFill>
                <a:prstClr val="black"/>
              </a:solidFill>
            </a:endParaRPr>
          </a:p>
        </p:txBody>
      </p:sp>
      <p:sp>
        <p:nvSpPr>
          <p:cNvPr id="6" name="CaixaDeTexto 5"/>
          <p:cNvSpPr txBox="1">
            <a:spLocks noChangeArrowheads="1"/>
          </p:cNvSpPr>
          <p:nvPr/>
        </p:nvSpPr>
        <p:spPr bwMode="auto">
          <a:xfrm>
            <a:off x="228699" y="6415801"/>
            <a:ext cx="83127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MTPS</a:t>
            </a:r>
          </a:p>
        </p:txBody>
      </p:sp>
      <p:sp>
        <p:nvSpPr>
          <p:cNvPr id="7" name="CaixaDeTexto 7"/>
          <p:cNvSpPr txBox="1">
            <a:spLocks noChangeArrowheads="1"/>
          </p:cNvSpPr>
          <p:nvPr/>
        </p:nvSpPr>
        <p:spPr bwMode="auto">
          <a:xfrm>
            <a:off x="1956547" y="1460636"/>
            <a:ext cx="48570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800" b="1" dirty="0">
                <a:solidFill>
                  <a:srgbClr val="000000"/>
                </a:solidFill>
                <a:latin typeface="Calibri"/>
                <a:cs typeface="Arial" charset="0"/>
              </a:rPr>
              <a:t>Benefícios Emitidos do RGPS –  Janeiro de 2016</a:t>
            </a:r>
          </a:p>
        </p:txBody>
      </p:sp>
      <p:sp>
        <p:nvSpPr>
          <p:cNvPr id="11" name="Título 1"/>
          <p:cNvSpPr>
            <a:spLocks noGrp="1"/>
          </p:cNvSpPr>
          <p:nvPr>
            <p:ph type="title"/>
          </p:nvPr>
        </p:nvSpPr>
        <p:spPr>
          <a:xfrm>
            <a:off x="266602" y="864720"/>
            <a:ext cx="8985918" cy="370617"/>
          </a:xfrm>
        </p:spPr>
        <p:txBody>
          <a:bodyPr>
            <a:noAutofit/>
          </a:bodyPr>
          <a:lstStyle/>
          <a:p>
            <a:pPr algn="ctr"/>
            <a:r>
              <a:rPr lang="pt-BR" sz="2800" b="1" dirty="0" smtClean="0">
                <a:latin typeface="+mn-lt"/>
              </a:rPr>
              <a:t>As pensões por morte representam 26,6% do total de benefícios e 24,6% do valor pago</a:t>
            </a:r>
            <a:endParaRPr lang="pt-BR" sz="2800" b="1" dirty="0">
              <a:latin typeface="+mn-lt"/>
            </a:endParaRPr>
          </a:p>
        </p:txBody>
      </p:sp>
      <p:graphicFrame>
        <p:nvGraphicFramePr>
          <p:cNvPr id="12" name="Tabela 11"/>
          <p:cNvGraphicFramePr>
            <a:graphicFrameLocks noGrp="1"/>
          </p:cNvGraphicFramePr>
          <p:nvPr>
            <p:extLst/>
          </p:nvPr>
        </p:nvGraphicFramePr>
        <p:xfrm>
          <a:off x="203001" y="1909716"/>
          <a:ext cx="8617470" cy="3993504"/>
        </p:xfrm>
        <a:graphic>
          <a:graphicData uri="http://schemas.openxmlformats.org/drawingml/2006/table">
            <a:tbl>
              <a:tblPr/>
              <a:tblGrid>
                <a:gridCol w="1723494"/>
                <a:gridCol w="1723494"/>
                <a:gridCol w="1723494"/>
                <a:gridCol w="1723494"/>
                <a:gridCol w="1723494"/>
              </a:tblGrid>
              <a:tr h="530130">
                <a:tc>
                  <a:txBody>
                    <a:bodyPr/>
                    <a:lstStyle/>
                    <a:p>
                      <a:pPr algn="ctr" fontAlgn="ctr"/>
                      <a:r>
                        <a:rPr lang="pt-BR" sz="1800" b="1" i="0" u="none" strike="noStrike" dirty="0">
                          <a:solidFill>
                            <a:srgbClr val="000000"/>
                          </a:solidFill>
                          <a:latin typeface="Calibri"/>
                        </a:rPr>
                        <a:t>Espécie</a:t>
                      </a:r>
                    </a:p>
                  </a:txBody>
                  <a:tcPr marL="3362" marR="3362" marT="3362" marB="0" anchor="ctr">
                    <a:lnL>
                      <a:noFill/>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pt-BR" sz="1800" b="1" i="0" u="none" strike="noStrike" dirty="0">
                          <a:solidFill>
                            <a:srgbClr val="000000"/>
                          </a:solidFill>
                          <a:latin typeface="Calibri"/>
                        </a:rPr>
                        <a:t>Quantidade </a:t>
                      </a:r>
                      <a:br>
                        <a:rPr lang="pt-BR" sz="1800" b="1" i="0" u="none" strike="noStrike" dirty="0">
                          <a:solidFill>
                            <a:srgbClr val="000000"/>
                          </a:solidFill>
                          <a:latin typeface="Calibri"/>
                        </a:rPr>
                      </a:br>
                      <a:r>
                        <a:rPr lang="pt-BR" sz="1800" b="1" i="0" u="none" strike="noStrike" dirty="0">
                          <a:solidFill>
                            <a:srgbClr val="000000"/>
                          </a:solidFill>
                          <a:latin typeface="Calibri"/>
                        </a:rPr>
                        <a:t>(em milhares)</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pt-BR" sz="1800" b="1" i="0" u="none" strike="noStrike" dirty="0">
                          <a:solidFill>
                            <a:srgbClr val="000000"/>
                          </a:solidFill>
                          <a:latin typeface="Calibri"/>
                        </a:rPr>
                        <a:t>% sobre o total</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pt-BR" sz="1800" b="1" i="0" u="none" strike="noStrike" dirty="0">
                          <a:solidFill>
                            <a:srgbClr val="000000"/>
                          </a:solidFill>
                          <a:latin typeface="Calibri"/>
                        </a:rPr>
                        <a:t>Valor em dez/15 </a:t>
                      </a:r>
                      <a:br>
                        <a:rPr lang="pt-BR" sz="1800" b="1" i="0" u="none" strike="noStrike" dirty="0">
                          <a:solidFill>
                            <a:srgbClr val="000000"/>
                          </a:solidFill>
                          <a:latin typeface="Calibri"/>
                        </a:rPr>
                      </a:br>
                      <a:r>
                        <a:rPr lang="pt-BR" sz="1800" b="1" i="0" u="none" strike="noStrike" dirty="0">
                          <a:solidFill>
                            <a:srgbClr val="000000"/>
                          </a:solidFill>
                          <a:latin typeface="Calibri"/>
                        </a:rPr>
                        <a:t>(R$ milhões)</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fontAlgn="ctr"/>
                      <a:r>
                        <a:rPr lang="pt-BR" sz="1800" b="1" i="0" u="none" strike="noStrike" dirty="0">
                          <a:solidFill>
                            <a:srgbClr val="000000"/>
                          </a:solidFill>
                          <a:latin typeface="Calibri"/>
                        </a:rPr>
                        <a:t>% sobre o total</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29194">
                <a:tc>
                  <a:txBody>
                    <a:bodyPr/>
                    <a:lstStyle/>
                    <a:p>
                      <a:pPr algn="l" fontAlgn="ctr"/>
                      <a:r>
                        <a:rPr lang="pt-BR" sz="1800" b="0" i="0" u="none" strike="noStrike" dirty="0">
                          <a:solidFill>
                            <a:srgbClr val="000000"/>
                          </a:solidFill>
                          <a:latin typeface="Calibri"/>
                        </a:rPr>
                        <a:t>Aposentadoria por Idade</a:t>
                      </a:r>
                    </a:p>
                  </a:txBody>
                  <a:tcPr marL="3362" marR="3362" marT="3362" marB="0" anchor="ctr">
                    <a:lnL>
                      <a:noFill/>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9.794</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34,5</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8.732</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26,5</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792179">
                <a:tc>
                  <a:txBody>
                    <a:bodyPr/>
                    <a:lstStyle/>
                    <a:p>
                      <a:pPr algn="l" fontAlgn="ctr"/>
                      <a:r>
                        <a:rPr lang="pt-BR" sz="1800" b="0" i="0" u="none" strike="noStrike">
                          <a:solidFill>
                            <a:srgbClr val="000000"/>
                          </a:solidFill>
                          <a:latin typeface="Calibri"/>
                        </a:rPr>
                        <a:t>Aposentadoria por Tempo de Contribuição</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5.455</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19,2</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9.921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30,1</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529194">
                <a:tc>
                  <a:txBody>
                    <a:bodyPr/>
                    <a:lstStyle/>
                    <a:p>
                      <a:pPr algn="l" fontAlgn="ctr"/>
                      <a:r>
                        <a:rPr lang="pt-BR" sz="1800" b="0" i="0" u="none" strike="noStrike" dirty="0">
                          <a:solidFill>
                            <a:srgbClr val="000000"/>
                          </a:solidFill>
                          <a:latin typeface="Calibri"/>
                        </a:rPr>
                        <a:t>Aposentadoria por Invalidez</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3.405</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12,0</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3.803</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11,6</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400448">
                <a:tc>
                  <a:txBody>
                    <a:bodyPr/>
                    <a:lstStyle/>
                    <a:p>
                      <a:pPr algn="l" fontAlgn="ctr"/>
                      <a:r>
                        <a:rPr lang="pt-BR" sz="1800" b="0" i="0" u="none" strike="noStrike" dirty="0">
                          <a:solidFill>
                            <a:schemeClr val="tx1"/>
                          </a:solidFill>
                          <a:latin typeface="Calibri"/>
                        </a:rPr>
                        <a:t>Pensão por Morte</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chemeClr val="tx1"/>
                          </a:solidFill>
                          <a:latin typeface="Calibri"/>
                        </a:rPr>
                        <a:t>7.541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chemeClr val="tx1"/>
                          </a:solidFill>
                          <a:latin typeface="Calibri"/>
                        </a:rPr>
                        <a:t>26,6</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chemeClr val="tx1"/>
                          </a:solidFill>
                          <a:latin typeface="Calibri"/>
                        </a:rPr>
                        <a:t>8.080</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chemeClr val="tx1"/>
                          </a:solidFill>
                          <a:latin typeface="Calibri"/>
                        </a:rPr>
                        <a:t>24,6</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266208">
                <a:tc>
                  <a:txBody>
                    <a:bodyPr/>
                    <a:lstStyle/>
                    <a:p>
                      <a:pPr algn="l" fontAlgn="ctr"/>
                      <a:r>
                        <a:rPr lang="pt-BR" sz="1800" b="0" i="0" u="none" strike="noStrike" dirty="0">
                          <a:solidFill>
                            <a:srgbClr val="000000"/>
                          </a:solidFill>
                          <a:latin typeface="Calibri"/>
                        </a:rPr>
                        <a:t>Auxílio-Doença</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1.632</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5,8</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2.002</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6,1</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266208">
                <a:tc>
                  <a:txBody>
                    <a:bodyPr/>
                    <a:lstStyle/>
                    <a:p>
                      <a:pPr algn="l" fontAlgn="ctr"/>
                      <a:r>
                        <a:rPr lang="pt-BR" sz="1800" b="0" i="0" u="none" strike="noStrike">
                          <a:solidFill>
                            <a:srgbClr val="000000"/>
                          </a:solidFill>
                          <a:latin typeface="Calibri"/>
                        </a:rPr>
                        <a:t>Auxílio-Acidente</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381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1,3</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281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0,9</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266208">
                <a:tc>
                  <a:txBody>
                    <a:bodyPr/>
                    <a:lstStyle/>
                    <a:p>
                      <a:pPr algn="l" fontAlgn="ctr"/>
                      <a:r>
                        <a:rPr lang="pt-BR" sz="1800" b="0" i="0" u="none" strike="noStrike" dirty="0" smtClean="0">
                          <a:solidFill>
                            <a:srgbClr val="000000"/>
                          </a:solidFill>
                          <a:latin typeface="Calibri"/>
                        </a:rPr>
                        <a:t>Outros</a:t>
                      </a:r>
                      <a:endParaRPr lang="pt-BR" sz="1800" b="0" i="0" u="none" strike="noStrike" dirty="0">
                        <a:solidFill>
                          <a:srgbClr val="000000"/>
                        </a:solidFill>
                        <a:latin typeface="Calibri"/>
                      </a:endParaRP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153</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a:solidFill>
                            <a:srgbClr val="000000"/>
                          </a:solidFill>
                          <a:latin typeface="Calibri"/>
                        </a:rPr>
                        <a:t>0,5</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92</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c>
                  <a:txBody>
                    <a:bodyPr/>
                    <a:lstStyle/>
                    <a:p>
                      <a:pPr algn="r" fontAlgn="ctr"/>
                      <a:r>
                        <a:rPr lang="pt-BR" sz="1800" b="0" i="0" u="none" strike="noStrike" dirty="0">
                          <a:solidFill>
                            <a:srgbClr val="000000"/>
                          </a:solidFill>
                          <a:latin typeface="Calibri"/>
                        </a:rPr>
                        <a:t>0,3</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6350" cap="flat" cmpd="sng" algn="ctr">
                      <a:solidFill>
                        <a:srgbClr val="F79646"/>
                      </a:solidFill>
                      <a:prstDash val="solid"/>
                      <a:round/>
                      <a:headEnd type="none" w="med" len="med"/>
                      <a:tailEnd type="none" w="med" len="med"/>
                    </a:lnB>
                  </a:tcPr>
                </a:tc>
              </a:tr>
              <a:tr h="268184">
                <a:tc>
                  <a:txBody>
                    <a:bodyPr/>
                    <a:lstStyle/>
                    <a:p>
                      <a:pPr algn="l" fontAlgn="ctr"/>
                      <a:r>
                        <a:rPr lang="pt-BR" sz="1800" b="1" i="0" u="none" strike="noStrike">
                          <a:solidFill>
                            <a:srgbClr val="000000"/>
                          </a:solidFill>
                          <a:latin typeface="Calibri"/>
                        </a:rPr>
                        <a:t>Total</a:t>
                      </a:r>
                    </a:p>
                  </a:txBody>
                  <a:tcPr marL="3362" marR="3362" marT="3362" marB="0" anchor="ctr">
                    <a:lnL>
                      <a:noFill/>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ctr"/>
                      <a:r>
                        <a:rPr lang="pt-BR" sz="1800" b="1" i="0" u="none" strike="noStrike" dirty="0">
                          <a:solidFill>
                            <a:srgbClr val="000000"/>
                          </a:solidFill>
                          <a:latin typeface="Calibri"/>
                        </a:rPr>
                        <a:t>28.361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ctr"/>
                      <a:r>
                        <a:rPr lang="pt-BR" sz="1800" b="1" i="0" u="none" strike="noStrike">
                          <a:solidFill>
                            <a:srgbClr val="000000"/>
                          </a:solidFill>
                          <a:latin typeface="Calibri"/>
                        </a:rPr>
                        <a:t>100,0</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ctr"/>
                      <a:r>
                        <a:rPr lang="pt-BR" sz="1800" b="1" i="0" u="none" strike="noStrike">
                          <a:solidFill>
                            <a:srgbClr val="000000"/>
                          </a:solidFill>
                          <a:latin typeface="Calibri"/>
                        </a:rPr>
                        <a:t>32.911</a:t>
                      </a:r>
                    </a:p>
                  </a:txBody>
                  <a:tcPr marL="3362" marR="3362" marT="3362" marB="0" anchor="ctr">
                    <a:lnL w="1270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r" fontAlgn="ctr"/>
                      <a:r>
                        <a:rPr lang="pt-BR" sz="1800" b="1" i="0" u="none" strike="noStrike" dirty="0">
                          <a:solidFill>
                            <a:srgbClr val="000000"/>
                          </a:solidFill>
                          <a:latin typeface="Calibri"/>
                        </a:rPr>
                        <a:t>100,0</a:t>
                      </a:r>
                    </a:p>
                  </a:txBody>
                  <a:tcPr marL="3362" marR="3362" marT="3362" marB="0" anchor="ctr">
                    <a:lnL w="635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bl>
          </a:graphicData>
        </a:graphic>
      </p:graphicFrame>
      <p:sp>
        <p:nvSpPr>
          <p:cNvPr id="14" name="Elipse 13"/>
          <p:cNvSpPr/>
          <p:nvPr/>
        </p:nvSpPr>
        <p:spPr>
          <a:xfrm>
            <a:off x="4888127" y="4422824"/>
            <a:ext cx="555201" cy="38732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solidFill>
                <a:prstClr val="white"/>
              </a:solidFill>
            </a:endParaRPr>
          </a:p>
        </p:txBody>
      </p:sp>
      <p:sp>
        <p:nvSpPr>
          <p:cNvPr id="15" name="Elipse 14"/>
          <p:cNvSpPr/>
          <p:nvPr/>
        </p:nvSpPr>
        <p:spPr>
          <a:xfrm>
            <a:off x="8337759" y="4442246"/>
            <a:ext cx="555201" cy="38732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a:solidFill>
                <a:prstClr val="white"/>
              </a:solidFill>
            </a:endParaRPr>
          </a:p>
        </p:txBody>
      </p:sp>
    </p:spTree>
    <p:extLst>
      <p:ext uri="{BB962C8B-B14F-4D97-AF65-F5344CB8AC3E}">
        <p14:creationId xmlns:p14="http://schemas.microsoft.com/office/powerpoint/2010/main" val="425745252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118</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64182" y="2132856"/>
          <a:ext cx="8496944" cy="3584235"/>
        </p:xfrm>
        <a:graphic>
          <a:graphicData uri="http://schemas.openxmlformats.org/presentationml/2006/ole">
            <mc:AlternateContent xmlns:mc="http://schemas.openxmlformats.org/markup-compatibility/2006">
              <mc:Choice xmlns:v="urn:schemas-microsoft-com:vml" Requires="v">
                <p:oleObj spid="_x0000_s76818" name="Planilha" r:id="rId3" imgW="6248445" imgH="2266920" progId="Excel.Sheet.12">
                  <p:embed/>
                </p:oleObj>
              </mc:Choice>
              <mc:Fallback>
                <p:oleObj name="Planilha" r:id="rId3" imgW="6248445" imgH="2266920" progId="Excel.Sheet.12">
                  <p:embed/>
                  <p:pic>
                    <p:nvPicPr>
                      <p:cNvPr id="0" name=""/>
                      <p:cNvPicPr/>
                      <p:nvPr/>
                    </p:nvPicPr>
                    <p:blipFill>
                      <a:blip r:embed="rId4"/>
                      <a:stretch>
                        <a:fillRect/>
                      </a:stretch>
                    </p:blipFill>
                    <p:spPr>
                      <a:xfrm>
                        <a:off x="264182" y="2132856"/>
                        <a:ext cx="8496944" cy="3584235"/>
                      </a:xfrm>
                      <a:prstGeom prst="rect">
                        <a:avLst/>
                      </a:prstGeom>
                    </p:spPr>
                  </p:pic>
                </p:oleObj>
              </mc:Fallback>
            </mc:AlternateContent>
          </a:graphicData>
        </a:graphic>
      </p:graphicFrame>
      <p:sp>
        <p:nvSpPr>
          <p:cNvPr id="7" name="CaixaDeTexto 5"/>
          <p:cNvSpPr txBox="1">
            <a:spLocks noChangeArrowheads="1"/>
          </p:cNvSpPr>
          <p:nvPr/>
        </p:nvSpPr>
        <p:spPr bwMode="auto">
          <a:xfrm>
            <a:off x="107504" y="5802352"/>
            <a:ext cx="85792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INSS/SUIBE; Elaboração: </a:t>
            </a:r>
            <a:r>
              <a:rPr lang="pt-BR" altLang="pt-BR" sz="1000" dirty="0" smtClean="0">
                <a:solidFill>
                  <a:prstClr val="black"/>
                </a:solidFill>
                <a:latin typeface="Arial" panose="020B0604020202020204" pitchFamily="34" charset="0"/>
                <a:cs typeface="Arial" panose="020B0604020202020204" pitchFamily="34" charset="0"/>
              </a:rPr>
              <a:t>CGEDA/MTPS.</a:t>
            </a:r>
            <a:endParaRPr lang="pt-BR" altLang="pt-BR" sz="1000" dirty="0">
              <a:solidFill>
                <a:prstClr val="black"/>
              </a:solidFill>
              <a:latin typeface="Arial" panose="020B0604020202020204" pitchFamily="34" charset="0"/>
              <a:cs typeface="Arial" panose="020B0604020202020204" pitchFamily="34" charset="0"/>
            </a:endParaRPr>
          </a:p>
          <a:p>
            <a:pPr eaLnBrk="1" hangingPunct="1">
              <a:spcBef>
                <a:spcPct val="0"/>
              </a:spcBef>
              <a:buFontTx/>
              <a:buNone/>
            </a:pPr>
            <a:endParaRPr lang="pt-BR" altLang="pt-BR" sz="1000" dirty="0" smtClean="0">
              <a:solidFill>
                <a:prstClr val="black"/>
              </a:solidFill>
              <a:latin typeface="Arial" panose="020B0604020202020204" pitchFamily="34" charset="0"/>
              <a:cs typeface="Arial" panose="020B0604020202020204" pitchFamily="34" charset="0"/>
            </a:endParaRPr>
          </a:p>
          <a:p>
            <a:pPr eaLnBrk="1" hangingPunct="1">
              <a:spcBef>
                <a:spcPct val="0"/>
              </a:spcBef>
              <a:buFontTx/>
              <a:buNone/>
            </a:pPr>
            <a:r>
              <a:rPr lang="pt-BR" altLang="pt-BR" sz="1000" dirty="0" smtClean="0">
                <a:solidFill>
                  <a:prstClr val="black"/>
                </a:solidFill>
                <a:latin typeface="Arial" panose="020B0604020202020204" pitchFamily="34" charset="0"/>
                <a:cs typeface="Arial" panose="020B0604020202020204" pitchFamily="34" charset="0"/>
              </a:rPr>
              <a:t>Nota</a:t>
            </a:r>
            <a:r>
              <a:rPr lang="pt-BR" altLang="pt-BR" sz="1000" dirty="0">
                <a:solidFill>
                  <a:prstClr val="black"/>
                </a:solidFill>
                <a:latin typeface="Arial" panose="020B0604020202020204" pitchFamily="34" charset="0"/>
                <a:cs typeface="Arial" panose="020B0604020202020204" pitchFamily="34" charset="0"/>
              </a:rPr>
              <a:t>: O motivo das cessações ocorridas com quatro meses de duração do benefício não foi exclusivamente decorrente da Lei nº 13.135, de </a:t>
            </a:r>
            <a:r>
              <a:rPr lang="pt-BR" altLang="pt-BR" sz="1000" dirty="0" smtClean="0">
                <a:solidFill>
                  <a:prstClr val="black"/>
                </a:solidFill>
                <a:latin typeface="Arial" panose="020B0604020202020204" pitchFamily="34" charset="0"/>
                <a:cs typeface="Arial" panose="020B0604020202020204" pitchFamily="34" charset="0"/>
              </a:rPr>
              <a:t>2015.</a:t>
            </a:r>
            <a:endParaRPr lang="pt-BR" altLang="pt-BR" sz="1000" dirty="0">
              <a:solidFill>
                <a:prstClr val="black"/>
              </a:solidFill>
              <a:latin typeface="Arial" panose="020B0604020202020204" pitchFamily="34" charset="0"/>
              <a:cs typeface="Arial" panose="020B0604020202020204" pitchFamily="34" charset="0"/>
            </a:endParaRPr>
          </a:p>
        </p:txBody>
      </p:sp>
      <p:sp>
        <p:nvSpPr>
          <p:cNvPr id="9" name="Título 1"/>
          <p:cNvSpPr txBox="1">
            <a:spLocks/>
          </p:cNvSpPr>
          <p:nvPr/>
        </p:nvSpPr>
        <p:spPr>
          <a:xfrm>
            <a:off x="163118" y="692696"/>
            <a:ext cx="8699073" cy="1159213"/>
          </a:xfrm>
          <a:prstGeom prst="rect">
            <a:avLst/>
          </a:prstGeom>
        </p:spPr>
        <p:txBody>
          <a:bodyPr vert="horz" lIns="91440" tIns="45720" rIns="91440" bIns="45720" rtlCol="0" anchor="ctr">
            <a:noAutofit/>
          </a:bodyPr>
          <a:lstStyle>
            <a:defPPr>
              <a:defRPr lang="pt-BR"/>
            </a:defPPr>
            <a:lvl1pPr algn="just" defTabSz="914400" eaLnBrk="1" latinLnBrk="0" hangingPunct="1">
              <a:lnSpc>
                <a:spcPct val="90000"/>
              </a:lnSpc>
              <a:buNone/>
              <a:defRPr sz="1800" b="1">
                <a:latin typeface="+mn-lt"/>
                <a:ea typeface="+mj-ea"/>
                <a:cs typeface="+mj-cs"/>
              </a:defRPr>
            </a:lvl1pPr>
          </a:lstStyle>
          <a:p>
            <a:r>
              <a:rPr lang="pt-BR" dirty="0">
                <a:solidFill>
                  <a:prstClr val="black"/>
                </a:solidFill>
              </a:rPr>
              <a:t>Pensões por morte concedidas em 2015 para cônjuges ou companheiros e que Já foram cessadas por motivo de perda da qualidade de dependente válido, segundo data do despacho do benefício e por faixa de duração</a:t>
            </a:r>
          </a:p>
        </p:txBody>
      </p:sp>
    </p:spTree>
    <p:extLst>
      <p:ext uri="{BB962C8B-B14F-4D97-AF65-F5344CB8AC3E}">
        <p14:creationId xmlns:p14="http://schemas.microsoft.com/office/powerpoint/2010/main" val="189838707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119</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64641" y="2337721"/>
          <a:ext cx="9036496" cy="4057327"/>
        </p:xfrm>
        <a:graphic>
          <a:graphicData uri="http://schemas.openxmlformats.org/presentationml/2006/ole">
            <mc:AlternateContent xmlns:mc="http://schemas.openxmlformats.org/markup-compatibility/2006">
              <mc:Choice xmlns:v="urn:schemas-microsoft-com:vml" Requires="v">
                <p:oleObj spid="_x0000_s77842" name="Planilha" r:id="rId3" imgW="11788169" imgH="5867424" progId="Excel.Sheet.12">
                  <p:embed/>
                </p:oleObj>
              </mc:Choice>
              <mc:Fallback>
                <p:oleObj name="Planilha" r:id="rId3" imgW="11788169" imgH="5867424" progId="Excel.Sheet.12">
                  <p:embed/>
                  <p:pic>
                    <p:nvPicPr>
                      <p:cNvPr id="0" name=""/>
                      <p:cNvPicPr/>
                      <p:nvPr/>
                    </p:nvPicPr>
                    <p:blipFill>
                      <a:blip r:embed="rId4"/>
                      <a:stretch>
                        <a:fillRect/>
                      </a:stretch>
                    </p:blipFill>
                    <p:spPr>
                      <a:xfrm>
                        <a:off x="64641" y="2337721"/>
                        <a:ext cx="9036496" cy="4057327"/>
                      </a:xfrm>
                      <a:prstGeom prst="rect">
                        <a:avLst/>
                      </a:prstGeom>
                    </p:spPr>
                  </p:pic>
                </p:oleObj>
              </mc:Fallback>
            </mc:AlternateContent>
          </a:graphicData>
        </a:graphic>
      </p:graphicFrame>
      <p:sp>
        <p:nvSpPr>
          <p:cNvPr id="6" name="Título 1"/>
          <p:cNvSpPr>
            <a:spLocks noGrp="1"/>
          </p:cNvSpPr>
          <p:nvPr>
            <p:ph type="title"/>
          </p:nvPr>
        </p:nvSpPr>
        <p:spPr>
          <a:xfrm>
            <a:off x="1185955" y="1854082"/>
            <a:ext cx="6793867" cy="527496"/>
          </a:xfrm>
        </p:spPr>
        <p:txBody>
          <a:bodyPr>
            <a:noAutofit/>
          </a:bodyPr>
          <a:lstStyle/>
          <a:p>
            <a:pPr algn="ctr"/>
            <a:r>
              <a:rPr lang="pt-BR" sz="1800" b="1" dirty="0">
                <a:latin typeface="+mn-lt"/>
              </a:rPr>
              <a:t>Despesa de Pensões sobre PIB e Razão de Dependência dos Idoso</a:t>
            </a:r>
            <a:br>
              <a:rPr lang="pt-BR" sz="1800" b="1" dirty="0">
                <a:latin typeface="+mn-lt"/>
              </a:rPr>
            </a:br>
            <a:r>
              <a:rPr lang="pt-BR" sz="1800" b="1" dirty="0">
                <a:latin typeface="+mn-lt"/>
              </a:rPr>
              <a:t>Países Selecionados – 2009 / 2010</a:t>
            </a:r>
          </a:p>
        </p:txBody>
      </p:sp>
      <p:sp>
        <p:nvSpPr>
          <p:cNvPr id="7" name="CaixaDeTexto 6"/>
          <p:cNvSpPr txBox="1"/>
          <p:nvPr/>
        </p:nvSpPr>
        <p:spPr>
          <a:xfrm>
            <a:off x="251520" y="6356350"/>
            <a:ext cx="3168352" cy="246221"/>
          </a:xfrm>
          <a:prstGeom prst="rect">
            <a:avLst/>
          </a:prstGeom>
          <a:noFill/>
        </p:spPr>
        <p:txBody>
          <a:bodyPr wrap="square" rtlCol="0">
            <a:spAutoFit/>
          </a:bodyPr>
          <a:lstStyle/>
          <a:p>
            <a:r>
              <a:rPr lang="pt-BR" sz="1000" dirty="0">
                <a:solidFill>
                  <a:prstClr val="black"/>
                </a:solidFill>
                <a:latin typeface="Arial" charset="0"/>
                <a:cs typeface="Arial" charset="0"/>
              </a:rPr>
              <a:t>Fonte: Banco Mundial</a:t>
            </a:r>
          </a:p>
        </p:txBody>
      </p:sp>
      <p:sp>
        <p:nvSpPr>
          <p:cNvPr id="8" name="Título 1"/>
          <p:cNvSpPr txBox="1">
            <a:spLocks/>
          </p:cNvSpPr>
          <p:nvPr/>
        </p:nvSpPr>
        <p:spPr>
          <a:xfrm>
            <a:off x="130387" y="874753"/>
            <a:ext cx="8905002" cy="823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smtClean="0">
                <a:solidFill>
                  <a:prstClr val="black"/>
                </a:solidFill>
              </a:rPr>
              <a:t>O Brasil ainda é um país relativamente jovem e já conta com uma elevada despesa com pagamento de pensões em relação ao PIB</a:t>
            </a:r>
            <a:endParaRPr lang="pt-BR" sz="2800" b="1" dirty="0">
              <a:solidFill>
                <a:prstClr val="black"/>
              </a:solidFill>
            </a:endParaRPr>
          </a:p>
        </p:txBody>
      </p:sp>
    </p:spTree>
    <p:extLst>
      <p:ext uri="{BB962C8B-B14F-4D97-AF65-F5344CB8AC3E}">
        <p14:creationId xmlns:p14="http://schemas.microsoft.com/office/powerpoint/2010/main" val="428259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2665" y="836712"/>
            <a:ext cx="9036496" cy="576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DADOS </a:t>
            </a:r>
            <a:r>
              <a:rPr lang="pt-BR" altLang="pt-BR" sz="2200" b="1" u="sng" dirty="0">
                <a:solidFill>
                  <a:srgbClr val="002060"/>
                </a:solidFill>
                <a:latin typeface="+mn-lt"/>
                <a:ea typeface="+mn-ea"/>
                <a:cs typeface="+mn-cs"/>
              </a:rPr>
              <a:t>GERAIS SOBRE OS RPPS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PPA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RESULTADO ATUARIAL</a:t>
            </a:r>
          </a:p>
        </p:txBody>
      </p:sp>
      <p:graphicFrame>
        <p:nvGraphicFramePr>
          <p:cNvPr id="4" name="Gráfico 3"/>
          <p:cNvGraphicFramePr>
            <a:graphicFrameLocks/>
          </p:cNvGraphicFramePr>
          <p:nvPr>
            <p:extLst/>
          </p:nvPr>
        </p:nvGraphicFramePr>
        <p:xfrm>
          <a:off x="107504" y="1052736"/>
          <a:ext cx="8961657" cy="4896543"/>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7"/>
          <p:cNvSpPr txBox="1">
            <a:spLocks noChangeArrowheads="1"/>
          </p:cNvSpPr>
          <p:nvPr/>
        </p:nvSpPr>
        <p:spPr bwMode="auto">
          <a:xfrm>
            <a:off x="215009" y="5911300"/>
            <a:ext cx="8928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0"/>
              </a:spcAft>
            </a:pPr>
            <a:r>
              <a:rPr lang="pt-BR" altLang="pt-BR" sz="1200" dirty="0">
                <a:latin typeface="Calibri" panose="020F0502020204030204" pitchFamily="34" charset="0"/>
              </a:rPr>
              <a:t>Fonte: </a:t>
            </a:r>
            <a:r>
              <a:rPr lang="pt-BR" altLang="pt-BR" sz="1200" dirty="0" smtClean="0">
                <a:latin typeface="Calibri" panose="020F0502020204030204" pitchFamily="34" charset="0"/>
              </a:rPr>
              <a:t>DRPSP/SPPS/MF (DRAA)</a:t>
            </a:r>
          </a:p>
          <a:p>
            <a:pPr eaLnBrk="1" hangingPunct="1"/>
            <a:r>
              <a:rPr lang="pt-BR" altLang="pt-BR" sz="1200" b="1" u="sng" dirty="0" smtClean="0">
                <a:latin typeface="Calibri" panose="020F0502020204030204" pitchFamily="34" charset="0"/>
              </a:rPr>
              <a:t>Observações</a:t>
            </a:r>
            <a:r>
              <a:rPr lang="pt-BR" altLang="pt-BR" sz="1200" b="1" dirty="0" smtClean="0">
                <a:latin typeface="Calibri" panose="020F0502020204030204" pitchFamily="34" charset="0"/>
              </a:rPr>
              <a:t>:</a:t>
            </a:r>
            <a:endParaRPr lang="pt-BR" altLang="pt-BR" sz="1200" dirty="0" smtClean="0">
              <a:latin typeface="Calibri" panose="020F0502020204030204" pitchFamily="34" charset="0"/>
            </a:endParaRPr>
          </a:p>
          <a:p>
            <a:pPr eaLnBrk="1" hangingPunct="1"/>
            <a:r>
              <a:rPr lang="pt-BR" altLang="pt-BR" sz="1200" dirty="0" smtClean="0">
                <a:latin typeface="Calibri" panose="020F0502020204030204" pitchFamily="34" charset="0"/>
              </a:rPr>
              <a:t>1 - Não inclui militares da União.     2 - Dados </a:t>
            </a:r>
            <a:r>
              <a:rPr lang="pt-BR" altLang="pt-BR" sz="1200" dirty="0">
                <a:latin typeface="Calibri" panose="020F0502020204030204" pitchFamily="34" charset="0"/>
              </a:rPr>
              <a:t>apurados na data de consolidação dos indicadores do Plano Plurianual - </a:t>
            </a:r>
            <a:r>
              <a:rPr lang="pt-BR" altLang="pt-BR" sz="1200" dirty="0" smtClean="0">
                <a:latin typeface="Calibri" panose="020F0502020204030204" pitchFamily="34" charset="0"/>
              </a:rPr>
              <a:t>PPA.</a:t>
            </a:r>
            <a:endParaRPr lang="pt-BR" altLang="pt-BR" sz="1200" dirty="0">
              <a:latin typeface="Calibri" panose="020F0502020204030204" pitchFamily="34" charset="0"/>
            </a:endParaRPr>
          </a:p>
        </p:txBody>
      </p:sp>
    </p:spTree>
    <p:extLst>
      <p:ext uri="{BB962C8B-B14F-4D97-AF65-F5344CB8AC3E}">
        <p14:creationId xmlns:p14="http://schemas.microsoft.com/office/powerpoint/2010/main" val="33301653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120</a:t>
            </a:fld>
            <a:endParaRPr lang="pt-BR" dirty="0">
              <a:solidFill>
                <a:prstClr val="black"/>
              </a:solidFill>
            </a:endParaRPr>
          </a:p>
        </p:txBody>
      </p:sp>
      <p:sp>
        <p:nvSpPr>
          <p:cNvPr id="5" name="Título 1"/>
          <p:cNvSpPr>
            <a:spLocks noGrp="1"/>
          </p:cNvSpPr>
          <p:nvPr>
            <p:ph type="title"/>
          </p:nvPr>
        </p:nvSpPr>
        <p:spPr>
          <a:xfrm>
            <a:off x="380331" y="980728"/>
            <a:ext cx="8245837" cy="1584176"/>
          </a:xfrm>
        </p:spPr>
        <p:txBody>
          <a:bodyPr>
            <a:noAutofit/>
          </a:bodyPr>
          <a:lstStyle/>
          <a:p>
            <a:pPr algn="just"/>
            <a:r>
              <a:rPr lang="pt-BR" sz="2800" b="1" dirty="0">
                <a:latin typeface="+mn-lt"/>
              </a:rPr>
              <a:t>A Lei nº 13.135, de 17 de junho de 2015, que resultou da conversão da MP nº 664, de 2014, recepcionou apenas algumas das alterações inicialmente encaminhadas pelo Poder </a:t>
            </a:r>
            <a:r>
              <a:rPr lang="pt-BR" sz="2800" b="1" dirty="0" smtClean="0">
                <a:latin typeface="+mn-lt"/>
              </a:rPr>
              <a:t>Executivo</a:t>
            </a:r>
            <a:endParaRPr lang="pt-BR" sz="2800" b="1" dirty="0">
              <a:latin typeface="+mn-lt"/>
            </a:endParaRPr>
          </a:p>
        </p:txBody>
      </p:sp>
      <p:sp>
        <p:nvSpPr>
          <p:cNvPr id="6" name="Espaço Reservado para Conteúdo 3"/>
          <p:cNvSpPr>
            <a:spLocks noGrp="1"/>
          </p:cNvSpPr>
          <p:nvPr>
            <p:ph idx="1"/>
          </p:nvPr>
        </p:nvSpPr>
        <p:spPr>
          <a:xfrm>
            <a:off x="-7936" y="3229282"/>
            <a:ext cx="8577310" cy="2359958"/>
          </a:xfrm>
        </p:spPr>
        <p:txBody>
          <a:bodyPr>
            <a:normAutofit/>
          </a:bodyPr>
          <a:lstStyle/>
          <a:p>
            <a:pPr lvl="1" algn="just">
              <a:buFont typeface="Wingdings" panose="05000000000000000000" pitchFamily="2" charset="2"/>
              <a:buChar char="Ø"/>
            </a:pPr>
            <a:r>
              <a:rPr lang="pt-BR" sz="1800" b="1" dirty="0" smtClean="0"/>
              <a:t> 	Regras de cessação da pensão </a:t>
            </a:r>
            <a:r>
              <a:rPr lang="pt-BR" sz="1800" dirty="0" smtClean="0"/>
              <a:t>(com diferenças em 	relação à proposta original da MP nº 664, de 2014); e</a:t>
            </a:r>
          </a:p>
          <a:p>
            <a:pPr lvl="1" algn="just">
              <a:buFont typeface="Wingdings" panose="05000000000000000000" pitchFamily="2" charset="2"/>
              <a:buChar char="Ø"/>
            </a:pPr>
            <a:endParaRPr lang="pt-BR" sz="1800" dirty="0" smtClean="0"/>
          </a:p>
          <a:p>
            <a:pPr lvl="1" algn="just">
              <a:buFont typeface="Wingdings" panose="05000000000000000000" pitchFamily="2" charset="2"/>
              <a:buChar char="Ø"/>
            </a:pPr>
            <a:r>
              <a:rPr lang="pt-BR" sz="1800" b="1" dirty="0" smtClean="0"/>
              <a:t> 	Condições de elegibilidade </a:t>
            </a:r>
            <a:r>
              <a:rPr lang="pt-BR" sz="1800" dirty="0" smtClean="0"/>
              <a:t>(tempo mínimo de 	casamento e de contribuição, os quais, se não alcançados, dão direito apenas a uma pensão temporária por 4 meses).</a:t>
            </a:r>
            <a:endParaRPr lang="pt-BR" sz="1800" dirty="0"/>
          </a:p>
        </p:txBody>
      </p:sp>
    </p:spTree>
    <p:extLst>
      <p:ext uri="{BB962C8B-B14F-4D97-AF65-F5344CB8AC3E}">
        <p14:creationId xmlns:p14="http://schemas.microsoft.com/office/powerpoint/2010/main" val="184655337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121</a:t>
            </a:fld>
            <a:endParaRPr lang="pt-BR" dirty="0">
              <a:solidFill>
                <a:prstClr val="black"/>
              </a:solidFill>
            </a:endParaRPr>
          </a:p>
        </p:txBody>
      </p:sp>
      <p:sp>
        <p:nvSpPr>
          <p:cNvPr id="5" name="Título 1"/>
          <p:cNvSpPr>
            <a:spLocks noGrp="1"/>
          </p:cNvSpPr>
          <p:nvPr>
            <p:ph type="title"/>
          </p:nvPr>
        </p:nvSpPr>
        <p:spPr>
          <a:xfrm>
            <a:off x="337959" y="476672"/>
            <a:ext cx="8360245" cy="928215"/>
          </a:xfrm>
        </p:spPr>
        <p:txBody>
          <a:bodyPr>
            <a:noAutofit/>
          </a:bodyPr>
          <a:lstStyle/>
          <a:p>
            <a:pPr algn="ctr"/>
            <a:r>
              <a:rPr lang="pt-BR" sz="2800" b="1" dirty="0" smtClean="0">
                <a:latin typeface="+mn-lt"/>
              </a:rPr>
              <a:t>Lei nº 13.135, de 2015: Duração da pensão por morte</a:t>
            </a:r>
            <a:endParaRPr lang="pt-BR" sz="2800" b="1" dirty="0">
              <a:latin typeface="+mn-lt"/>
            </a:endParaRPr>
          </a:p>
        </p:txBody>
      </p:sp>
      <p:sp>
        <p:nvSpPr>
          <p:cNvPr id="6" name="Espaço Reservado para Conteúdo 2"/>
          <p:cNvSpPr>
            <a:spLocks noGrp="1"/>
          </p:cNvSpPr>
          <p:nvPr>
            <p:ph idx="1"/>
          </p:nvPr>
        </p:nvSpPr>
        <p:spPr>
          <a:xfrm>
            <a:off x="253913" y="1272230"/>
            <a:ext cx="8528338" cy="5308375"/>
          </a:xfrm>
        </p:spPr>
        <p:txBody>
          <a:bodyPr>
            <a:normAutofit/>
          </a:bodyPr>
          <a:lstStyle/>
          <a:p>
            <a:pPr marL="0" indent="0">
              <a:buNone/>
            </a:pPr>
            <a:r>
              <a:rPr lang="pt-BR" sz="1800" b="1" dirty="0" smtClean="0"/>
              <a:t>Filho, </a:t>
            </a:r>
            <a:r>
              <a:rPr lang="pt-BR" sz="1800" b="1" dirty="0"/>
              <a:t>a pessoa a ele </a:t>
            </a:r>
            <a:r>
              <a:rPr lang="pt-BR" sz="1800" b="1" dirty="0" smtClean="0"/>
              <a:t>equiparada, </a:t>
            </a:r>
            <a:r>
              <a:rPr lang="pt-BR" sz="1800" b="1" dirty="0"/>
              <a:t>ou o </a:t>
            </a:r>
            <a:r>
              <a:rPr lang="pt-BR" sz="1800" b="1" dirty="0" smtClean="0"/>
              <a:t>irmão:</a:t>
            </a:r>
          </a:p>
          <a:p>
            <a:pPr algn="just"/>
            <a:r>
              <a:rPr lang="pt-BR" sz="1800" b="1" dirty="0" smtClean="0"/>
              <a:t>Ao completar </a:t>
            </a:r>
            <a:r>
              <a:rPr lang="pt-BR" sz="1800" b="1" dirty="0"/>
              <a:t>vinte e um anos de idade</a:t>
            </a:r>
            <a:r>
              <a:rPr lang="pt-BR" sz="1800" dirty="0"/>
              <a:t>, salvo se for inválido ou tiver deficiência intelectual ou mental ou deficiência </a:t>
            </a:r>
            <a:r>
              <a:rPr lang="pt-BR" sz="1800" dirty="0" smtClean="0"/>
              <a:t>grave. </a:t>
            </a:r>
            <a:r>
              <a:rPr lang="pt-BR" sz="1800" b="1" dirty="0" smtClean="0"/>
              <a:t>Para </a:t>
            </a:r>
            <a:r>
              <a:rPr lang="pt-BR" sz="1800" b="1" dirty="0"/>
              <a:t>filho ou irmão inválido, pela cessação da </a:t>
            </a:r>
            <a:r>
              <a:rPr lang="pt-BR" sz="1800" b="1" dirty="0" smtClean="0"/>
              <a:t>invalidez</a:t>
            </a:r>
            <a:r>
              <a:rPr lang="pt-BR" sz="1800" dirty="0" smtClean="0"/>
              <a:t>. </a:t>
            </a:r>
          </a:p>
          <a:p>
            <a:pPr marL="0" indent="0" algn="just">
              <a:buNone/>
            </a:pPr>
            <a:r>
              <a:rPr lang="pt-BR" sz="1800" b="1" dirty="0" smtClean="0"/>
              <a:t>Cônjuge</a:t>
            </a:r>
            <a:r>
              <a:rPr lang="pt-BR" sz="1800" b="1" dirty="0"/>
              <a:t>, companheira ou companheiro:</a:t>
            </a:r>
          </a:p>
          <a:p>
            <a:pPr algn="just"/>
            <a:r>
              <a:rPr lang="pt-BR" sz="1800" b="1" dirty="0" smtClean="0"/>
              <a:t>Duração de 4 meses:</a:t>
            </a:r>
            <a:r>
              <a:rPr lang="pt-BR" sz="1800" dirty="0" smtClean="0"/>
              <a:t> se o </a:t>
            </a:r>
            <a:r>
              <a:rPr lang="pt-BR" sz="1800" dirty="0"/>
              <a:t>óbito ocorrer sem que o segurado tenha vertido 18 (dezoito) contribuições mensais ou se o casamento ou a união estável tiverem sido iniciados em menos de 2 (dois) anos antes do óbito do </a:t>
            </a:r>
            <a:r>
              <a:rPr lang="pt-BR" sz="1800" dirty="0" smtClean="0"/>
              <a:t>segurado, observadas as exceções: </a:t>
            </a:r>
          </a:p>
          <a:p>
            <a:pPr algn="just"/>
            <a:r>
              <a:rPr lang="pt-BR" sz="1800" b="1" dirty="0" smtClean="0"/>
              <a:t>Duração Variável conforme a idade do pensionista:</a:t>
            </a:r>
          </a:p>
          <a:p>
            <a:pPr marL="971550" lvl="1" indent="-514350" algn="just">
              <a:buAutoNum type="alphaLcParenR"/>
            </a:pPr>
            <a:r>
              <a:rPr lang="pt-BR" sz="1800" i="1" dirty="0" smtClean="0"/>
              <a:t>Se o </a:t>
            </a:r>
            <a:r>
              <a:rPr lang="pt-BR" sz="1800" i="1" dirty="0"/>
              <a:t>segurado </a:t>
            </a:r>
            <a:r>
              <a:rPr lang="pt-BR" sz="1800" i="1" dirty="0" smtClean="0"/>
              <a:t>tiver vertido </a:t>
            </a:r>
            <a:r>
              <a:rPr lang="pt-BR" sz="1800" i="1" dirty="0"/>
              <a:t>18 (dezoito) contribuições mensais</a:t>
            </a:r>
            <a:r>
              <a:rPr lang="pt-BR" sz="1800" dirty="0"/>
              <a:t> </a:t>
            </a:r>
            <a:r>
              <a:rPr lang="pt-BR" sz="1800" dirty="0" smtClean="0"/>
              <a:t>e</a:t>
            </a:r>
            <a:r>
              <a:rPr lang="pt-BR" sz="1800" i="1" dirty="0" smtClean="0"/>
              <a:t> </a:t>
            </a:r>
            <a:r>
              <a:rPr lang="pt-BR" sz="1800" i="1" dirty="0"/>
              <a:t>o casamento ou a união estável </a:t>
            </a:r>
            <a:r>
              <a:rPr lang="pt-BR" sz="1800" i="1" dirty="0" smtClean="0"/>
              <a:t>tiverem sido </a:t>
            </a:r>
            <a:r>
              <a:rPr lang="pt-BR" sz="1800" i="1" dirty="0"/>
              <a:t>iniciados </a:t>
            </a:r>
            <a:r>
              <a:rPr lang="pt-BR" sz="1800" i="1" dirty="0" smtClean="0"/>
              <a:t>pelo menos 2 </a:t>
            </a:r>
            <a:r>
              <a:rPr lang="pt-BR" sz="1800" i="1" dirty="0"/>
              <a:t>(dois) anos antes do </a:t>
            </a:r>
            <a:r>
              <a:rPr lang="pt-BR" sz="1800" i="1" dirty="0" smtClean="0"/>
              <a:t>óbito</a:t>
            </a:r>
          </a:p>
          <a:p>
            <a:pPr marL="971550" lvl="1" indent="-514350" algn="just">
              <a:buAutoNum type="alphaLcParenR"/>
            </a:pPr>
            <a:r>
              <a:rPr lang="pt-BR" sz="1800" i="1" dirty="0"/>
              <a:t>Se o óbito do segurado decorrer de acidente de qualquer natureza ou de doença profissional ou do trabalho.  </a:t>
            </a:r>
          </a:p>
          <a:p>
            <a:pPr algn="just"/>
            <a:r>
              <a:rPr lang="pt-BR" sz="1800" b="1" dirty="0" smtClean="0"/>
              <a:t>Enquanto perdurar a invalidez ou deficiência</a:t>
            </a:r>
            <a:r>
              <a:rPr lang="pt-BR" sz="1800" dirty="0" smtClean="0"/>
              <a:t>, caso o pensionista seja inválido </a:t>
            </a:r>
            <a:r>
              <a:rPr lang="pt-BR" sz="1800" dirty="0"/>
              <a:t>ou </a:t>
            </a:r>
            <a:r>
              <a:rPr lang="pt-BR" sz="1800" dirty="0" smtClean="0"/>
              <a:t>pessoa com deficiência.</a:t>
            </a:r>
            <a:endParaRPr lang="pt-BR" sz="1800" dirty="0"/>
          </a:p>
          <a:p>
            <a:pPr algn="just"/>
            <a:endParaRPr lang="pt-BR" sz="1800" dirty="0"/>
          </a:p>
          <a:p>
            <a:pPr marL="914400" lvl="1" indent="-457200" algn="just">
              <a:buAutoNum type="alphaLcParenR"/>
            </a:pPr>
            <a:endParaRPr lang="pt-BR" sz="1800" b="1" dirty="0"/>
          </a:p>
          <a:p>
            <a:pPr algn="just"/>
            <a:endParaRPr lang="pt-BR" sz="1800" b="1" dirty="0" smtClean="0"/>
          </a:p>
          <a:p>
            <a:endParaRPr lang="pt-BR" sz="1800" dirty="0" smtClean="0"/>
          </a:p>
          <a:p>
            <a:endParaRPr lang="pt-BR" sz="1800" dirty="0" smtClean="0"/>
          </a:p>
        </p:txBody>
      </p:sp>
    </p:spTree>
    <p:extLst>
      <p:ext uri="{BB962C8B-B14F-4D97-AF65-F5344CB8AC3E}">
        <p14:creationId xmlns:p14="http://schemas.microsoft.com/office/powerpoint/2010/main" val="198286644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122</a:t>
            </a:fld>
            <a:endParaRPr lang="pt-BR" dirty="0">
              <a:solidFill>
                <a:prstClr val="black"/>
              </a:solidFill>
            </a:endParaRPr>
          </a:p>
        </p:txBody>
      </p:sp>
      <p:sp>
        <p:nvSpPr>
          <p:cNvPr id="5" name="Título 1"/>
          <p:cNvSpPr>
            <a:spLocks noGrp="1"/>
          </p:cNvSpPr>
          <p:nvPr>
            <p:ph type="title"/>
          </p:nvPr>
        </p:nvSpPr>
        <p:spPr>
          <a:xfrm>
            <a:off x="477888" y="569159"/>
            <a:ext cx="8208912" cy="681080"/>
          </a:xfrm>
        </p:spPr>
        <p:txBody>
          <a:bodyPr>
            <a:noAutofit/>
          </a:bodyPr>
          <a:lstStyle/>
          <a:p>
            <a:pPr algn="ctr"/>
            <a:r>
              <a:rPr lang="pt-BR" sz="2800" b="1" dirty="0">
                <a:latin typeface="+mn-lt"/>
              </a:rPr>
              <a:t>Lei nº 13.135, de 2015: </a:t>
            </a:r>
            <a:r>
              <a:rPr lang="pt-BR" sz="2800" b="1" dirty="0" smtClean="0">
                <a:latin typeface="+mn-lt"/>
              </a:rPr>
              <a:t>duração </a:t>
            </a:r>
            <a:r>
              <a:rPr lang="pt-BR" sz="2800" b="1" dirty="0">
                <a:latin typeface="+mn-lt"/>
              </a:rPr>
              <a:t>da pensão por morte</a:t>
            </a:r>
          </a:p>
        </p:txBody>
      </p:sp>
      <p:sp>
        <p:nvSpPr>
          <p:cNvPr id="6" name="Espaço Reservado para Conteúdo 2"/>
          <p:cNvSpPr>
            <a:spLocks noGrp="1"/>
          </p:cNvSpPr>
          <p:nvPr>
            <p:ph idx="1"/>
          </p:nvPr>
        </p:nvSpPr>
        <p:spPr>
          <a:xfrm>
            <a:off x="179512" y="1243914"/>
            <a:ext cx="8507288" cy="1537014"/>
          </a:xfrm>
        </p:spPr>
        <p:txBody>
          <a:bodyPr>
            <a:normAutofit/>
          </a:bodyPr>
          <a:lstStyle/>
          <a:p>
            <a:pPr algn="just"/>
            <a:r>
              <a:rPr lang="pt-BR" sz="1800" dirty="0" smtClean="0"/>
              <a:t>O benefício cessa conforme </a:t>
            </a:r>
            <a:r>
              <a:rPr lang="pt-BR" sz="1800" dirty="0"/>
              <a:t>a </a:t>
            </a:r>
            <a:r>
              <a:rPr lang="pt-BR" sz="1800" b="1" dirty="0"/>
              <a:t>idade do </a:t>
            </a:r>
            <a:r>
              <a:rPr lang="pt-BR" sz="1800" b="1" dirty="0" smtClean="0"/>
              <a:t>cônjuge, </a:t>
            </a:r>
            <a:r>
              <a:rPr lang="pt-BR" sz="1800" dirty="0" smtClean="0"/>
              <a:t>quando </a:t>
            </a:r>
            <a:r>
              <a:rPr lang="pt-BR" sz="1800" dirty="0"/>
              <a:t>comprovado tempo mínimo de casamento/união estável de 2 anos e 18 contribuições vertidas pelo segurado </a:t>
            </a:r>
            <a:r>
              <a:rPr lang="pt-BR" sz="1800" dirty="0" smtClean="0"/>
              <a:t>instituidor; </a:t>
            </a:r>
            <a:r>
              <a:rPr lang="pt-BR" sz="1800" b="1" u="sng" dirty="0" smtClean="0"/>
              <a:t>ou</a:t>
            </a:r>
            <a:r>
              <a:rPr lang="pt-BR" sz="1800" dirty="0" smtClean="0"/>
              <a:t> quando o </a:t>
            </a:r>
            <a:r>
              <a:rPr lang="pt-BR" sz="1800" b="1" dirty="0" smtClean="0"/>
              <a:t>óbito </a:t>
            </a:r>
            <a:r>
              <a:rPr lang="pt-BR" sz="1800" b="1" dirty="0"/>
              <a:t>do segurado decorrer de acidente de qualquer natureza</a:t>
            </a:r>
            <a:r>
              <a:rPr lang="pt-BR" sz="1800" dirty="0"/>
              <a:t> ou </a:t>
            </a:r>
            <a:r>
              <a:rPr lang="pt-BR" sz="1800" b="1" dirty="0"/>
              <a:t>de doença profissional </a:t>
            </a:r>
            <a:r>
              <a:rPr lang="pt-BR" sz="1800" dirty="0"/>
              <a:t>ou do </a:t>
            </a:r>
            <a:r>
              <a:rPr lang="pt-BR" sz="1800" b="1" dirty="0"/>
              <a:t>trabalho</a:t>
            </a:r>
            <a:r>
              <a:rPr lang="pt-BR" sz="1800" dirty="0"/>
              <a:t>.  </a:t>
            </a:r>
          </a:p>
          <a:p>
            <a:pPr algn="just"/>
            <a:endParaRPr lang="pt-BR" sz="1800" dirty="0" smtClean="0"/>
          </a:p>
          <a:p>
            <a:pPr algn="just"/>
            <a:endParaRPr lang="pt-BR" sz="1800" dirty="0" smtClean="0"/>
          </a:p>
          <a:p>
            <a:endParaRPr lang="pt-BR" sz="1800" dirty="0" smtClean="0"/>
          </a:p>
        </p:txBody>
      </p:sp>
      <p:graphicFrame>
        <p:nvGraphicFramePr>
          <p:cNvPr id="7" name="Tabela 6"/>
          <p:cNvGraphicFramePr>
            <a:graphicFrameLocks noGrp="1"/>
          </p:cNvGraphicFramePr>
          <p:nvPr>
            <p:extLst/>
          </p:nvPr>
        </p:nvGraphicFramePr>
        <p:xfrm>
          <a:off x="243952" y="2577649"/>
          <a:ext cx="8442848" cy="3705421"/>
        </p:xfrm>
        <a:graphic>
          <a:graphicData uri="http://schemas.openxmlformats.org/drawingml/2006/table">
            <a:tbl>
              <a:tblPr firstRow="1" firstCol="1" bandRow="1"/>
              <a:tblGrid>
                <a:gridCol w="2964754"/>
                <a:gridCol w="5478094"/>
              </a:tblGrid>
              <a:tr h="1129972">
                <a:tc>
                  <a:txBody>
                    <a:bodyPr/>
                    <a:lstStyle/>
                    <a:p>
                      <a:pPr algn="ctr">
                        <a:lnSpc>
                          <a:spcPct val="107000"/>
                        </a:lnSpc>
                        <a:spcAft>
                          <a:spcPts val="800"/>
                        </a:spcAft>
                      </a:pPr>
                      <a:r>
                        <a:rPr lang="pt-BR" sz="1800" b="1" dirty="0">
                          <a:solidFill>
                            <a:srgbClr val="000000"/>
                          </a:solidFill>
                          <a:effectLst/>
                          <a:latin typeface="+mn-lt"/>
                          <a:ea typeface="Calibri" panose="020F0502020204030204" pitchFamily="34" charset="0"/>
                          <a:cs typeface="Arial" panose="020B0604020202020204" pitchFamily="34" charset="0"/>
                        </a:rPr>
                        <a:t>Tempo de duração do benefício</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pt-BR" sz="1800" b="1" dirty="0">
                          <a:solidFill>
                            <a:srgbClr val="000000"/>
                          </a:solidFill>
                          <a:effectLst/>
                          <a:latin typeface="+mn-lt"/>
                          <a:ea typeface="Calibri" panose="020F0502020204030204" pitchFamily="34" charset="0"/>
                          <a:cs typeface="Arial" panose="020B0604020202020204" pitchFamily="34" charset="0"/>
                        </a:rPr>
                        <a:t>Idade do cônjuge, companheira ou </a:t>
                      </a:r>
                      <a:r>
                        <a:rPr lang="pt-BR" sz="1800" b="1" dirty="0" smtClean="0">
                          <a:solidFill>
                            <a:srgbClr val="000000"/>
                          </a:solidFill>
                          <a:effectLst/>
                          <a:latin typeface="+mn-lt"/>
                          <a:ea typeface="Calibri" panose="020F0502020204030204" pitchFamily="34" charset="0"/>
                          <a:cs typeface="Arial" panose="020B0604020202020204" pitchFamily="34" charset="0"/>
                        </a:rPr>
                        <a:t>companheiro (</a:t>
                      </a:r>
                      <a:r>
                        <a:rPr lang="pt-BR" sz="1800" b="1" dirty="0" err="1" smtClean="0">
                          <a:solidFill>
                            <a:srgbClr val="000000"/>
                          </a:solidFill>
                          <a:effectLst/>
                          <a:latin typeface="+mn-lt"/>
                          <a:ea typeface="Calibri" panose="020F0502020204030204" pitchFamily="34" charset="0"/>
                          <a:cs typeface="Arial" panose="020B0604020202020204" pitchFamily="34" charset="0"/>
                        </a:rPr>
                        <a:t>majorável</a:t>
                      </a:r>
                      <a:r>
                        <a:rPr lang="pt-BR" sz="1800" b="1" dirty="0" smtClean="0">
                          <a:solidFill>
                            <a:srgbClr val="000000"/>
                          </a:solidFill>
                          <a:effectLst/>
                          <a:latin typeface="+mn-lt"/>
                          <a:ea typeface="Calibri" panose="020F0502020204030204" pitchFamily="34" charset="0"/>
                          <a:cs typeface="Arial" panose="020B0604020202020204" pitchFamily="34" charset="0"/>
                        </a:rPr>
                        <a:t> de acordo com a variação da expectativa de sobrevida</a:t>
                      </a:r>
                      <a:r>
                        <a:rPr lang="pt-BR" sz="1800" b="1" baseline="0" dirty="0" smtClean="0">
                          <a:solidFill>
                            <a:srgbClr val="000000"/>
                          </a:solidFill>
                          <a:effectLst/>
                          <a:latin typeface="+mn-lt"/>
                          <a:ea typeface="Calibri" panose="020F0502020204030204" pitchFamily="34" charset="0"/>
                          <a:cs typeface="Arial" panose="020B0604020202020204" pitchFamily="34" charset="0"/>
                        </a:rPr>
                        <a:t> ao nascer)</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282493">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Arial" panose="020B0604020202020204" pitchFamily="34" charset="0"/>
                        </a:rPr>
                        <a:t>3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menos de 21 (vinte e um)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86">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6 (seis)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entre 21 (vinte e um) e 26 (vinte e seis)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86">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10 (dez)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entre 27 (vinte e sete) e 29 (vinte e nove)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93">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15 (quinze)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entre 30 (trinta) e 40 (quarenta)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986">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20 (vinte)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entre 41 (quarenta e um) e 43 (quarenta e três) anos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493">
                <a:tc>
                  <a:txBody>
                    <a:bodyPr/>
                    <a:lstStyle/>
                    <a:p>
                      <a:pPr algn="ctr">
                        <a:lnSpc>
                          <a:spcPct val="107000"/>
                        </a:lnSpc>
                        <a:spcAft>
                          <a:spcPts val="800"/>
                        </a:spcAft>
                      </a:pPr>
                      <a:r>
                        <a:rPr lang="pt-BR" sz="1800">
                          <a:solidFill>
                            <a:srgbClr val="000000"/>
                          </a:solidFill>
                          <a:effectLst/>
                          <a:latin typeface="+mn-lt"/>
                          <a:ea typeface="Calibri" panose="020F0502020204030204" pitchFamily="34" charset="0"/>
                          <a:cs typeface="Times New Roman" panose="02020603050405020304" pitchFamily="18" charset="0"/>
                        </a:rPr>
                        <a:t>Vitalícia</a:t>
                      </a:r>
                      <a:endParaRPr lang="pt-BR" sz="180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pt-BR" sz="1800" dirty="0">
                          <a:solidFill>
                            <a:srgbClr val="000000"/>
                          </a:solidFill>
                          <a:effectLst/>
                          <a:latin typeface="+mn-lt"/>
                          <a:ea typeface="Calibri" panose="020F0502020204030204" pitchFamily="34" charset="0"/>
                          <a:cs typeface="Times New Roman" panose="02020603050405020304" pitchFamily="18" charset="0"/>
                        </a:rPr>
                        <a:t>44 (quarenta e quatro) ou mais</a:t>
                      </a:r>
                      <a:endParaRPr lang="pt-BR"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405516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123</a:t>
            </a:fld>
            <a:endParaRPr lang="pt-BR" dirty="0">
              <a:solidFill>
                <a:prstClr val="black"/>
              </a:solidFill>
            </a:endParaRPr>
          </a:p>
        </p:txBody>
      </p:sp>
      <p:sp>
        <p:nvSpPr>
          <p:cNvPr id="5" name="CaixaDeTexto 5"/>
          <p:cNvSpPr txBox="1">
            <a:spLocks noChangeArrowheads="1"/>
          </p:cNvSpPr>
          <p:nvPr/>
        </p:nvSpPr>
        <p:spPr bwMode="auto">
          <a:xfrm>
            <a:off x="-9363" y="210870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t-BR" altLang="pt-BR" sz="1800" b="1" i="1" dirty="0">
                <a:solidFill>
                  <a:prstClr val="black"/>
                </a:solidFill>
                <a:latin typeface="Calibri"/>
              </a:rPr>
              <a:t> </a:t>
            </a:r>
            <a:r>
              <a:rPr lang="pt-BR" altLang="pt-BR" sz="1800" b="1" dirty="0">
                <a:solidFill>
                  <a:prstClr val="black"/>
                </a:solidFill>
                <a:latin typeface="Calibri"/>
              </a:rPr>
              <a:t>Pensões por Morte Previdenciárias Concedidas para dependente Cônjuge – </a:t>
            </a:r>
            <a:r>
              <a:rPr lang="pt-BR" altLang="pt-BR" sz="1800" b="1" dirty="0" smtClean="0">
                <a:solidFill>
                  <a:prstClr val="black"/>
                </a:solidFill>
                <a:latin typeface="Calibri"/>
              </a:rPr>
              <a:t>2015</a:t>
            </a:r>
            <a:endParaRPr lang="pt-BR" altLang="pt-BR" sz="1800" b="1" dirty="0">
              <a:solidFill>
                <a:prstClr val="black"/>
              </a:solidFill>
              <a:latin typeface="Calibri"/>
            </a:endParaRPr>
          </a:p>
        </p:txBody>
      </p:sp>
      <p:sp>
        <p:nvSpPr>
          <p:cNvPr id="6" name="CaixaDeTexto 3"/>
          <p:cNvSpPr txBox="1">
            <a:spLocks noChangeArrowheads="1"/>
          </p:cNvSpPr>
          <p:nvPr/>
        </p:nvSpPr>
        <p:spPr bwMode="auto">
          <a:xfrm>
            <a:off x="232793" y="6356350"/>
            <a:ext cx="53099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FontTx/>
              <a:buNone/>
            </a:pPr>
            <a:r>
              <a:rPr lang="pt-BR" altLang="pt-BR" sz="1000" dirty="0">
                <a:solidFill>
                  <a:prstClr val="black"/>
                </a:solidFill>
              </a:rPr>
              <a:t>Fonte: DATAPREV, SUIBE. Elaboração: </a:t>
            </a:r>
            <a:r>
              <a:rPr lang="pt-BR" altLang="pt-BR" sz="1000" dirty="0" smtClean="0">
                <a:solidFill>
                  <a:prstClr val="black"/>
                </a:solidFill>
              </a:rPr>
              <a:t>SPPS/MTPS</a:t>
            </a:r>
            <a:r>
              <a:rPr lang="pt-BR" altLang="pt-BR" sz="1000" dirty="0">
                <a:solidFill>
                  <a:prstClr val="black"/>
                </a:solidFill>
              </a:rPr>
              <a:t>.</a:t>
            </a:r>
          </a:p>
        </p:txBody>
      </p:sp>
      <p:graphicFrame>
        <p:nvGraphicFramePr>
          <p:cNvPr id="7" name="Objeto 6"/>
          <p:cNvGraphicFramePr>
            <a:graphicFrameLocks noChangeAspect="1"/>
          </p:cNvGraphicFramePr>
          <p:nvPr>
            <p:extLst/>
          </p:nvPr>
        </p:nvGraphicFramePr>
        <p:xfrm>
          <a:off x="304801" y="2492896"/>
          <a:ext cx="8515672" cy="3715840"/>
        </p:xfrm>
        <a:graphic>
          <a:graphicData uri="http://schemas.openxmlformats.org/presentationml/2006/ole">
            <mc:AlternateContent xmlns:mc="http://schemas.openxmlformats.org/markup-compatibility/2006">
              <mc:Choice xmlns:v="urn:schemas-microsoft-com:vml" Requires="v">
                <p:oleObj spid="_x0000_s78866" name="Planilha" r:id="rId3" imgW="7905711" imgH="4048110" progId="Excel.Sheet.12">
                  <p:embed/>
                </p:oleObj>
              </mc:Choice>
              <mc:Fallback>
                <p:oleObj name="Planilha" r:id="rId3" imgW="7905711" imgH="4048110" progId="Excel.Sheet.12">
                  <p:embed/>
                  <p:pic>
                    <p:nvPicPr>
                      <p:cNvPr id="0" name=""/>
                      <p:cNvPicPr/>
                      <p:nvPr/>
                    </p:nvPicPr>
                    <p:blipFill>
                      <a:blip r:embed="rId4"/>
                      <a:stretch>
                        <a:fillRect/>
                      </a:stretch>
                    </p:blipFill>
                    <p:spPr>
                      <a:xfrm>
                        <a:off x="304801" y="2492896"/>
                        <a:ext cx="8515672" cy="3715840"/>
                      </a:xfrm>
                      <a:prstGeom prst="rect">
                        <a:avLst/>
                      </a:prstGeom>
                    </p:spPr>
                  </p:pic>
                </p:oleObj>
              </mc:Fallback>
            </mc:AlternateContent>
          </a:graphicData>
        </a:graphic>
      </p:graphicFrame>
      <p:sp>
        <p:nvSpPr>
          <p:cNvPr id="8" name="CaixaDeTexto 7"/>
          <p:cNvSpPr txBox="1">
            <a:spLocks noChangeArrowheads="1"/>
          </p:cNvSpPr>
          <p:nvPr/>
        </p:nvSpPr>
        <p:spPr bwMode="auto">
          <a:xfrm>
            <a:off x="214556" y="648107"/>
            <a:ext cx="86961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t-BR" altLang="pt-BR" sz="2800" b="1" dirty="0" smtClean="0">
                <a:solidFill>
                  <a:prstClr val="black"/>
                </a:solidFill>
                <a:latin typeface="Calibri"/>
              </a:rPr>
              <a:t>Os cônjuges beneficiários das pensões por morte estão concentrados, na grande maioria, na faixa de idade acima de 44 anos (89,8%), que são os recebedores vitalícios. </a:t>
            </a:r>
            <a:endParaRPr lang="pt-BR" altLang="pt-BR" sz="2800" b="1" dirty="0">
              <a:solidFill>
                <a:prstClr val="black"/>
              </a:solidFill>
              <a:latin typeface="Calibri"/>
            </a:endParaRPr>
          </a:p>
        </p:txBody>
      </p:sp>
    </p:spTree>
    <p:extLst>
      <p:ext uri="{BB962C8B-B14F-4D97-AF65-F5344CB8AC3E}">
        <p14:creationId xmlns:p14="http://schemas.microsoft.com/office/powerpoint/2010/main" val="3790119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124</a:t>
            </a:fld>
            <a:endParaRPr lang="pt-BR" dirty="0">
              <a:solidFill>
                <a:prstClr val="black"/>
              </a:solidFill>
            </a:endParaRPr>
          </a:p>
        </p:txBody>
      </p:sp>
      <p:sp>
        <p:nvSpPr>
          <p:cNvPr id="5" name="Título 1"/>
          <p:cNvSpPr>
            <a:spLocks noGrp="1"/>
          </p:cNvSpPr>
          <p:nvPr>
            <p:ph type="title"/>
          </p:nvPr>
        </p:nvSpPr>
        <p:spPr>
          <a:xfrm>
            <a:off x="971600" y="838258"/>
            <a:ext cx="7496788" cy="1656184"/>
          </a:xfrm>
        </p:spPr>
        <p:txBody>
          <a:bodyPr>
            <a:noAutofit/>
          </a:bodyPr>
          <a:lstStyle/>
          <a:p>
            <a:pPr algn="ctr"/>
            <a:r>
              <a:rPr lang="pt-BR" sz="2800" b="1" dirty="0" smtClean="0">
                <a:latin typeface="+mn-lt"/>
              </a:rPr>
              <a:t>A </a:t>
            </a:r>
            <a:r>
              <a:rPr lang="pt-BR" sz="2800" b="1" dirty="0">
                <a:latin typeface="+mn-lt"/>
              </a:rPr>
              <a:t>Lei nº </a:t>
            </a:r>
            <a:r>
              <a:rPr lang="pt-BR" sz="2800" b="1" dirty="0" smtClean="0">
                <a:latin typeface="+mn-lt"/>
              </a:rPr>
              <a:t>13.135, de 2015, estabeleceu um critério automático para atualização das idades do cônjuge/companheiro(a), baseado na evolução demográfica do país</a:t>
            </a:r>
            <a:endParaRPr lang="pt-BR" sz="2800" b="1" dirty="0">
              <a:latin typeface="+mn-lt"/>
            </a:endParaRPr>
          </a:p>
        </p:txBody>
      </p:sp>
      <p:sp>
        <p:nvSpPr>
          <p:cNvPr id="6" name="Espaço Reservado para Conteúdo 2"/>
          <p:cNvSpPr>
            <a:spLocks noGrp="1"/>
          </p:cNvSpPr>
          <p:nvPr>
            <p:ph idx="1"/>
          </p:nvPr>
        </p:nvSpPr>
        <p:spPr>
          <a:xfrm>
            <a:off x="315571" y="3144313"/>
            <a:ext cx="8414320" cy="1912295"/>
          </a:xfrm>
        </p:spPr>
        <p:txBody>
          <a:bodyPr>
            <a:normAutofit lnSpcReduction="10000"/>
          </a:bodyPr>
          <a:lstStyle/>
          <a:p>
            <a:pPr algn="just"/>
            <a:r>
              <a:rPr lang="pt-BR" sz="1800" dirty="0"/>
              <a:t>Após o transcurso de pelo menos </a:t>
            </a:r>
            <a:r>
              <a:rPr lang="pt-BR" sz="1800" b="1" dirty="0"/>
              <a:t>3 (três) anos </a:t>
            </a:r>
            <a:r>
              <a:rPr lang="pt-BR" sz="1800" dirty="0"/>
              <a:t>e </a:t>
            </a:r>
            <a:r>
              <a:rPr lang="pt-BR" sz="1800" b="1" dirty="0"/>
              <a:t>desde que nesse período se verifique o incremento mínimo de um ano inteiro na média nacional única</a:t>
            </a:r>
            <a:r>
              <a:rPr lang="pt-BR" sz="1800" dirty="0"/>
              <a:t>, </a:t>
            </a:r>
            <a:r>
              <a:rPr lang="pt-BR" sz="1800" b="1" dirty="0"/>
              <a:t>para ambos os sexos</a:t>
            </a:r>
            <a:r>
              <a:rPr lang="pt-BR" sz="1800" dirty="0"/>
              <a:t>, </a:t>
            </a:r>
            <a:r>
              <a:rPr lang="pt-BR" sz="1800" b="1" dirty="0"/>
              <a:t>correspondente à expectativa de sobrevida da população brasileira ao nascer</a:t>
            </a:r>
            <a:r>
              <a:rPr lang="pt-BR" sz="1800" dirty="0"/>
              <a:t>, poderão ser fixadas, </a:t>
            </a:r>
            <a:r>
              <a:rPr lang="pt-BR" sz="1800" b="1" dirty="0"/>
              <a:t>em números inteiros</a:t>
            </a:r>
            <a:r>
              <a:rPr lang="pt-BR" sz="1800" dirty="0"/>
              <a:t>, </a:t>
            </a:r>
            <a:r>
              <a:rPr lang="pt-BR" sz="1800" b="1" dirty="0"/>
              <a:t>novas idades para os fins previstos na alínea “c” do inciso V do § </a:t>
            </a:r>
            <a:r>
              <a:rPr lang="pt-BR" sz="1800" b="1" dirty="0" smtClean="0"/>
              <a:t>2º, </a:t>
            </a:r>
            <a:r>
              <a:rPr lang="pt-BR" sz="1800" b="1" dirty="0"/>
              <a:t>em ato do Ministro de Estado da Previdência Social</a:t>
            </a:r>
            <a:r>
              <a:rPr lang="pt-BR" sz="1800" dirty="0"/>
              <a:t>, limitado o acréscimo na comparação com as idades anteriores ao referido incremento. </a:t>
            </a:r>
            <a:endParaRPr lang="pt-BR" sz="1800" dirty="0" smtClean="0"/>
          </a:p>
          <a:p>
            <a:pPr algn="just"/>
            <a:endParaRPr lang="pt-BR" sz="1800" dirty="0" smtClean="0"/>
          </a:p>
        </p:txBody>
      </p:sp>
    </p:spTree>
    <p:extLst>
      <p:ext uri="{BB962C8B-B14F-4D97-AF65-F5344CB8AC3E}">
        <p14:creationId xmlns:p14="http://schemas.microsoft.com/office/powerpoint/2010/main" val="259803240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125</a:t>
            </a:fld>
            <a:endParaRPr lang="pt-BR" dirty="0">
              <a:solidFill>
                <a:prstClr val="black"/>
              </a:solidFill>
            </a:endParaRPr>
          </a:p>
        </p:txBody>
      </p:sp>
      <p:sp>
        <p:nvSpPr>
          <p:cNvPr id="5" name="Título 1"/>
          <p:cNvSpPr>
            <a:spLocks noGrp="1"/>
          </p:cNvSpPr>
          <p:nvPr>
            <p:ph type="title"/>
          </p:nvPr>
        </p:nvSpPr>
        <p:spPr>
          <a:xfrm>
            <a:off x="1034153" y="500671"/>
            <a:ext cx="6696744" cy="1239144"/>
          </a:xfrm>
        </p:spPr>
        <p:txBody>
          <a:bodyPr>
            <a:noAutofit/>
          </a:bodyPr>
          <a:lstStyle/>
          <a:p>
            <a:pPr algn="ctr"/>
            <a:r>
              <a:rPr lang="pt-BR" sz="2800" b="1" dirty="0" smtClean="0">
                <a:latin typeface="+mn-lt"/>
              </a:rPr>
              <a:t>MP </a:t>
            </a:r>
            <a:r>
              <a:rPr lang="pt-BR" sz="2800" b="1" dirty="0">
                <a:latin typeface="+mn-lt"/>
              </a:rPr>
              <a:t>nº 664, de </a:t>
            </a:r>
            <a:r>
              <a:rPr lang="pt-BR" sz="2800" b="1" dirty="0" smtClean="0">
                <a:latin typeface="+mn-lt"/>
              </a:rPr>
              <a:t>2014 – Regra de Cálculo</a:t>
            </a:r>
            <a:r>
              <a:rPr lang="pt-BR" sz="2800" b="1" baseline="30000" dirty="0" smtClean="0">
                <a:latin typeface="+mn-lt"/>
              </a:rPr>
              <a:t>*</a:t>
            </a:r>
            <a:endParaRPr lang="pt-BR" sz="2800" b="1" dirty="0">
              <a:latin typeface="+mn-lt"/>
            </a:endParaRPr>
          </a:p>
        </p:txBody>
      </p:sp>
      <p:sp>
        <p:nvSpPr>
          <p:cNvPr id="6" name="Espaço Reservado para Conteúdo 2"/>
          <p:cNvSpPr>
            <a:spLocks noGrp="1"/>
          </p:cNvSpPr>
          <p:nvPr>
            <p:ph idx="1"/>
          </p:nvPr>
        </p:nvSpPr>
        <p:spPr>
          <a:xfrm>
            <a:off x="295164" y="1412776"/>
            <a:ext cx="8174722" cy="4655542"/>
          </a:xfrm>
        </p:spPr>
        <p:txBody>
          <a:bodyPr>
            <a:normAutofit/>
          </a:bodyPr>
          <a:lstStyle/>
          <a:p>
            <a:pPr lvl="1" algn="just">
              <a:buFont typeface="Wingdings" panose="05000000000000000000" pitchFamily="2" charset="2"/>
              <a:buChar char="Ø"/>
            </a:pPr>
            <a:endParaRPr lang="pt-BR" sz="1800" b="1" dirty="0" smtClean="0"/>
          </a:p>
          <a:p>
            <a:pPr lvl="1" algn="just">
              <a:buFont typeface="Wingdings" panose="05000000000000000000" pitchFamily="2" charset="2"/>
              <a:buChar char="Ø"/>
            </a:pPr>
            <a:r>
              <a:rPr lang="pt-BR" sz="1800" b="1" dirty="0" smtClean="0"/>
              <a:t>Regra vigente: </a:t>
            </a:r>
            <a:r>
              <a:rPr lang="en-US" sz="1800" dirty="0"/>
              <a:t>O valor mensal da </a:t>
            </a:r>
            <a:r>
              <a:rPr lang="en-US" sz="1800" dirty="0" err="1"/>
              <a:t>pensão</a:t>
            </a:r>
            <a:r>
              <a:rPr lang="en-US" sz="1800" dirty="0"/>
              <a:t> é  100% do valor da </a:t>
            </a:r>
            <a:r>
              <a:rPr lang="en-US" sz="1800" dirty="0" err="1"/>
              <a:t>aposentadoria</a:t>
            </a:r>
            <a:r>
              <a:rPr lang="en-US" sz="1800" dirty="0"/>
              <a:t> que o </a:t>
            </a:r>
            <a:r>
              <a:rPr lang="en-US" sz="1800" dirty="0" err="1"/>
              <a:t>segurado</a:t>
            </a:r>
            <a:r>
              <a:rPr lang="en-US" sz="1800" dirty="0"/>
              <a:t> </a:t>
            </a:r>
            <a:r>
              <a:rPr lang="en-US" sz="1800" dirty="0" err="1"/>
              <a:t>recebia</a:t>
            </a:r>
            <a:r>
              <a:rPr lang="en-US" sz="1800" dirty="0"/>
              <a:t> </a:t>
            </a:r>
            <a:r>
              <a:rPr lang="en-US" sz="1800" dirty="0" err="1"/>
              <a:t>ou</a:t>
            </a:r>
            <a:r>
              <a:rPr lang="en-US" sz="1800" dirty="0"/>
              <a:t> </a:t>
            </a:r>
            <a:r>
              <a:rPr lang="en-US" sz="1800" dirty="0" err="1"/>
              <a:t>daquela</a:t>
            </a:r>
            <a:r>
              <a:rPr lang="en-US" sz="1800" dirty="0"/>
              <a:t> que </a:t>
            </a:r>
            <a:r>
              <a:rPr lang="en-US" sz="1800" dirty="0" err="1"/>
              <a:t>teria</a:t>
            </a:r>
            <a:r>
              <a:rPr lang="en-US" sz="1800" dirty="0"/>
              <a:t> </a:t>
            </a:r>
            <a:r>
              <a:rPr lang="en-US" sz="1800" dirty="0" err="1"/>
              <a:t>direito</a:t>
            </a:r>
            <a:r>
              <a:rPr lang="en-US" sz="1800" dirty="0"/>
              <a:t> se </a:t>
            </a:r>
            <a:r>
              <a:rPr lang="en-US" sz="1800" dirty="0" err="1"/>
              <a:t>estivesse</a:t>
            </a:r>
            <a:r>
              <a:rPr lang="en-US" sz="1800" dirty="0"/>
              <a:t> </a:t>
            </a:r>
            <a:r>
              <a:rPr lang="en-US" sz="1800" dirty="0" err="1"/>
              <a:t>aposentado</a:t>
            </a:r>
            <a:r>
              <a:rPr lang="en-US" sz="1800" dirty="0"/>
              <a:t> </a:t>
            </a:r>
            <a:r>
              <a:rPr lang="en-US" sz="1800" dirty="0" err="1"/>
              <a:t>por</a:t>
            </a:r>
            <a:r>
              <a:rPr lang="en-US" sz="1800" dirty="0"/>
              <a:t> </a:t>
            </a:r>
            <a:r>
              <a:rPr lang="en-US" sz="1800" dirty="0" err="1"/>
              <a:t>invalidez</a:t>
            </a:r>
            <a:r>
              <a:rPr lang="en-US" sz="1800" dirty="0"/>
              <a:t> </a:t>
            </a:r>
            <a:r>
              <a:rPr lang="en-US" sz="1800" dirty="0" err="1"/>
              <a:t>na</a:t>
            </a:r>
            <a:r>
              <a:rPr lang="en-US" sz="1800" dirty="0"/>
              <a:t> data do </a:t>
            </a:r>
            <a:r>
              <a:rPr lang="en-US" sz="1800" dirty="0" err="1" smtClean="0"/>
              <a:t>falecimento</a:t>
            </a:r>
            <a:endParaRPr lang="en-US" sz="1800" dirty="0" smtClean="0"/>
          </a:p>
          <a:p>
            <a:pPr lvl="1" algn="just">
              <a:buFont typeface="Wingdings" panose="05000000000000000000" pitchFamily="2" charset="2"/>
              <a:buChar char="Ø"/>
            </a:pPr>
            <a:endParaRPr lang="en-US" sz="1800" dirty="0" smtClean="0"/>
          </a:p>
          <a:p>
            <a:pPr lvl="1" algn="just">
              <a:buFont typeface="Wingdings" panose="05000000000000000000" pitchFamily="2" charset="2"/>
              <a:buChar char="Ø"/>
            </a:pPr>
            <a:r>
              <a:rPr lang="en-US" sz="1800" dirty="0" smtClean="0"/>
              <a:t>A </a:t>
            </a:r>
            <a:r>
              <a:rPr lang="en-US" sz="1800" dirty="0" err="1" smtClean="0"/>
              <a:t>cota</a:t>
            </a:r>
            <a:r>
              <a:rPr lang="en-US" sz="1800" dirty="0" smtClean="0"/>
              <a:t> do </a:t>
            </a:r>
            <a:r>
              <a:rPr lang="en-US" sz="1800" dirty="0" err="1" smtClean="0"/>
              <a:t>dependente</a:t>
            </a:r>
            <a:r>
              <a:rPr lang="en-US" sz="1800" dirty="0" smtClean="0"/>
              <a:t> que </a:t>
            </a:r>
            <a:r>
              <a:rPr lang="en-US" sz="1800" dirty="0" err="1" smtClean="0"/>
              <a:t>perdia</a:t>
            </a:r>
            <a:r>
              <a:rPr lang="en-US" sz="1800" dirty="0" smtClean="0"/>
              <a:t> </a:t>
            </a:r>
            <a:r>
              <a:rPr lang="en-US" sz="1800" dirty="0" err="1" smtClean="0"/>
              <a:t>essa</a:t>
            </a:r>
            <a:r>
              <a:rPr lang="en-US" sz="1800" dirty="0" smtClean="0"/>
              <a:t> </a:t>
            </a:r>
            <a:r>
              <a:rPr lang="en-US" sz="1800" dirty="0" err="1" smtClean="0"/>
              <a:t>condição</a:t>
            </a:r>
            <a:r>
              <a:rPr lang="en-US" sz="1800" dirty="0" smtClean="0"/>
              <a:t>  era </a:t>
            </a:r>
            <a:r>
              <a:rPr lang="en-US" sz="1800" dirty="0" err="1" smtClean="0"/>
              <a:t>revertida</a:t>
            </a:r>
            <a:r>
              <a:rPr lang="en-US" sz="1800" dirty="0" smtClean="0"/>
              <a:t> para </a:t>
            </a:r>
            <a:r>
              <a:rPr lang="en-US" sz="1800" dirty="0" err="1" smtClean="0"/>
              <a:t>os</a:t>
            </a:r>
            <a:r>
              <a:rPr lang="en-US" sz="1800" dirty="0" smtClean="0"/>
              <a:t> </a:t>
            </a:r>
            <a:r>
              <a:rPr lang="en-US" sz="1800" dirty="0" err="1" smtClean="0"/>
              <a:t>demais</a:t>
            </a:r>
            <a:endParaRPr lang="en-US" sz="1800" dirty="0"/>
          </a:p>
          <a:p>
            <a:pPr lvl="1" algn="just">
              <a:buFont typeface="Wingdings" panose="05000000000000000000" pitchFamily="2" charset="2"/>
              <a:buChar char="Ø"/>
            </a:pPr>
            <a:endParaRPr lang="pt-BR" sz="1800" b="1" dirty="0" smtClean="0"/>
          </a:p>
          <a:p>
            <a:pPr lvl="1" algn="just">
              <a:buFont typeface="Wingdings" panose="05000000000000000000" pitchFamily="2" charset="2"/>
              <a:buChar char="Ø"/>
            </a:pPr>
            <a:r>
              <a:rPr lang="pt-BR" sz="1800" b="1" dirty="0" smtClean="0"/>
              <a:t>MP 664:</a:t>
            </a:r>
          </a:p>
          <a:p>
            <a:pPr lvl="1" algn="just">
              <a:buFont typeface="Wingdings" panose="05000000000000000000" pitchFamily="2" charset="2"/>
              <a:buChar char="Ø"/>
            </a:pPr>
            <a:endParaRPr lang="pt-BR" sz="1800" b="1" dirty="0"/>
          </a:p>
          <a:p>
            <a:pPr lvl="1" algn="just">
              <a:buFont typeface="Wingdings" panose="05000000000000000000" pitchFamily="2" charset="2"/>
              <a:buChar char="Ø"/>
            </a:pPr>
            <a:r>
              <a:rPr lang="pt-BR" sz="1800" b="1" dirty="0" smtClean="0"/>
              <a:t>Cálculo: </a:t>
            </a:r>
            <a:r>
              <a:rPr lang="pt-BR" sz="1800" dirty="0" smtClean="0"/>
              <a:t>50% = cota familiar fixa + 10% por dependente até o limite de 100%</a:t>
            </a:r>
          </a:p>
          <a:p>
            <a:pPr lvl="1" algn="just">
              <a:buFont typeface="Wingdings" panose="05000000000000000000" pitchFamily="2" charset="2"/>
              <a:buChar char="Ø"/>
            </a:pPr>
            <a:endParaRPr lang="pt-BR" sz="1800" b="1" dirty="0" smtClean="0"/>
          </a:p>
          <a:p>
            <a:pPr lvl="1" algn="just">
              <a:buFont typeface="Wingdings" panose="05000000000000000000" pitchFamily="2" charset="2"/>
              <a:buChar char="Ø"/>
            </a:pPr>
            <a:r>
              <a:rPr lang="pt-BR" sz="1800" b="1" dirty="0" smtClean="0"/>
              <a:t>Não </a:t>
            </a:r>
            <a:r>
              <a:rPr lang="pt-BR" sz="1800" dirty="0" smtClean="0"/>
              <a:t>reversão de cotas</a:t>
            </a:r>
          </a:p>
          <a:p>
            <a:pPr lvl="1" algn="just">
              <a:buFont typeface="Wingdings" panose="05000000000000000000" pitchFamily="2" charset="2"/>
              <a:buChar char="Ø"/>
            </a:pPr>
            <a:endParaRPr lang="pt-BR" sz="1800" b="1" dirty="0"/>
          </a:p>
          <a:p>
            <a:pPr lvl="1" algn="just">
              <a:buFont typeface="Wingdings" panose="05000000000000000000" pitchFamily="2" charset="2"/>
              <a:buChar char="Ø"/>
            </a:pPr>
            <a:r>
              <a:rPr lang="pt-BR" sz="1800" dirty="0" smtClean="0"/>
              <a:t>Valor seria igual a 60% no caso da aposentadoria no caso de um dependente</a:t>
            </a:r>
            <a:endParaRPr lang="pt-BR" sz="1800" dirty="0"/>
          </a:p>
          <a:p>
            <a:pPr lvl="1" algn="just">
              <a:buFont typeface="Wingdings" panose="05000000000000000000" pitchFamily="2" charset="2"/>
              <a:buChar char="Ø"/>
            </a:pPr>
            <a:endParaRPr lang="pt-BR" sz="1800" b="1" dirty="0"/>
          </a:p>
          <a:p>
            <a:pPr algn="just"/>
            <a:endParaRPr lang="pt-BR" sz="1800" dirty="0" smtClean="0"/>
          </a:p>
        </p:txBody>
      </p:sp>
      <p:sp>
        <p:nvSpPr>
          <p:cNvPr id="7" name="CaixaDeTexto 3"/>
          <p:cNvSpPr txBox="1">
            <a:spLocks noChangeArrowheads="1"/>
          </p:cNvSpPr>
          <p:nvPr/>
        </p:nvSpPr>
        <p:spPr bwMode="auto">
          <a:xfrm>
            <a:off x="232611" y="6415801"/>
            <a:ext cx="6167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lgn="just">
              <a:spcBef>
                <a:spcPct val="0"/>
              </a:spcBef>
              <a:buFontTx/>
              <a:buNone/>
            </a:pPr>
            <a:r>
              <a:rPr lang="pt-BR" altLang="pt-BR" sz="1000" dirty="0" smtClean="0">
                <a:solidFill>
                  <a:prstClr val="black"/>
                </a:solidFill>
              </a:rPr>
              <a:t>* Redação original não aprovada pelo Congresso Nacional.</a:t>
            </a:r>
            <a:endParaRPr lang="pt-BR" altLang="pt-BR" sz="1000" dirty="0">
              <a:solidFill>
                <a:prstClr val="black"/>
              </a:solidFill>
            </a:endParaRPr>
          </a:p>
        </p:txBody>
      </p:sp>
    </p:spTree>
    <p:extLst>
      <p:ext uri="{BB962C8B-B14F-4D97-AF65-F5344CB8AC3E}">
        <p14:creationId xmlns:p14="http://schemas.microsoft.com/office/powerpoint/2010/main" val="292340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981608" y="583247"/>
            <a:ext cx="7118176" cy="471587"/>
          </a:xfrm>
        </p:spPr>
        <p:txBody>
          <a:bodyPr>
            <a:noAutofit/>
          </a:bodyPr>
          <a:lstStyle/>
          <a:p>
            <a:pPr algn="ctr"/>
            <a:r>
              <a:rPr lang="pt-BR" sz="2800" b="1" dirty="0" smtClean="0">
                <a:latin typeface="+mn-lt"/>
              </a:rPr>
              <a:t>Cálculo da pensão por morte: RGPS e RPPS</a:t>
            </a:r>
            <a:endParaRPr lang="pt-BR" sz="2800" b="1" dirty="0">
              <a:latin typeface="+mn-lt"/>
            </a:endParaRPr>
          </a:p>
        </p:txBody>
      </p:sp>
      <p:graphicFrame>
        <p:nvGraphicFramePr>
          <p:cNvPr id="7" name="Tabela 6"/>
          <p:cNvGraphicFramePr>
            <a:graphicFrameLocks noGrp="1"/>
          </p:cNvGraphicFramePr>
          <p:nvPr>
            <p:extLst/>
          </p:nvPr>
        </p:nvGraphicFramePr>
        <p:xfrm>
          <a:off x="111696" y="1031170"/>
          <a:ext cx="8928992" cy="5745480"/>
        </p:xfrm>
        <a:graphic>
          <a:graphicData uri="http://schemas.openxmlformats.org/drawingml/2006/table">
            <a:tbl>
              <a:tblPr firstRow="1" bandRow="1">
                <a:tableStyleId>{5C22544A-7EE6-4342-B048-85BDC9FD1C3A}</a:tableStyleId>
              </a:tblPr>
              <a:tblGrid>
                <a:gridCol w="4464496"/>
                <a:gridCol w="4464496"/>
              </a:tblGrid>
              <a:tr h="336345">
                <a:tc>
                  <a:txBody>
                    <a:bodyPr/>
                    <a:lstStyle/>
                    <a:p>
                      <a:pPr algn="ctr"/>
                      <a:r>
                        <a:rPr lang="pt-BR" sz="1800" dirty="0" smtClean="0"/>
                        <a:t>RGPS</a:t>
                      </a:r>
                      <a:endParaRPr lang="pt-BR" sz="1800" dirty="0"/>
                    </a:p>
                  </a:txBody>
                  <a:tcPr/>
                </a:tc>
                <a:tc>
                  <a:txBody>
                    <a:bodyPr/>
                    <a:lstStyle/>
                    <a:p>
                      <a:pPr algn="ctr"/>
                      <a:r>
                        <a:rPr lang="pt-BR" sz="1800" dirty="0" smtClean="0"/>
                        <a:t>RPPS</a:t>
                      </a:r>
                      <a:endParaRPr lang="pt-BR" sz="1800" dirty="0"/>
                    </a:p>
                  </a:txBody>
                  <a:tcPr/>
                </a:tc>
              </a:tr>
              <a:tr h="3363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t>Art. 75  da Lei nº 8.213, de 1991</a:t>
                      </a:r>
                    </a:p>
                  </a:txBody>
                  <a:tcPr/>
                </a:tc>
                <a:tc>
                  <a:txBody>
                    <a:bodyPr/>
                    <a:lstStyle/>
                    <a:p>
                      <a:pPr algn="ctr"/>
                      <a:r>
                        <a:rPr lang="pt-BR" sz="1800" b="1" dirty="0" smtClean="0"/>
                        <a:t>§ 7º do art. 40</a:t>
                      </a:r>
                      <a:r>
                        <a:rPr lang="pt-BR" sz="1800" b="1" baseline="0" dirty="0" smtClean="0"/>
                        <a:t> da Constituição </a:t>
                      </a:r>
                      <a:endParaRPr lang="pt-BR" sz="1800" b="1" dirty="0"/>
                    </a:p>
                  </a:txBody>
                  <a:tcPr/>
                </a:tc>
              </a:tr>
              <a:tr h="474412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700" kern="1200" dirty="0" smtClean="0">
                          <a:solidFill>
                            <a:schemeClr val="dk1"/>
                          </a:solidFill>
                          <a:effectLst/>
                          <a:latin typeface="+mn-lt"/>
                          <a:ea typeface="+mn-ea"/>
                          <a:cs typeface="+mn-cs"/>
                        </a:rPr>
                        <a:t>Art. 75. O valor mensal da pensão por morte será de cem por cento do valor da aposentadoria que o segurado recebia ou daquela a que teria direito se estivesse aposentado por invalidez na data de seu falecimento, observado o disposto no art. 33 desta lei.</a:t>
                      </a:r>
                      <a:r>
                        <a:rPr lang="pt-BR" sz="1700" i="1" kern="1200" dirty="0" smtClean="0">
                          <a:solidFill>
                            <a:schemeClr val="dk1"/>
                          </a:solidFill>
                          <a:effectLst/>
                          <a:latin typeface="+mn-lt"/>
                          <a:ea typeface="+mn-ea"/>
                          <a:cs typeface="+mn-cs"/>
                        </a:rPr>
                        <a:t>       </a:t>
                      </a:r>
                      <a:endParaRPr lang="pt-BR" sz="1700" dirty="0"/>
                    </a:p>
                  </a:txBody>
                  <a:tcPr/>
                </a:tc>
                <a:tc>
                  <a:txBody>
                    <a:bodyPr/>
                    <a:lstStyle/>
                    <a:p>
                      <a:pPr algn="just"/>
                      <a:r>
                        <a:rPr lang="pt-BR" sz="1700" dirty="0" smtClean="0"/>
                        <a:t>§ 7º Lei disporá sobre a concessão do benefício de pensão por morte, que será igual: </a:t>
                      </a:r>
                    </a:p>
                    <a:p>
                      <a:pPr algn="just"/>
                      <a:endParaRPr lang="pt-BR" sz="1700" dirty="0" smtClean="0"/>
                    </a:p>
                    <a:p>
                      <a:pPr algn="just"/>
                      <a:r>
                        <a:rPr lang="pt-BR" sz="1700" dirty="0" smtClean="0"/>
                        <a:t>I - ao valor da totalidade dos proventos do servidor falecido, até o limite máximo estabelecido para os benefícios do regime geral de previdência social de que trata o art. 201, acrescido de setenta por cento da parcela excedente a este limite, caso aposentado à data do óbito; ou </a:t>
                      </a:r>
                    </a:p>
                    <a:p>
                      <a:pPr algn="just"/>
                      <a:endParaRPr lang="pt-BR" sz="1700" dirty="0" smtClean="0"/>
                    </a:p>
                    <a:p>
                      <a:pPr algn="just"/>
                      <a:r>
                        <a:rPr lang="pt-BR" sz="1700" dirty="0" smtClean="0"/>
                        <a:t>II - ao valor da totalidade da remuneração do servidor no cargo efetivo em que se deu o falecimento, até o limite máximo estabelecido para os benefícios do regime geral de previdência social de que trata o art. 201, acrescido de setenta por cento da parcela excedente a este limite, caso em atividade na data do óbito. </a:t>
                      </a:r>
                    </a:p>
                  </a:txBody>
                  <a:tcPr/>
                </a:tc>
              </a:tr>
            </a:tbl>
          </a:graphicData>
        </a:graphic>
      </p:graphicFrame>
    </p:spTree>
    <p:extLst>
      <p:ext uri="{BB962C8B-B14F-4D97-AF65-F5344CB8AC3E}">
        <p14:creationId xmlns:p14="http://schemas.microsoft.com/office/powerpoint/2010/main" val="246585413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127</a:t>
            </a:fld>
            <a:endParaRPr lang="pt-BR" dirty="0">
              <a:solidFill>
                <a:prstClr val="black"/>
              </a:solidFill>
            </a:endParaRPr>
          </a:p>
        </p:txBody>
      </p:sp>
      <p:sp>
        <p:nvSpPr>
          <p:cNvPr id="5" name="Text Box 2"/>
          <p:cNvSpPr txBox="1">
            <a:spLocks noChangeArrowheads="1"/>
          </p:cNvSpPr>
          <p:nvPr/>
        </p:nvSpPr>
        <p:spPr bwMode="auto">
          <a:xfrm>
            <a:off x="390672" y="613914"/>
            <a:ext cx="8256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smtClean="0">
                <a:solidFill>
                  <a:prstClr val="black"/>
                </a:solidFill>
                <a:latin typeface="Arial" charset="0"/>
                <a:cs typeface="Arial" charset="0"/>
              </a:rPr>
              <a:t>Evolução da Quantidade </a:t>
            </a:r>
            <a:r>
              <a:rPr lang="pt-BR" altLang="pt-BR" sz="1800" b="1" dirty="0">
                <a:solidFill>
                  <a:prstClr val="black"/>
                </a:solidFill>
                <a:latin typeface="Arial" charset="0"/>
                <a:cs typeface="Arial" charset="0"/>
              </a:rPr>
              <a:t>de </a:t>
            </a:r>
            <a:r>
              <a:rPr lang="pt-BR" altLang="pt-BR" sz="1800" b="1" dirty="0" smtClean="0">
                <a:solidFill>
                  <a:prstClr val="black"/>
                </a:solidFill>
                <a:latin typeface="Arial" charset="0"/>
                <a:cs typeface="Arial" charset="0"/>
              </a:rPr>
              <a:t>Benefícios do RGPS Emitidos </a:t>
            </a:r>
            <a:r>
              <a:rPr lang="pt-BR" altLang="pt-BR" sz="1800" b="1" dirty="0">
                <a:solidFill>
                  <a:prstClr val="black"/>
                </a:solidFill>
                <a:latin typeface="Arial" charset="0"/>
                <a:cs typeface="Arial" charset="0"/>
              </a:rPr>
              <a:t>– em milhares de benefícios </a:t>
            </a:r>
            <a:r>
              <a:rPr lang="pt-BR" altLang="pt-BR" sz="1800" b="1" dirty="0" smtClean="0">
                <a:solidFill>
                  <a:prstClr val="black"/>
                </a:solidFill>
                <a:latin typeface="Arial" charset="0"/>
                <a:cs typeface="Arial" charset="0"/>
              </a:rPr>
              <a:t>– Posição em dezembro </a:t>
            </a:r>
            <a:r>
              <a:rPr lang="pt-BR" altLang="pt-BR" sz="1800" b="1" dirty="0">
                <a:solidFill>
                  <a:prstClr val="black"/>
                </a:solidFill>
                <a:latin typeface="Arial" charset="0"/>
                <a:cs typeface="Arial" charset="0"/>
              </a:rPr>
              <a:t>de </a:t>
            </a:r>
            <a:r>
              <a:rPr lang="pt-BR" altLang="pt-BR" sz="1800" b="1" dirty="0" smtClean="0">
                <a:solidFill>
                  <a:prstClr val="black"/>
                </a:solidFill>
                <a:latin typeface="Arial" charset="0"/>
                <a:cs typeface="Arial" charset="0"/>
              </a:rPr>
              <a:t>cada ano – 2005 a 2015</a:t>
            </a:r>
            <a:endParaRPr lang="pt-BR" altLang="pt-BR" sz="1800" b="1" dirty="0">
              <a:solidFill>
                <a:prstClr val="black"/>
              </a:solidFill>
              <a:latin typeface="Arial" charset="0"/>
              <a:cs typeface="Arial" charset="0"/>
            </a:endParaRPr>
          </a:p>
        </p:txBody>
      </p:sp>
      <p:sp>
        <p:nvSpPr>
          <p:cNvPr id="6" name="Text Box 3"/>
          <p:cNvSpPr txBox="1">
            <a:spLocks noChangeArrowheads="1"/>
          </p:cNvSpPr>
          <p:nvPr/>
        </p:nvSpPr>
        <p:spPr bwMode="auto">
          <a:xfrm>
            <a:off x="174026" y="6504175"/>
            <a:ext cx="71788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pt-BR" altLang="pt-BR" sz="1000" dirty="0">
                <a:solidFill>
                  <a:prstClr val="black"/>
                </a:solidFill>
                <a:latin typeface="Arial" charset="0"/>
                <a:cs typeface="Arial" charset="0"/>
              </a:rPr>
              <a:t>Fonte: </a:t>
            </a:r>
            <a:r>
              <a:rPr lang="pt-BR" altLang="pt-BR" sz="1000" dirty="0" smtClean="0">
                <a:solidFill>
                  <a:prstClr val="black"/>
                </a:solidFill>
                <a:latin typeface="Arial" charset="0"/>
                <a:cs typeface="Arial" charset="0"/>
              </a:rPr>
              <a:t>SINTESEWEB/DATAPREV – Elaboração</a:t>
            </a:r>
            <a:r>
              <a:rPr lang="pt-BR" altLang="pt-BR" sz="1000" dirty="0">
                <a:solidFill>
                  <a:prstClr val="black"/>
                </a:solidFill>
                <a:latin typeface="Arial" charset="0"/>
                <a:cs typeface="Arial" charset="0"/>
              </a:rPr>
              <a:t>: </a:t>
            </a:r>
            <a:r>
              <a:rPr lang="pt-BR" altLang="pt-BR" sz="1000" dirty="0" smtClean="0">
                <a:solidFill>
                  <a:prstClr val="black"/>
                </a:solidFill>
                <a:latin typeface="Arial" charset="0"/>
                <a:cs typeface="Arial" charset="0"/>
              </a:rPr>
              <a:t>SPPS/MTPS</a:t>
            </a:r>
            <a:endParaRPr lang="pt-BR" altLang="pt-BR" sz="1000" dirty="0">
              <a:solidFill>
                <a:prstClr val="black"/>
              </a:solidFill>
              <a:latin typeface="Arial" charset="0"/>
              <a:cs typeface="Arial" charset="0"/>
            </a:endParaRPr>
          </a:p>
        </p:txBody>
      </p:sp>
      <p:sp>
        <p:nvSpPr>
          <p:cNvPr id="7" name="Text Box 2"/>
          <p:cNvSpPr txBox="1">
            <a:spLocks noChangeArrowheads="1"/>
          </p:cNvSpPr>
          <p:nvPr/>
        </p:nvSpPr>
        <p:spPr bwMode="auto">
          <a:xfrm>
            <a:off x="149654" y="5630720"/>
            <a:ext cx="853714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pt-BR" sz="1800" b="1" dirty="0" smtClean="0">
                <a:solidFill>
                  <a:prstClr val="black"/>
                </a:solidFill>
                <a:latin typeface="Calibri"/>
                <a:cs typeface="Arial" panose="020B0604020202020204" pitchFamily="34" charset="0"/>
              </a:rPr>
              <a:t>A quantidade de pensões por morte cresceu 27,5% de 2005 a 2015.  Em dezembro de 2005, essas pensões representavam 27,9% do total de benefícios emitidos e, em dezembro de 2015, passaram a representar 26,6%.</a:t>
            </a:r>
            <a:endParaRPr lang="pt-BR" altLang="pt-BR" sz="1800" b="1" dirty="0">
              <a:solidFill>
                <a:prstClr val="black"/>
              </a:solidFill>
              <a:latin typeface="Calibri"/>
              <a:cs typeface="Arial" panose="020B0604020202020204" pitchFamily="34" charset="0"/>
            </a:endParaRPr>
          </a:p>
        </p:txBody>
      </p:sp>
      <p:pic>
        <p:nvPicPr>
          <p:cNvPr id="9" name="Imagem 8"/>
          <p:cNvPicPr>
            <a:picLocks noChangeAspect="1"/>
          </p:cNvPicPr>
          <p:nvPr/>
        </p:nvPicPr>
        <p:blipFill>
          <a:blip r:embed="rId2"/>
          <a:stretch>
            <a:fillRect/>
          </a:stretch>
        </p:blipFill>
        <p:spPr>
          <a:xfrm>
            <a:off x="161900" y="1232115"/>
            <a:ext cx="8524900" cy="4456451"/>
          </a:xfrm>
          <a:prstGeom prst="rect">
            <a:avLst/>
          </a:prstGeom>
        </p:spPr>
      </p:pic>
    </p:spTree>
    <p:extLst>
      <p:ext uri="{BB962C8B-B14F-4D97-AF65-F5344CB8AC3E}">
        <p14:creationId xmlns:p14="http://schemas.microsoft.com/office/powerpoint/2010/main" val="121416691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128</a:t>
            </a:fld>
            <a:endParaRPr lang="pt-BR" dirty="0">
              <a:solidFill>
                <a:prstClr val="black"/>
              </a:solidFill>
            </a:endParaRPr>
          </a:p>
        </p:txBody>
      </p:sp>
      <p:sp>
        <p:nvSpPr>
          <p:cNvPr id="5" name="Text Box 2"/>
          <p:cNvSpPr txBox="1">
            <a:spLocks noChangeArrowheads="1"/>
          </p:cNvSpPr>
          <p:nvPr/>
        </p:nvSpPr>
        <p:spPr bwMode="auto">
          <a:xfrm>
            <a:off x="61789" y="577896"/>
            <a:ext cx="8928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1800" b="1" dirty="0" smtClean="0">
                <a:solidFill>
                  <a:prstClr val="black"/>
                </a:solidFill>
                <a:latin typeface="Arial" charset="0"/>
                <a:cs typeface="Arial" charset="0"/>
              </a:rPr>
              <a:t>Evolução do Valor de Benefícios do RGPS Emitidos </a:t>
            </a:r>
            <a:r>
              <a:rPr lang="pt-BR" altLang="pt-BR" sz="1800" b="1" dirty="0">
                <a:solidFill>
                  <a:prstClr val="black"/>
                </a:solidFill>
                <a:latin typeface="Arial" charset="0"/>
                <a:cs typeface="Arial" charset="0"/>
              </a:rPr>
              <a:t>– em </a:t>
            </a:r>
            <a:r>
              <a:rPr lang="pt-BR" altLang="pt-BR" sz="1800" b="1" dirty="0" smtClean="0">
                <a:solidFill>
                  <a:prstClr val="black"/>
                </a:solidFill>
                <a:latin typeface="Arial" charset="0"/>
                <a:cs typeface="Arial" charset="0"/>
              </a:rPr>
              <a:t>R$ milhões nominais – </a:t>
            </a:r>
          </a:p>
          <a:p>
            <a:pPr algn="ctr"/>
            <a:r>
              <a:rPr lang="pt-BR" altLang="pt-BR" sz="1800" b="1" dirty="0" smtClean="0">
                <a:solidFill>
                  <a:prstClr val="black"/>
                </a:solidFill>
                <a:latin typeface="Arial" charset="0"/>
                <a:cs typeface="Arial" charset="0"/>
              </a:rPr>
              <a:t>Posição em dezembro </a:t>
            </a:r>
            <a:r>
              <a:rPr lang="pt-BR" altLang="pt-BR" sz="1800" b="1" dirty="0">
                <a:solidFill>
                  <a:prstClr val="black"/>
                </a:solidFill>
                <a:latin typeface="Arial" charset="0"/>
                <a:cs typeface="Arial" charset="0"/>
              </a:rPr>
              <a:t>de </a:t>
            </a:r>
            <a:r>
              <a:rPr lang="pt-BR" altLang="pt-BR" sz="1800" b="1" dirty="0" smtClean="0">
                <a:solidFill>
                  <a:prstClr val="black"/>
                </a:solidFill>
                <a:latin typeface="Arial" charset="0"/>
                <a:cs typeface="Arial" charset="0"/>
              </a:rPr>
              <a:t>cada ano – 2005 a 2015</a:t>
            </a:r>
            <a:endParaRPr lang="pt-BR" altLang="pt-BR" sz="1800" b="1" dirty="0">
              <a:solidFill>
                <a:prstClr val="black"/>
              </a:solidFill>
              <a:latin typeface="Arial" charset="0"/>
              <a:cs typeface="Arial" charset="0"/>
            </a:endParaRPr>
          </a:p>
        </p:txBody>
      </p:sp>
      <p:sp>
        <p:nvSpPr>
          <p:cNvPr id="6" name="Text Box 3"/>
          <p:cNvSpPr txBox="1">
            <a:spLocks noChangeArrowheads="1"/>
          </p:cNvSpPr>
          <p:nvPr/>
        </p:nvSpPr>
        <p:spPr bwMode="auto">
          <a:xfrm>
            <a:off x="150645" y="6475254"/>
            <a:ext cx="717884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pt-BR" altLang="pt-BR" sz="1000" dirty="0">
                <a:solidFill>
                  <a:prstClr val="black"/>
                </a:solidFill>
                <a:latin typeface="Arial" charset="0"/>
                <a:cs typeface="Arial" charset="0"/>
              </a:rPr>
              <a:t>Fonte: </a:t>
            </a:r>
            <a:r>
              <a:rPr lang="pt-BR" altLang="pt-BR" sz="1000" dirty="0" smtClean="0">
                <a:solidFill>
                  <a:prstClr val="black"/>
                </a:solidFill>
                <a:latin typeface="Arial" charset="0"/>
                <a:cs typeface="Arial" charset="0"/>
              </a:rPr>
              <a:t>SINTESEWEB/DATAPREV – Elaboração</a:t>
            </a:r>
            <a:r>
              <a:rPr lang="pt-BR" altLang="pt-BR" sz="1000" dirty="0">
                <a:solidFill>
                  <a:prstClr val="black"/>
                </a:solidFill>
                <a:latin typeface="Arial" charset="0"/>
                <a:cs typeface="Arial" charset="0"/>
              </a:rPr>
              <a:t>: </a:t>
            </a:r>
            <a:r>
              <a:rPr lang="pt-BR" altLang="pt-BR" sz="1000" dirty="0" smtClean="0">
                <a:solidFill>
                  <a:prstClr val="black"/>
                </a:solidFill>
                <a:latin typeface="Arial" charset="0"/>
                <a:cs typeface="Arial" charset="0"/>
              </a:rPr>
              <a:t>SPPS/MTPS</a:t>
            </a:r>
            <a:endParaRPr lang="pt-BR" altLang="pt-BR" sz="1000" dirty="0">
              <a:solidFill>
                <a:prstClr val="black"/>
              </a:solidFill>
              <a:latin typeface="Arial" charset="0"/>
              <a:cs typeface="Arial" charset="0"/>
            </a:endParaRPr>
          </a:p>
        </p:txBody>
      </p:sp>
      <p:sp>
        <p:nvSpPr>
          <p:cNvPr id="7" name="Text Box 2"/>
          <p:cNvSpPr txBox="1">
            <a:spLocks noChangeArrowheads="1"/>
          </p:cNvSpPr>
          <p:nvPr/>
        </p:nvSpPr>
        <p:spPr bwMode="auto">
          <a:xfrm>
            <a:off x="136357" y="5779345"/>
            <a:ext cx="828626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pt-BR" sz="1800" b="1" dirty="0" smtClean="0">
                <a:solidFill>
                  <a:prstClr val="black"/>
                </a:solidFill>
                <a:latin typeface="Calibri"/>
                <a:cs typeface="Arial" panose="020B0604020202020204" pitchFamily="34" charset="0"/>
              </a:rPr>
              <a:t>Em dez/2005, o valor de pensões por morte representava 23,9% do valor total de benefícios do RGPS emitidos. Em dez/2015, esse percentual passou para 24,9%.</a:t>
            </a:r>
            <a:endParaRPr lang="pt-BR" altLang="pt-BR" sz="1800" b="1" dirty="0">
              <a:solidFill>
                <a:prstClr val="black"/>
              </a:solidFill>
              <a:latin typeface="Calibri"/>
              <a:cs typeface="Arial" panose="020B0604020202020204" pitchFamily="34" charset="0"/>
            </a:endParaRPr>
          </a:p>
        </p:txBody>
      </p:sp>
      <p:pic>
        <p:nvPicPr>
          <p:cNvPr id="9" name="Imagem 8"/>
          <p:cNvPicPr>
            <a:picLocks noChangeAspect="1"/>
          </p:cNvPicPr>
          <p:nvPr/>
        </p:nvPicPr>
        <p:blipFill>
          <a:blip r:embed="rId2"/>
          <a:stretch>
            <a:fillRect/>
          </a:stretch>
        </p:blipFill>
        <p:spPr>
          <a:xfrm>
            <a:off x="150645" y="1196752"/>
            <a:ext cx="8810754" cy="4482488"/>
          </a:xfrm>
          <a:prstGeom prst="rect">
            <a:avLst/>
          </a:prstGeom>
        </p:spPr>
      </p:pic>
    </p:spTree>
    <p:extLst>
      <p:ext uri="{BB962C8B-B14F-4D97-AF65-F5344CB8AC3E}">
        <p14:creationId xmlns:p14="http://schemas.microsoft.com/office/powerpoint/2010/main" val="218819619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129</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48910" y="1526996"/>
          <a:ext cx="8437890" cy="4757631"/>
        </p:xfrm>
        <a:graphic>
          <a:graphicData uri="http://schemas.openxmlformats.org/presentationml/2006/ole">
            <mc:AlternateContent xmlns:mc="http://schemas.openxmlformats.org/markup-compatibility/2006">
              <mc:Choice xmlns:v="urn:schemas-microsoft-com:vml" Requires="v">
                <p:oleObj spid="_x0000_s79890" name="Planilha" r:id="rId3" imgW="8226614" imgH="4750371" progId="Excel.Sheet.12">
                  <p:embed/>
                </p:oleObj>
              </mc:Choice>
              <mc:Fallback>
                <p:oleObj name="Planilha" r:id="rId3" imgW="8226614" imgH="4750371" progId="Excel.Sheet.12">
                  <p:embed/>
                  <p:pic>
                    <p:nvPicPr>
                      <p:cNvPr id="0" name=""/>
                      <p:cNvPicPr/>
                      <p:nvPr/>
                    </p:nvPicPr>
                    <p:blipFill>
                      <a:blip r:embed="rId4"/>
                      <a:stretch>
                        <a:fillRect/>
                      </a:stretch>
                    </p:blipFill>
                    <p:spPr>
                      <a:xfrm>
                        <a:off x="248910" y="1526996"/>
                        <a:ext cx="8437890" cy="4757631"/>
                      </a:xfrm>
                      <a:prstGeom prst="rect">
                        <a:avLst/>
                      </a:prstGeom>
                    </p:spPr>
                  </p:pic>
                </p:oleObj>
              </mc:Fallback>
            </mc:AlternateContent>
          </a:graphicData>
        </a:graphic>
      </p:graphicFrame>
      <p:sp>
        <p:nvSpPr>
          <p:cNvPr id="6" name="CaixaDeTexto 4"/>
          <p:cNvSpPr txBox="1">
            <a:spLocks noChangeArrowheads="1"/>
          </p:cNvSpPr>
          <p:nvPr/>
        </p:nvSpPr>
        <p:spPr bwMode="auto">
          <a:xfrm>
            <a:off x="178944" y="6292789"/>
            <a:ext cx="8143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pt-BR" sz="1000" dirty="0">
                <a:solidFill>
                  <a:prstClr val="black"/>
                </a:solidFill>
              </a:rPr>
              <a:t>Fonte: </a:t>
            </a:r>
            <a:r>
              <a:rPr lang="pt-BR" altLang="pt-BR" sz="1000" dirty="0" smtClean="0">
                <a:solidFill>
                  <a:prstClr val="black"/>
                </a:solidFill>
              </a:rPr>
              <a:t>SINTESWEB/DATAPREV. </a:t>
            </a:r>
            <a:r>
              <a:rPr lang="pt-BR" altLang="pt-BR" sz="1000" dirty="0">
                <a:solidFill>
                  <a:prstClr val="black"/>
                </a:solidFill>
              </a:rPr>
              <a:t>Elaboração </a:t>
            </a:r>
            <a:r>
              <a:rPr lang="pt-BR" altLang="pt-BR" sz="1000" dirty="0" smtClean="0">
                <a:solidFill>
                  <a:prstClr val="black"/>
                </a:solidFill>
              </a:rPr>
              <a:t>DRGPS/SPPS/MTPS</a:t>
            </a:r>
            <a:r>
              <a:rPr lang="pt-BR" altLang="pt-BR" sz="1000" dirty="0">
                <a:solidFill>
                  <a:prstClr val="black"/>
                </a:solidFill>
              </a:rPr>
              <a:t>. </a:t>
            </a:r>
          </a:p>
          <a:p>
            <a:pPr>
              <a:spcBef>
                <a:spcPct val="0"/>
              </a:spcBef>
              <a:buFontTx/>
              <a:buNone/>
            </a:pPr>
            <a:r>
              <a:rPr lang="pt-BR" altLang="pt-BR" sz="1000" dirty="0">
                <a:solidFill>
                  <a:prstClr val="black"/>
                </a:solidFill>
              </a:rPr>
              <a:t>Na faixa de 1 SM também foram considerados alguns poucos benefícios com valor abaixo de 1 SM decorrente de desdobramento da pensão. </a:t>
            </a:r>
          </a:p>
        </p:txBody>
      </p:sp>
      <p:sp>
        <p:nvSpPr>
          <p:cNvPr id="7" name="CaixaDeTexto 1"/>
          <p:cNvSpPr txBox="1">
            <a:spLocks noChangeArrowheads="1"/>
          </p:cNvSpPr>
          <p:nvPr/>
        </p:nvSpPr>
        <p:spPr bwMode="auto">
          <a:xfrm>
            <a:off x="400684" y="579214"/>
            <a:ext cx="81343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defRPr sz="1598" b="0" i="0" u="none" strike="noStrike" kern="1200" spc="0" baseline="0">
                <a:solidFill>
                  <a:prstClr val="black">
                    <a:lumMod val="65000"/>
                    <a:lumOff val="35000"/>
                  </a:prstClr>
                </a:solidFill>
                <a:latin typeface="+mn-lt"/>
                <a:ea typeface="+mn-ea"/>
                <a:cs typeface="+mn-cs"/>
              </a:defRPr>
            </a:pPr>
            <a:r>
              <a:rPr lang="pt-BR" sz="2800" b="1" dirty="0" smtClean="0">
                <a:solidFill>
                  <a:prstClr val="black">
                    <a:lumMod val="65000"/>
                    <a:lumOff val="35000"/>
                  </a:prstClr>
                </a:solidFill>
                <a:latin typeface="Calibri"/>
              </a:rPr>
              <a:t>Participação da quantidade de pensões por morte concedidas no RGPS segundo faixa de valor - 2015</a:t>
            </a:r>
            <a:endParaRPr lang="pt-BR" sz="2800" b="1" dirty="0">
              <a:solidFill>
                <a:prstClr val="black">
                  <a:lumMod val="65000"/>
                  <a:lumOff val="35000"/>
                </a:prstClr>
              </a:solidFill>
              <a:latin typeface="Calibri"/>
            </a:endParaRPr>
          </a:p>
        </p:txBody>
      </p:sp>
    </p:spTree>
    <p:extLst>
      <p:ext uri="{BB962C8B-B14F-4D97-AF65-F5344CB8AC3E}">
        <p14:creationId xmlns:p14="http://schemas.microsoft.com/office/powerpoint/2010/main" val="3307623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799133"/>
            <a:ext cx="9142595" cy="5370701"/>
          </a:xfrm>
          <a:prstGeom prst="rect">
            <a:avLst/>
          </a:prstGeom>
        </p:spPr>
        <p:txBody>
          <a:bodyPr wrap="square">
            <a:spAutoFit/>
          </a:bodyPr>
          <a:lstStyle/>
          <a:p>
            <a:pPr algn="ctr"/>
            <a:r>
              <a:rPr lang="pt-BR" sz="2400" b="1" u="sng" dirty="0" smtClean="0">
                <a:solidFill>
                  <a:srgbClr val="002060"/>
                </a:solidFill>
              </a:rPr>
              <a:t>PPA 2016-2019 - METAS DO OBJETIVO ESTRATÉGICO 0252</a:t>
            </a:r>
            <a:endParaRPr lang="pt-BR" sz="2400" b="1" u="sng" dirty="0">
              <a:solidFill>
                <a:srgbClr val="FF0000"/>
              </a:solidFill>
            </a:endParaRPr>
          </a:p>
          <a:p>
            <a:pPr algn="just"/>
            <a:endParaRPr lang="pt-BR" sz="600" u="sng" dirty="0" smtClean="0"/>
          </a:p>
          <a:p>
            <a:pPr algn="just">
              <a:spcBef>
                <a:spcPts val="600"/>
              </a:spcBef>
            </a:pPr>
            <a:r>
              <a:rPr lang="pt-BR" sz="2200" dirty="0" smtClean="0">
                <a:sym typeface="Wingdings" panose="05000000000000000000" pitchFamily="2" charset="2"/>
              </a:rPr>
              <a:t> </a:t>
            </a:r>
            <a:r>
              <a:rPr lang="pt-BR" sz="2200" u="sng" dirty="0" smtClean="0"/>
              <a:t>OBJETIVO ESTRATÉGICO 0252</a:t>
            </a:r>
            <a:r>
              <a:rPr lang="pt-BR" sz="2200" dirty="0" smtClean="0"/>
              <a:t>:</a:t>
            </a:r>
          </a:p>
          <a:p>
            <a:pPr marL="180975" indent="-180975" algn="just">
              <a:buFont typeface="Arial" pitchFamily="34" charset="0"/>
              <a:buChar char="•"/>
            </a:pPr>
            <a:r>
              <a:rPr lang="pt-BR" dirty="0" smtClean="0"/>
              <a:t>Fortalecer a sustentabilidade </a:t>
            </a:r>
            <a:r>
              <a:rPr lang="pt-BR" dirty="0"/>
              <a:t>dos regimes </a:t>
            </a:r>
            <a:r>
              <a:rPr lang="pt-BR" dirty="0" smtClean="0"/>
              <a:t>previdenciários.</a:t>
            </a:r>
          </a:p>
          <a:p>
            <a:pPr algn="just"/>
            <a:endParaRPr lang="pt-BR" sz="800" dirty="0" smtClean="0"/>
          </a:p>
          <a:p>
            <a:pPr algn="just"/>
            <a:r>
              <a:rPr lang="pt-BR" sz="2200" dirty="0" smtClean="0">
                <a:sym typeface="Wingdings" panose="05000000000000000000" pitchFamily="2" charset="2"/>
              </a:rPr>
              <a:t> </a:t>
            </a:r>
            <a:r>
              <a:rPr lang="pt-BR" sz="2200" u="sng" dirty="0" smtClean="0"/>
              <a:t>METAS</a:t>
            </a:r>
            <a:r>
              <a:rPr lang="pt-BR" sz="2200" dirty="0" smtClean="0"/>
              <a:t>:</a:t>
            </a:r>
          </a:p>
          <a:p>
            <a:pPr marL="180975" indent="-180975" algn="just">
              <a:buFont typeface="Arial" panose="020B0604020202020204" pitchFamily="34" charset="0"/>
              <a:buChar char="•"/>
            </a:pPr>
            <a:r>
              <a:rPr lang="pt-BR" u="sng" dirty="0"/>
              <a:t>Reduzir o tempo médio de auditoria direta</a:t>
            </a:r>
            <a:r>
              <a:rPr lang="pt-BR" dirty="0"/>
              <a:t> nos Regimes Próprios de Previdência Social - RPPS </a:t>
            </a:r>
            <a:r>
              <a:rPr lang="pt-BR" u="sng" dirty="0"/>
              <a:t>de seis para três anos</a:t>
            </a:r>
            <a:r>
              <a:rPr lang="pt-BR" dirty="0" smtClean="0"/>
              <a:t>.</a:t>
            </a:r>
            <a:endParaRPr lang="pt-BR" dirty="0"/>
          </a:p>
          <a:p>
            <a:pPr marL="180975" indent="-180975" algn="just">
              <a:buFont typeface="Arial" panose="020B0604020202020204" pitchFamily="34" charset="0"/>
              <a:buChar char="•"/>
            </a:pPr>
            <a:r>
              <a:rPr lang="pt-BR" u="sng" dirty="0"/>
              <a:t>Realizar anualmente</a:t>
            </a:r>
            <a:r>
              <a:rPr lang="pt-BR" dirty="0"/>
              <a:t> a supervisão atuarial, contábil, de investimentos, do caráter contributivo e de informações previdenciárias </a:t>
            </a:r>
            <a:r>
              <a:rPr lang="pt-BR" u="sng" dirty="0"/>
              <a:t>em cada</a:t>
            </a:r>
            <a:r>
              <a:rPr lang="pt-BR" dirty="0"/>
              <a:t> </a:t>
            </a:r>
            <a:r>
              <a:rPr lang="pt-BR" dirty="0" smtClean="0"/>
              <a:t>Regime Próprio </a:t>
            </a:r>
            <a:r>
              <a:rPr lang="pt-BR" dirty="0"/>
              <a:t>de Previdência Social - RPPS, </a:t>
            </a:r>
            <a:r>
              <a:rPr lang="pt-BR" u="sng" dirty="0"/>
              <a:t>por meio de auditoria indireta</a:t>
            </a:r>
            <a:r>
              <a:rPr lang="pt-BR" dirty="0" smtClean="0"/>
              <a:t>.</a:t>
            </a:r>
          </a:p>
          <a:p>
            <a:pPr lvl="0" algn="just"/>
            <a:endParaRPr lang="pt-BR" sz="800" dirty="0">
              <a:solidFill>
                <a:srgbClr val="000000"/>
              </a:solidFill>
            </a:endParaRPr>
          </a:p>
          <a:p>
            <a:pPr lvl="0" algn="just"/>
            <a:r>
              <a:rPr lang="pt-BR" sz="2200" dirty="0">
                <a:solidFill>
                  <a:srgbClr val="000000"/>
                </a:solidFill>
                <a:sym typeface="Wingdings" panose="05000000000000000000" pitchFamily="2" charset="2"/>
              </a:rPr>
              <a:t> </a:t>
            </a:r>
            <a:r>
              <a:rPr lang="pt-BR" sz="2200" u="sng" dirty="0" smtClean="0">
                <a:solidFill>
                  <a:srgbClr val="000000"/>
                </a:solidFill>
              </a:rPr>
              <a:t>INICIATIVAS</a:t>
            </a:r>
            <a:r>
              <a:rPr lang="pt-BR" sz="2200" dirty="0" smtClean="0">
                <a:solidFill>
                  <a:srgbClr val="000000"/>
                </a:solidFill>
              </a:rPr>
              <a:t>:</a:t>
            </a:r>
            <a:endParaRPr lang="pt-BR" sz="2200" dirty="0">
              <a:solidFill>
                <a:srgbClr val="000000"/>
              </a:solidFill>
            </a:endParaRPr>
          </a:p>
          <a:p>
            <a:pPr marL="180975" lvl="0" indent="-180975" algn="just">
              <a:buFont typeface="Arial" panose="020B0604020202020204" pitchFamily="34" charset="0"/>
              <a:buChar char="•"/>
            </a:pPr>
            <a:r>
              <a:rPr lang="pt-BR" dirty="0"/>
              <a:t>Promoção das políticas e ações de sustentabilidade do sistema previdenciário</a:t>
            </a:r>
            <a:r>
              <a:rPr lang="pt-BR" dirty="0" smtClean="0">
                <a:solidFill>
                  <a:srgbClr val="000000"/>
                </a:solidFill>
              </a:rPr>
              <a:t>.</a:t>
            </a:r>
          </a:p>
          <a:p>
            <a:pPr marL="180975" lvl="0" indent="-180975" algn="just">
              <a:buFont typeface="Arial" panose="020B0604020202020204" pitchFamily="34" charset="0"/>
              <a:buChar char="•"/>
            </a:pPr>
            <a:r>
              <a:rPr lang="pt-BR" dirty="0"/>
              <a:t>Aprimoramento da orientação, supervisão e acompanhamento dos regimes próprios de previdência </a:t>
            </a:r>
            <a:r>
              <a:rPr lang="pt-BR" dirty="0" smtClean="0"/>
              <a:t>social.</a:t>
            </a:r>
          </a:p>
          <a:p>
            <a:pPr algn="just"/>
            <a:endParaRPr lang="pt-BR" sz="800" u="sng" dirty="0" smtClean="0"/>
          </a:p>
          <a:p>
            <a:pPr algn="just"/>
            <a:endParaRPr lang="pt-BR" sz="800" u="sng" dirty="0"/>
          </a:p>
          <a:p>
            <a:pPr algn="just"/>
            <a:r>
              <a:rPr lang="pt-BR" sz="2200" dirty="0">
                <a:sym typeface="Wingdings" panose="05000000000000000000" pitchFamily="2" charset="2"/>
              </a:rPr>
              <a:t> </a:t>
            </a:r>
            <a:r>
              <a:rPr lang="pt-BR" sz="2200" dirty="0" smtClean="0">
                <a:sym typeface="Wingdings" panose="05000000000000000000" pitchFamily="2" charset="2"/>
              </a:rPr>
              <a:t>Publicado em 08/10/2015.</a:t>
            </a:r>
            <a:endParaRPr lang="pt-BR" sz="2200" dirty="0"/>
          </a:p>
        </p:txBody>
      </p:sp>
    </p:spTree>
    <p:extLst>
      <p:ext uri="{BB962C8B-B14F-4D97-AF65-F5344CB8AC3E}">
        <p14:creationId xmlns:p14="http://schemas.microsoft.com/office/powerpoint/2010/main" val="406022533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130</a:t>
            </a:fld>
            <a:endParaRPr lang="pt-BR" dirty="0">
              <a:solidFill>
                <a:prstClr val="black"/>
              </a:solidFill>
            </a:endParaRPr>
          </a:p>
        </p:txBody>
      </p:sp>
      <p:sp>
        <p:nvSpPr>
          <p:cNvPr id="5" name="CaixaDeTexto 4"/>
          <p:cNvSpPr txBox="1">
            <a:spLocks noChangeArrowheads="1"/>
          </p:cNvSpPr>
          <p:nvPr/>
        </p:nvSpPr>
        <p:spPr bwMode="auto">
          <a:xfrm>
            <a:off x="191758" y="6338857"/>
            <a:ext cx="8215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pt-BR" sz="1000" dirty="0">
                <a:solidFill>
                  <a:prstClr val="black"/>
                </a:solidFill>
              </a:rPr>
              <a:t>Fonte: </a:t>
            </a:r>
            <a:r>
              <a:rPr lang="pt-BR" altLang="pt-BR" sz="1000" dirty="0" smtClean="0">
                <a:solidFill>
                  <a:prstClr val="black"/>
                </a:solidFill>
              </a:rPr>
              <a:t>SINTESWEB/DATAPREV. </a:t>
            </a:r>
            <a:r>
              <a:rPr lang="pt-BR" altLang="pt-BR" sz="1000" dirty="0">
                <a:solidFill>
                  <a:prstClr val="black"/>
                </a:solidFill>
              </a:rPr>
              <a:t>Elaboração </a:t>
            </a:r>
            <a:r>
              <a:rPr lang="pt-BR" altLang="pt-BR" sz="1000" dirty="0" smtClean="0">
                <a:solidFill>
                  <a:prstClr val="black"/>
                </a:solidFill>
              </a:rPr>
              <a:t>DRGPS/SPPS/MTPS. </a:t>
            </a:r>
            <a:endParaRPr lang="pt-BR" altLang="pt-BR" sz="1000" dirty="0">
              <a:solidFill>
                <a:prstClr val="black"/>
              </a:solidFill>
            </a:endParaRPr>
          </a:p>
          <a:p>
            <a:pPr>
              <a:spcBef>
                <a:spcPct val="0"/>
              </a:spcBef>
              <a:buFontTx/>
              <a:buNone/>
            </a:pPr>
            <a:r>
              <a:rPr lang="pt-BR" altLang="pt-BR" sz="1000" dirty="0">
                <a:solidFill>
                  <a:prstClr val="black"/>
                </a:solidFill>
              </a:rPr>
              <a:t>Na faixa de 1 SM também foram considerados alguns poucos benefícios com valor abaixo de 1 SM decorrente de desdobramento da pensão. </a:t>
            </a:r>
          </a:p>
        </p:txBody>
      </p:sp>
      <p:sp>
        <p:nvSpPr>
          <p:cNvPr id="6" name="CaixaDeTexto 1"/>
          <p:cNvSpPr txBox="1">
            <a:spLocks noChangeArrowheads="1"/>
          </p:cNvSpPr>
          <p:nvPr/>
        </p:nvSpPr>
        <p:spPr bwMode="auto">
          <a:xfrm>
            <a:off x="164318" y="534392"/>
            <a:ext cx="88439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defRPr sz="1598" b="0" i="0" u="none" strike="noStrike" kern="1200" spc="0" baseline="0">
                <a:solidFill>
                  <a:prstClr val="black">
                    <a:lumMod val="65000"/>
                    <a:lumOff val="35000"/>
                  </a:prstClr>
                </a:solidFill>
                <a:latin typeface="+mn-lt"/>
                <a:ea typeface="+mn-ea"/>
                <a:cs typeface="+mn-cs"/>
              </a:defRPr>
            </a:pPr>
            <a:r>
              <a:rPr lang="pt-BR" sz="2800" b="1" dirty="0" smtClean="0">
                <a:solidFill>
                  <a:prstClr val="black">
                    <a:lumMod val="65000"/>
                    <a:lumOff val="35000"/>
                  </a:prstClr>
                </a:solidFill>
                <a:latin typeface="Calibri"/>
              </a:rPr>
              <a:t>Participação percentual do valor de pensões por morte concedidas no RGPS segundo faixa de valor - 2015</a:t>
            </a:r>
            <a:endParaRPr lang="pt-BR" sz="2800" b="1" dirty="0">
              <a:solidFill>
                <a:prstClr val="black">
                  <a:lumMod val="65000"/>
                  <a:lumOff val="35000"/>
                </a:prstClr>
              </a:solidFill>
              <a:latin typeface="Calibri"/>
            </a:endParaRPr>
          </a:p>
        </p:txBody>
      </p:sp>
      <p:pic>
        <p:nvPicPr>
          <p:cNvPr id="8" name="Imagem 7"/>
          <p:cNvPicPr>
            <a:picLocks noChangeAspect="1"/>
          </p:cNvPicPr>
          <p:nvPr/>
        </p:nvPicPr>
        <p:blipFill>
          <a:blip r:embed="rId2"/>
          <a:stretch>
            <a:fillRect/>
          </a:stretch>
        </p:blipFill>
        <p:spPr>
          <a:xfrm>
            <a:off x="222944" y="1409751"/>
            <a:ext cx="8669536" cy="4806687"/>
          </a:xfrm>
          <a:prstGeom prst="rect">
            <a:avLst/>
          </a:prstGeom>
        </p:spPr>
      </p:pic>
    </p:spTree>
    <p:extLst>
      <p:ext uri="{BB962C8B-B14F-4D97-AF65-F5344CB8AC3E}">
        <p14:creationId xmlns:p14="http://schemas.microsoft.com/office/powerpoint/2010/main" val="25008559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131</a:t>
            </a:fld>
            <a:endParaRPr lang="pt-BR" dirty="0">
              <a:solidFill>
                <a:prstClr val="black"/>
              </a:solidFill>
            </a:endParaRPr>
          </a:p>
        </p:txBody>
      </p:sp>
      <p:sp>
        <p:nvSpPr>
          <p:cNvPr id="5" name="CaixaDeTexto 4"/>
          <p:cNvSpPr txBox="1">
            <a:spLocks noChangeArrowheads="1"/>
          </p:cNvSpPr>
          <p:nvPr/>
        </p:nvSpPr>
        <p:spPr bwMode="auto">
          <a:xfrm>
            <a:off x="180080" y="6415801"/>
            <a:ext cx="70712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t-BR" altLang="pt-BR" sz="1000" dirty="0">
                <a:solidFill>
                  <a:prstClr val="black"/>
                </a:solidFill>
              </a:rPr>
              <a:t>Fonte: </a:t>
            </a:r>
            <a:r>
              <a:rPr lang="pt-BR" altLang="pt-BR" sz="1000" dirty="0" smtClean="0">
                <a:solidFill>
                  <a:prstClr val="black"/>
                </a:solidFill>
              </a:rPr>
              <a:t>SUIBE/DATAPREV. Elaboração: CGEDA/DRGPS/SPPS/MTPS</a:t>
            </a:r>
            <a:r>
              <a:rPr lang="pt-BR" altLang="pt-BR" sz="1000" dirty="0">
                <a:solidFill>
                  <a:prstClr val="black"/>
                </a:solidFill>
              </a:rPr>
              <a:t>. </a:t>
            </a:r>
          </a:p>
        </p:txBody>
      </p:sp>
      <p:sp>
        <p:nvSpPr>
          <p:cNvPr id="6" name="CaixaDeTexto 1"/>
          <p:cNvSpPr txBox="1">
            <a:spLocks noChangeArrowheads="1"/>
          </p:cNvSpPr>
          <p:nvPr/>
        </p:nvSpPr>
        <p:spPr bwMode="auto">
          <a:xfrm>
            <a:off x="519897" y="618711"/>
            <a:ext cx="805891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defRPr sz="1598" b="0" i="0" u="none" strike="noStrike" kern="1200" spc="0" baseline="0">
                <a:solidFill>
                  <a:prstClr val="black">
                    <a:lumMod val="65000"/>
                    <a:lumOff val="35000"/>
                  </a:prstClr>
                </a:solidFill>
                <a:latin typeface="+mn-lt"/>
                <a:ea typeface="+mn-ea"/>
                <a:cs typeface="+mn-cs"/>
              </a:defRPr>
            </a:pPr>
            <a:r>
              <a:rPr lang="pt-BR" sz="2800" b="1" dirty="0" smtClean="0">
                <a:solidFill>
                  <a:prstClr val="black">
                    <a:lumMod val="65000"/>
                    <a:lumOff val="35000"/>
                  </a:prstClr>
                </a:solidFill>
                <a:latin typeface="Calibri"/>
              </a:rPr>
              <a:t>Duração média das </a:t>
            </a:r>
            <a:r>
              <a:rPr lang="pt-BR" sz="2800" b="1" dirty="0">
                <a:solidFill>
                  <a:prstClr val="black">
                    <a:lumMod val="65000"/>
                    <a:lumOff val="35000"/>
                  </a:prstClr>
                </a:solidFill>
                <a:latin typeface="Calibri"/>
              </a:rPr>
              <a:t>Pensões </a:t>
            </a:r>
            <a:r>
              <a:rPr lang="pt-BR" sz="2800" b="1" dirty="0" smtClean="0">
                <a:solidFill>
                  <a:prstClr val="black">
                    <a:lumMod val="65000"/>
                    <a:lumOff val="35000"/>
                  </a:prstClr>
                </a:solidFill>
                <a:latin typeface="Calibri"/>
              </a:rPr>
              <a:t>por morte, segundo o sexo </a:t>
            </a:r>
            <a:r>
              <a:rPr lang="pt-BR" sz="2800" b="1" dirty="0">
                <a:solidFill>
                  <a:prstClr val="black">
                    <a:lumMod val="65000"/>
                    <a:lumOff val="35000"/>
                  </a:prstClr>
                </a:solidFill>
                <a:latin typeface="Calibri"/>
              </a:rPr>
              <a:t>e </a:t>
            </a:r>
            <a:r>
              <a:rPr lang="pt-BR" sz="2800" b="1" dirty="0" smtClean="0">
                <a:solidFill>
                  <a:prstClr val="black">
                    <a:lumMod val="65000"/>
                    <a:lumOff val="35000"/>
                  </a:prstClr>
                </a:solidFill>
                <a:latin typeface="Calibri"/>
              </a:rPr>
              <a:t>a clientela </a:t>
            </a:r>
            <a:r>
              <a:rPr lang="pt-BR" sz="2800" b="1" dirty="0">
                <a:solidFill>
                  <a:prstClr val="black">
                    <a:lumMod val="65000"/>
                    <a:lumOff val="35000"/>
                  </a:prstClr>
                </a:solidFill>
                <a:latin typeface="Calibri"/>
              </a:rPr>
              <a:t>- 2005 a </a:t>
            </a:r>
            <a:r>
              <a:rPr lang="pt-BR" sz="2800" b="1" dirty="0" smtClean="0">
                <a:solidFill>
                  <a:prstClr val="black">
                    <a:lumMod val="65000"/>
                    <a:lumOff val="35000"/>
                  </a:prstClr>
                </a:solidFill>
                <a:latin typeface="Calibri"/>
              </a:rPr>
              <a:t>2015 – Em anos</a:t>
            </a:r>
            <a:endParaRPr lang="pt-BR" sz="2800" b="1" dirty="0">
              <a:solidFill>
                <a:prstClr val="black">
                  <a:lumMod val="65000"/>
                  <a:lumOff val="35000"/>
                </a:prstClr>
              </a:solidFill>
              <a:latin typeface="Calibri"/>
            </a:endParaRPr>
          </a:p>
        </p:txBody>
      </p:sp>
      <p:graphicFrame>
        <p:nvGraphicFramePr>
          <p:cNvPr id="8" name="Objeto 7"/>
          <p:cNvGraphicFramePr>
            <a:graphicFrameLocks noChangeAspect="1"/>
          </p:cNvGraphicFramePr>
          <p:nvPr>
            <p:extLst/>
          </p:nvPr>
        </p:nvGraphicFramePr>
        <p:xfrm>
          <a:off x="208656" y="1700808"/>
          <a:ext cx="8681392" cy="4409846"/>
        </p:xfrm>
        <a:graphic>
          <a:graphicData uri="http://schemas.openxmlformats.org/presentationml/2006/ole">
            <mc:AlternateContent xmlns:mc="http://schemas.openxmlformats.org/markup-compatibility/2006">
              <mc:Choice xmlns:v="urn:schemas-microsoft-com:vml" Requires="v">
                <p:oleObj spid="_x0000_s80914" name="Planilha" r:id="rId4" imgW="4372102" imgH="4591080" progId="Excel.Sheet.12">
                  <p:embed/>
                </p:oleObj>
              </mc:Choice>
              <mc:Fallback>
                <p:oleObj name="Planilha" r:id="rId4" imgW="4372102" imgH="4591080" progId="Excel.Sheet.12">
                  <p:embed/>
                  <p:pic>
                    <p:nvPicPr>
                      <p:cNvPr id="0" name=""/>
                      <p:cNvPicPr/>
                      <p:nvPr/>
                    </p:nvPicPr>
                    <p:blipFill>
                      <a:blip r:embed="rId5"/>
                      <a:stretch>
                        <a:fillRect/>
                      </a:stretch>
                    </p:blipFill>
                    <p:spPr>
                      <a:xfrm>
                        <a:off x="208656" y="1700808"/>
                        <a:ext cx="8681392" cy="4409846"/>
                      </a:xfrm>
                      <a:prstGeom prst="rect">
                        <a:avLst/>
                      </a:prstGeom>
                    </p:spPr>
                  </p:pic>
                </p:oleObj>
              </mc:Fallback>
            </mc:AlternateContent>
          </a:graphicData>
        </a:graphic>
      </p:graphicFrame>
    </p:spTree>
    <p:extLst>
      <p:ext uri="{BB962C8B-B14F-4D97-AF65-F5344CB8AC3E}">
        <p14:creationId xmlns:p14="http://schemas.microsoft.com/office/powerpoint/2010/main" val="115781533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132</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12029" y="1793721"/>
          <a:ext cx="8680452" cy="4438637"/>
        </p:xfrm>
        <a:graphic>
          <a:graphicData uri="http://schemas.openxmlformats.org/presentationml/2006/ole">
            <mc:AlternateContent xmlns:mc="http://schemas.openxmlformats.org/markup-compatibility/2006">
              <mc:Choice xmlns:v="urn:schemas-microsoft-com:vml" Requires="v">
                <p:oleObj spid="_x0000_s81938" name="Planilha" r:id="rId4" imgW="11791843" imgH="6238890" progId="Excel.Sheet.12">
                  <p:embed/>
                </p:oleObj>
              </mc:Choice>
              <mc:Fallback>
                <p:oleObj name="Planilha" r:id="rId4" imgW="11791843" imgH="6238890" progId="Excel.Sheet.12">
                  <p:embed/>
                  <p:pic>
                    <p:nvPicPr>
                      <p:cNvPr id="0" name=""/>
                      <p:cNvPicPr/>
                      <p:nvPr/>
                    </p:nvPicPr>
                    <p:blipFill>
                      <a:blip r:embed="rId5"/>
                      <a:stretch>
                        <a:fillRect/>
                      </a:stretch>
                    </p:blipFill>
                    <p:spPr>
                      <a:xfrm>
                        <a:off x="212029" y="1793721"/>
                        <a:ext cx="8680452" cy="4438637"/>
                      </a:xfrm>
                      <a:prstGeom prst="rect">
                        <a:avLst/>
                      </a:prstGeom>
                    </p:spPr>
                  </p:pic>
                </p:oleObj>
              </mc:Fallback>
            </mc:AlternateContent>
          </a:graphicData>
        </a:graphic>
      </p:graphicFrame>
      <p:sp>
        <p:nvSpPr>
          <p:cNvPr id="6" name="Subtítulo 2"/>
          <p:cNvSpPr txBox="1">
            <a:spLocks/>
          </p:cNvSpPr>
          <p:nvPr/>
        </p:nvSpPr>
        <p:spPr>
          <a:xfrm>
            <a:off x="878062" y="1533275"/>
            <a:ext cx="7348383" cy="45462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1800" dirty="0">
                <a:solidFill>
                  <a:prstClr val="black"/>
                </a:solidFill>
              </a:rPr>
              <a:t>Quantidades (em milhares), segundo faixa etária - 2014</a:t>
            </a:r>
          </a:p>
        </p:txBody>
      </p:sp>
      <p:sp>
        <p:nvSpPr>
          <p:cNvPr id="7" name="Subtítulo 2"/>
          <p:cNvSpPr txBox="1">
            <a:spLocks/>
          </p:cNvSpPr>
          <p:nvPr/>
        </p:nvSpPr>
        <p:spPr>
          <a:xfrm>
            <a:off x="371530" y="723624"/>
            <a:ext cx="8361445" cy="66714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2800" b="1" dirty="0" smtClean="0">
                <a:solidFill>
                  <a:prstClr val="black"/>
                </a:solidFill>
              </a:rPr>
              <a:t>2,4 milhões de beneficiários </a:t>
            </a:r>
            <a:r>
              <a:rPr lang="pt-BR" sz="2800" b="1" dirty="0">
                <a:solidFill>
                  <a:prstClr val="black"/>
                </a:solidFill>
              </a:rPr>
              <a:t>acumulam aposentadoria e </a:t>
            </a:r>
            <a:r>
              <a:rPr lang="pt-BR" sz="2800" b="1" dirty="0" smtClean="0">
                <a:solidFill>
                  <a:prstClr val="black"/>
                </a:solidFill>
              </a:rPr>
              <a:t>pensão, sendo que 93,4% deles têm 60 anos ou mais</a:t>
            </a:r>
            <a:endParaRPr lang="pt-BR" sz="2800" b="1" dirty="0">
              <a:solidFill>
                <a:prstClr val="black"/>
              </a:solidFill>
            </a:endParaRPr>
          </a:p>
        </p:txBody>
      </p:sp>
      <p:sp>
        <p:nvSpPr>
          <p:cNvPr id="8" name="Subtítulo 2"/>
          <p:cNvSpPr txBox="1">
            <a:spLocks/>
          </p:cNvSpPr>
          <p:nvPr/>
        </p:nvSpPr>
        <p:spPr>
          <a:xfrm>
            <a:off x="212029" y="6417733"/>
            <a:ext cx="3563031" cy="24100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000" dirty="0">
                <a:solidFill>
                  <a:prstClr val="black"/>
                </a:solidFill>
                <a:latin typeface="Arial" panose="020B0604020202020204" pitchFamily="34" charset="0"/>
                <a:cs typeface="Arial" panose="020B0604020202020204" pitchFamily="34" charset="0"/>
              </a:rPr>
              <a:t>Fonte: PNAD 2014. Elaboração: DRGPS/SPPS/MTPS.</a:t>
            </a:r>
          </a:p>
        </p:txBody>
      </p:sp>
      <p:sp>
        <p:nvSpPr>
          <p:cNvPr id="9" name="CaixaDeTexto 8"/>
          <p:cNvSpPr txBox="1"/>
          <p:nvPr/>
        </p:nvSpPr>
        <p:spPr>
          <a:xfrm>
            <a:off x="903228" y="5226129"/>
            <a:ext cx="599768"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0,2%</a:t>
            </a:r>
            <a:endParaRPr lang="pt-BR" sz="1200" b="1" dirty="0">
              <a:solidFill>
                <a:srgbClr val="C00000"/>
              </a:solidFill>
              <a:latin typeface="Arial" charset="0"/>
              <a:cs typeface="Arial" charset="0"/>
            </a:endParaRPr>
          </a:p>
        </p:txBody>
      </p:sp>
      <p:sp>
        <p:nvSpPr>
          <p:cNvPr id="10" name="CaixaDeTexto 9"/>
          <p:cNvSpPr txBox="1"/>
          <p:nvPr/>
        </p:nvSpPr>
        <p:spPr>
          <a:xfrm>
            <a:off x="1793677" y="5226129"/>
            <a:ext cx="599768"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0,3%</a:t>
            </a:r>
            <a:endParaRPr lang="pt-BR" sz="1200" b="1" dirty="0">
              <a:solidFill>
                <a:srgbClr val="C00000"/>
              </a:solidFill>
              <a:latin typeface="Arial" charset="0"/>
              <a:cs typeface="Arial" charset="0"/>
            </a:endParaRPr>
          </a:p>
        </p:txBody>
      </p:sp>
      <p:sp>
        <p:nvSpPr>
          <p:cNvPr id="11" name="CaixaDeTexto 10"/>
          <p:cNvSpPr txBox="1"/>
          <p:nvPr/>
        </p:nvSpPr>
        <p:spPr>
          <a:xfrm>
            <a:off x="2684126" y="5087629"/>
            <a:ext cx="599768" cy="276999"/>
          </a:xfrm>
          <a:prstGeom prst="rect">
            <a:avLst/>
          </a:prstGeom>
          <a:noFill/>
        </p:spPr>
        <p:txBody>
          <a:bodyPr wrap="square" rtlCol="0">
            <a:spAutoFit/>
          </a:bodyPr>
          <a:lstStyle/>
          <a:p>
            <a:r>
              <a:rPr lang="pt-BR" sz="1200" b="1" dirty="0">
                <a:solidFill>
                  <a:srgbClr val="C00000"/>
                </a:solidFill>
                <a:latin typeface="Arial" charset="0"/>
                <a:cs typeface="Arial" charset="0"/>
              </a:rPr>
              <a:t>1</a:t>
            </a:r>
            <a:r>
              <a:rPr lang="pt-BR" sz="1200" b="1" dirty="0" smtClean="0">
                <a:solidFill>
                  <a:srgbClr val="C00000"/>
                </a:solidFill>
                <a:latin typeface="Arial" charset="0"/>
                <a:cs typeface="Arial" charset="0"/>
              </a:rPr>
              <a:t>,3%</a:t>
            </a:r>
            <a:endParaRPr lang="pt-BR" sz="1200" b="1" dirty="0">
              <a:solidFill>
                <a:srgbClr val="C00000"/>
              </a:solidFill>
              <a:latin typeface="Arial" charset="0"/>
              <a:cs typeface="Arial" charset="0"/>
            </a:endParaRPr>
          </a:p>
        </p:txBody>
      </p:sp>
      <p:sp>
        <p:nvSpPr>
          <p:cNvPr id="12" name="CaixaDeTexto 11"/>
          <p:cNvSpPr txBox="1"/>
          <p:nvPr/>
        </p:nvSpPr>
        <p:spPr>
          <a:xfrm>
            <a:off x="3607714" y="5318668"/>
            <a:ext cx="599768"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4,8%</a:t>
            </a:r>
            <a:endParaRPr lang="pt-BR" sz="1200" b="1" dirty="0">
              <a:solidFill>
                <a:srgbClr val="C00000"/>
              </a:solidFill>
              <a:latin typeface="Arial" charset="0"/>
              <a:cs typeface="Arial" charset="0"/>
            </a:endParaRPr>
          </a:p>
        </p:txBody>
      </p:sp>
      <p:sp>
        <p:nvSpPr>
          <p:cNvPr id="13" name="CaixaDeTexto 12"/>
          <p:cNvSpPr txBox="1"/>
          <p:nvPr/>
        </p:nvSpPr>
        <p:spPr>
          <a:xfrm>
            <a:off x="4465024" y="4941268"/>
            <a:ext cx="729087"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12,2%</a:t>
            </a:r>
            <a:endParaRPr lang="pt-BR" sz="1200" b="1" dirty="0">
              <a:solidFill>
                <a:srgbClr val="C00000"/>
              </a:solidFill>
              <a:latin typeface="Arial" charset="0"/>
              <a:cs typeface="Arial" charset="0"/>
            </a:endParaRPr>
          </a:p>
        </p:txBody>
      </p:sp>
      <p:sp>
        <p:nvSpPr>
          <p:cNvPr id="14" name="CaixaDeTexto 13"/>
          <p:cNvSpPr txBox="1"/>
          <p:nvPr/>
        </p:nvSpPr>
        <p:spPr>
          <a:xfrm>
            <a:off x="5328349" y="4783716"/>
            <a:ext cx="707239"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15,6%</a:t>
            </a:r>
            <a:endParaRPr lang="pt-BR" sz="1200" b="1" dirty="0">
              <a:solidFill>
                <a:srgbClr val="C00000"/>
              </a:solidFill>
              <a:latin typeface="Arial" charset="0"/>
              <a:cs typeface="Arial" charset="0"/>
            </a:endParaRPr>
          </a:p>
        </p:txBody>
      </p:sp>
      <p:sp>
        <p:nvSpPr>
          <p:cNvPr id="15" name="CaixaDeTexto 14"/>
          <p:cNvSpPr txBox="1"/>
          <p:nvPr/>
        </p:nvSpPr>
        <p:spPr>
          <a:xfrm>
            <a:off x="6200904" y="4536053"/>
            <a:ext cx="711424"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20,0%</a:t>
            </a:r>
            <a:endParaRPr lang="pt-BR" sz="1200" b="1" dirty="0">
              <a:solidFill>
                <a:srgbClr val="C00000"/>
              </a:solidFill>
              <a:latin typeface="Arial" charset="0"/>
              <a:cs typeface="Arial" charset="0"/>
            </a:endParaRPr>
          </a:p>
        </p:txBody>
      </p:sp>
      <p:sp>
        <p:nvSpPr>
          <p:cNvPr id="16" name="CaixaDeTexto 15"/>
          <p:cNvSpPr txBox="1"/>
          <p:nvPr/>
        </p:nvSpPr>
        <p:spPr>
          <a:xfrm>
            <a:off x="7102859" y="4561762"/>
            <a:ext cx="775926"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17,6%</a:t>
            </a:r>
            <a:endParaRPr lang="pt-BR" sz="1200" b="1" dirty="0">
              <a:solidFill>
                <a:srgbClr val="C00000"/>
              </a:solidFill>
              <a:latin typeface="Arial" charset="0"/>
              <a:cs typeface="Arial" charset="0"/>
            </a:endParaRPr>
          </a:p>
        </p:txBody>
      </p:sp>
      <p:sp>
        <p:nvSpPr>
          <p:cNvPr id="17" name="CaixaDeTexto 16"/>
          <p:cNvSpPr txBox="1"/>
          <p:nvPr/>
        </p:nvSpPr>
        <p:spPr>
          <a:xfrm>
            <a:off x="8005795" y="4149080"/>
            <a:ext cx="681005" cy="276999"/>
          </a:xfrm>
          <a:prstGeom prst="rect">
            <a:avLst/>
          </a:prstGeom>
          <a:noFill/>
        </p:spPr>
        <p:txBody>
          <a:bodyPr wrap="square" rtlCol="0">
            <a:spAutoFit/>
          </a:bodyPr>
          <a:lstStyle/>
          <a:p>
            <a:r>
              <a:rPr lang="pt-BR" sz="1200" b="1" dirty="0" smtClean="0">
                <a:solidFill>
                  <a:srgbClr val="C00000"/>
                </a:solidFill>
                <a:latin typeface="Arial" charset="0"/>
                <a:cs typeface="Arial" charset="0"/>
              </a:rPr>
              <a:t>28,0%</a:t>
            </a:r>
            <a:endParaRPr lang="pt-BR" sz="1200" b="1" dirty="0">
              <a:solidFill>
                <a:srgbClr val="C00000"/>
              </a:solidFill>
              <a:latin typeface="Arial" charset="0"/>
              <a:cs typeface="Arial" charset="0"/>
            </a:endParaRPr>
          </a:p>
        </p:txBody>
      </p:sp>
    </p:spTree>
    <p:extLst>
      <p:ext uri="{BB962C8B-B14F-4D97-AF65-F5344CB8AC3E}">
        <p14:creationId xmlns:p14="http://schemas.microsoft.com/office/powerpoint/2010/main" val="180921671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133</a:t>
            </a:fld>
            <a:endParaRPr lang="pt-BR" dirty="0">
              <a:solidFill>
                <a:prstClr val="black"/>
              </a:solidFill>
            </a:endParaRPr>
          </a:p>
        </p:txBody>
      </p:sp>
      <p:graphicFrame>
        <p:nvGraphicFramePr>
          <p:cNvPr id="5" name="Tabela 4"/>
          <p:cNvGraphicFramePr>
            <a:graphicFrameLocks noGrp="1"/>
          </p:cNvGraphicFramePr>
          <p:nvPr>
            <p:extLst/>
          </p:nvPr>
        </p:nvGraphicFramePr>
        <p:xfrm>
          <a:off x="340588" y="1985788"/>
          <a:ext cx="8346213" cy="4367510"/>
        </p:xfrm>
        <a:graphic>
          <a:graphicData uri="http://schemas.openxmlformats.org/drawingml/2006/table">
            <a:tbl>
              <a:tblPr firstRow="1" firstCol="1" bandRow="1"/>
              <a:tblGrid>
                <a:gridCol w="2781743"/>
                <a:gridCol w="2781743"/>
                <a:gridCol w="2782727"/>
              </a:tblGrid>
              <a:tr h="926398">
                <a:tc gridSpan="3">
                  <a:txBody>
                    <a:bodyPr/>
                    <a:lstStyle/>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EVOLUÇÃO DA ACUMULAÇÃO DE PENSÃO E APOSENTADORIA ENTRE 1992 E 2014 SEGUNDO A PNAD/IBGE</a:t>
                      </a:r>
                    </a:p>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TOTAL </a:t>
                      </a:r>
                      <a:r>
                        <a:rPr lang="pt-BR" sz="1800" b="1" dirty="0">
                          <a:effectLst/>
                          <a:latin typeface="+mn-lt"/>
                          <a:ea typeface="Calibri" panose="020F0502020204030204" pitchFamily="34" charset="0"/>
                          <a:cs typeface="Times New Roman" panose="02020603050405020304" pitchFamily="18" charset="0"/>
                        </a:rPr>
                        <a:t>(HOMENS E MULHERES)</a:t>
                      </a:r>
                      <a:endParaRPr lang="pt-BR" sz="1800" dirty="0">
                        <a:effectLst/>
                        <a:latin typeface="+mn-lt"/>
                        <a:ea typeface="Calibri" panose="020F0502020204030204" pitchFamily="34" charset="0"/>
                        <a:cs typeface="Times New Roman" panose="02020603050405020304" pitchFamily="18" charset="0"/>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pt-BR"/>
                    </a:p>
                  </a:txBody>
                  <a:tcPr/>
                </a:tc>
                <a:tc hMerge="1">
                  <a:txBody>
                    <a:bodyPr/>
                    <a:lstStyle/>
                    <a:p>
                      <a:endParaRPr lang="pt-BR"/>
                    </a:p>
                  </a:txBody>
                  <a:tcPr/>
                </a:tc>
              </a:tr>
              <a:tr h="791158">
                <a:tc>
                  <a:txBody>
                    <a:bodyPr/>
                    <a:lstStyle/>
                    <a:p>
                      <a:pPr algn="ctr">
                        <a:lnSpc>
                          <a:spcPct val="107000"/>
                        </a:lnSpc>
                        <a:spcAft>
                          <a:spcPts val="0"/>
                        </a:spcAft>
                      </a:pPr>
                      <a:endParaRPr lang="pt-BR" sz="1800" b="1" dirty="0" smtClean="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ITEM</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pt-BR" sz="1800" b="1" dirty="0" smtClean="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1992</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pt-BR" sz="1800" b="1" dirty="0" smtClean="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2014 *</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2179">
                <a:tc>
                  <a:txBody>
                    <a:bodyPr/>
                    <a:lstStyle/>
                    <a:p>
                      <a:pPr algn="ctr">
                        <a:lnSpc>
                          <a:spcPct val="107000"/>
                        </a:lnSpc>
                        <a:spcAft>
                          <a:spcPts val="0"/>
                        </a:spcAft>
                      </a:pPr>
                      <a:endParaRPr lang="pt-BR" sz="1800" b="1" dirty="0" smtClean="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pt-BR" sz="1800" b="1" dirty="0" smtClean="0">
                          <a:effectLst/>
                          <a:latin typeface="+mn-lt"/>
                          <a:ea typeface="Calibri" panose="020F0502020204030204" pitchFamily="34" charset="0"/>
                          <a:cs typeface="Times New Roman" panose="02020603050405020304" pitchFamily="18" charset="0"/>
                        </a:rPr>
                        <a:t>Total </a:t>
                      </a:r>
                      <a:r>
                        <a:rPr lang="pt-BR" sz="1800" b="1" dirty="0">
                          <a:effectLst/>
                          <a:latin typeface="+mn-lt"/>
                          <a:ea typeface="Calibri" panose="020F0502020204030204" pitchFamily="34" charset="0"/>
                          <a:cs typeface="Times New Roman" panose="02020603050405020304" pitchFamily="18" charset="0"/>
                        </a:rPr>
                        <a:t>de Pensionistas</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dirty="0">
                          <a:solidFill>
                            <a:srgbClr val="000000"/>
                          </a:solidFill>
                          <a:effectLst/>
                          <a:latin typeface="+mn-lt"/>
                          <a:ea typeface="Calibri" panose="020F0502020204030204" pitchFamily="34" charset="0"/>
                          <a:cs typeface="Times New Roman" panose="02020603050405020304" pitchFamily="18" charset="0"/>
                        </a:rPr>
                        <a:t>3.339.086</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kern="1200" dirty="0" smtClean="0">
                          <a:solidFill>
                            <a:srgbClr val="000000"/>
                          </a:solidFill>
                          <a:effectLst/>
                          <a:latin typeface="+mn-lt"/>
                          <a:ea typeface="Calibri" panose="020F0502020204030204" pitchFamily="34" charset="0"/>
                          <a:cs typeface="Times New Roman" panose="02020603050405020304" pitchFamily="18" charset="0"/>
                        </a:rPr>
                        <a:t>7.379.893</a:t>
                      </a:r>
                      <a:endParaRPr lang="pt-BR" sz="1800" b="1" kern="1200" dirty="0">
                        <a:solidFill>
                          <a:srgbClr val="000000"/>
                        </a:solidFill>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3269">
                <a:tc>
                  <a:txBody>
                    <a:bodyPr/>
                    <a:lstStyle/>
                    <a:p>
                      <a:pPr algn="ctr">
                        <a:lnSpc>
                          <a:spcPct val="107000"/>
                        </a:lnSpc>
                        <a:spcAft>
                          <a:spcPts val="0"/>
                        </a:spcAft>
                      </a:pPr>
                      <a:r>
                        <a:rPr lang="pt-BR" sz="1800" b="1" dirty="0">
                          <a:effectLst/>
                          <a:latin typeface="+mn-lt"/>
                          <a:ea typeface="Calibri" panose="020F0502020204030204" pitchFamily="34" charset="0"/>
                          <a:cs typeface="Times New Roman" panose="02020603050405020304" pitchFamily="18" charset="0"/>
                        </a:rPr>
                        <a:t>Pensionistas que acumularam aposentadoria</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dirty="0">
                          <a:solidFill>
                            <a:srgbClr val="000000"/>
                          </a:solidFill>
                          <a:effectLst/>
                          <a:latin typeface="+mn-lt"/>
                          <a:ea typeface="Calibri" panose="020F0502020204030204" pitchFamily="34" charset="0"/>
                          <a:cs typeface="Times New Roman" panose="02020603050405020304" pitchFamily="18" charset="0"/>
                        </a:rPr>
                        <a:t>330.046</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dirty="0" smtClean="0">
                          <a:solidFill>
                            <a:srgbClr val="000000"/>
                          </a:solidFill>
                          <a:effectLst/>
                          <a:latin typeface="+mn-lt"/>
                          <a:ea typeface="Calibri" panose="020F0502020204030204" pitchFamily="34" charset="0"/>
                          <a:cs typeface="Times New Roman" panose="02020603050405020304" pitchFamily="18" charset="0"/>
                        </a:rPr>
                        <a:t>2.395.285</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579">
                <a:tc>
                  <a:txBody>
                    <a:bodyPr/>
                    <a:lstStyle/>
                    <a:p>
                      <a:pPr algn="ctr">
                        <a:lnSpc>
                          <a:spcPct val="107000"/>
                        </a:lnSpc>
                        <a:spcAft>
                          <a:spcPts val="0"/>
                        </a:spcAft>
                      </a:pPr>
                      <a:r>
                        <a:rPr lang="pt-BR" sz="1800" b="1" dirty="0">
                          <a:effectLst/>
                          <a:latin typeface="+mn-lt"/>
                          <a:ea typeface="Calibri" panose="020F0502020204030204" pitchFamily="34" charset="0"/>
                          <a:cs typeface="Times New Roman" panose="02020603050405020304" pitchFamily="18" charset="0"/>
                        </a:rPr>
                        <a:t>(2) / (1) em %</a:t>
                      </a: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dirty="0" smtClean="0">
                          <a:solidFill>
                            <a:srgbClr val="000000"/>
                          </a:solidFill>
                          <a:effectLst/>
                          <a:latin typeface="+mn-lt"/>
                          <a:ea typeface="Calibri" panose="020F0502020204030204" pitchFamily="34" charset="0"/>
                          <a:cs typeface="Times New Roman" panose="02020603050405020304" pitchFamily="18" charset="0"/>
                        </a:rPr>
                        <a:t>9,9 %</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pt-BR" sz="1800" b="1" dirty="0" smtClean="0">
                          <a:solidFill>
                            <a:srgbClr val="000000"/>
                          </a:solidFill>
                          <a:effectLst/>
                          <a:latin typeface="+mn-lt"/>
                          <a:ea typeface="Calibri" panose="020F0502020204030204" pitchFamily="34" charset="0"/>
                          <a:cs typeface="Times New Roman" panose="02020603050405020304" pitchFamily="18" charset="0"/>
                        </a:rPr>
                        <a:t>32,4 %</a:t>
                      </a:r>
                      <a:endParaRPr lang="pt-BR" sz="1800" b="1" dirty="0">
                        <a:effectLst/>
                        <a:latin typeface="+mn-lt"/>
                        <a:ea typeface="Calibri" panose="020F0502020204030204" pitchFamily="34" charset="0"/>
                        <a:cs typeface="Times New Roman" panose="02020603050405020304" pitchFamily="18" charset="0"/>
                      </a:endParaRPr>
                    </a:p>
                  </a:txBody>
                  <a:tcPr marL="64418" marR="6441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27">
                <a:tc gridSpan="3">
                  <a:txBody>
                    <a:bodyPr/>
                    <a:lstStyle/>
                    <a:p>
                      <a:pPr algn="l"/>
                      <a:r>
                        <a:rPr lang="pt-BR" sz="1000" b="0" i="0" dirty="0" smtClean="0">
                          <a:latin typeface="Arial" panose="020B0604020202020204" pitchFamily="34" charset="0"/>
                          <a:cs typeface="Arial" panose="020B0604020202020204" pitchFamily="34" charset="0"/>
                        </a:rPr>
                        <a:t>Fonte: PNAD 1992 e 2014/IBGE. </a:t>
                      </a:r>
                      <a:r>
                        <a:rPr lang="pt-BR" altLang="pt-BR" sz="1000" b="0" i="0" dirty="0" smtClean="0">
                          <a:latin typeface="Arial" panose="020B0604020202020204" pitchFamily="34" charset="0"/>
                          <a:cs typeface="Arial" panose="020B0604020202020204" pitchFamily="34" charset="0"/>
                        </a:rPr>
                        <a:t>Elaboração DRPGS/SPPS/MTPS. </a:t>
                      </a:r>
                    </a:p>
                    <a:p>
                      <a:pPr algn="l"/>
                      <a:r>
                        <a:rPr lang="pt-BR" altLang="pt-BR" sz="1000" b="0" i="0" dirty="0" smtClean="0">
                          <a:latin typeface="Arial" panose="020B0604020202020204" pitchFamily="34" charset="0"/>
                          <a:cs typeface="Arial" panose="020B0604020202020204" pitchFamily="34" charset="0"/>
                        </a:rPr>
                        <a:t>Nota: * Em 2014 está</a:t>
                      </a:r>
                      <a:r>
                        <a:rPr lang="pt-BR" altLang="pt-BR" sz="1000" b="0" i="0" baseline="0" dirty="0" smtClean="0">
                          <a:latin typeface="Arial" panose="020B0604020202020204" pitchFamily="34" charset="0"/>
                          <a:cs typeface="Arial" panose="020B0604020202020204" pitchFamily="34" charset="0"/>
                        </a:rPr>
                        <a:t> incluído a Região Norte </a:t>
                      </a:r>
                      <a:endParaRPr lang="pt-BR" altLang="pt-BR" sz="1000" b="0" i="0" dirty="0">
                        <a:latin typeface="Arial" panose="020B0604020202020204" pitchFamily="34" charset="0"/>
                        <a:cs typeface="Arial" panose="020B0604020202020204" pitchFamily="34" charset="0"/>
                      </a:endParaRPr>
                    </a:p>
                  </a:txBody>
                  <a:tcPr marL="64418" marR="644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14" marR="626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14" marR="626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CaixaDeTexto 5"/>
          <p:cNvSpPr txBox="1"/>
          <p:nvPr/>
        </p:nvSpPr>
        <p:spPr>
          <a:xfrm>
            <a:off x="417769" y="806622"/>
            <a:ext cx="8191850" cy="923330"/>
          </a:xfrm>
          <a:prstGeom prst="rect">
            <a:avLst/>
          </a:prstGeom>
          <a:noFill/>
        </p:spPr>
        <p:txBody>
          <a:bodyPr wrap="square" rtlCol="0">
            <a:spAutoFit/>
          </a:bodyPr>
          <a:lstStyle/>
          <a:p>
            <a:pPr algn="just"/>
            <a:r>
              <a:rPr lang="pt-BR" sz="1800" b="1" dirty="0">
                <a:solidFill>
                  <a:prstClr val="black"/>
                </a:solidFill>
                <a:latin typeface="Calibri"/>
                <a:cs typeface="Arial" charset="0"/>
              </a:rPr>
              <a:t>O percentual de pensionistas que acumulavam pensão e aposentadoria cresceu de 9,9%, em 1992, para </a:t>
            </a:r>
            <a:r>
              <a:rPr lang="pt-BR" sz="1800" b="1" dirty="0" smtClean="0">
                <a:solidFill>
                  <a:prstClr val="black"/>
                </a:solidFill>
                <a:latin typeface="Calibri"/>
                <a:cs typeface="Arial" charset="0"/>
              </a:rPr>
              <a:t>32,4%, </a:t>
            </a:r>
            <a:r>
              <a:rPr lang="pt-BR" sz="1800" b="1" dirty="0">
                <a:solidFill>
                  <a:prstClr val="black"/>
                </a:solidFill>
                <a:latin typeface="Calibri"/>
                <a:cs typeface="Arial" charset="0"/>
              </a:rPr>
              <a:t>em </a:t>
            </a:r>
            <a:r>
              <a:rPr lang="pt-BR" sz="1800" b="1" dirty="0" smtClean="0">
                <a:solidFill>
                  <a:prstClr val="black"/>
                </a:solidFill>
                <a:latin typeface="Calibri"/>
                <a:cs typeface="Arial" charset="0"/>
              </a:rPr>
              <a:t>2014. </a:t>
            </a:r>
            <a:r>
              <a:rPr lang="pt-BR" sz="1800" b="1" dirty="0">
                <a:solidFill>
                  <a:prstClr val="black"/>
                </a:solidFill>
                <a:latin typeface="Calibri"/>
                <a:cs typeface="Arial" charset="0"/>
              </a:rPr>
              <a:t>O percentual </a:t>
            </a:r>
            <a:r>
              <a:rPr lang="pt-BR" sz="1800" b="1" dirty="0" smtClean="0">
                <a:solidFill>
                  <a:prstClr val="black"/>
                </a:solidFill>
                <a:latin typeface="Calibri"/>
                <a:cs typeface="Arial" charset="0"/>
              </a:rPr>
              <a:t>de beneficiários que acumulavam </a:t>
            </a:r>
            <a:r>
              <a:rPr lang="pt-BR" sz="1800" b="1" dirty="0">
                <a:solidFill>
                  <a:prstClr val="black"/>
                </a:solidFill>
                <a:latin typeface="Calibri"/>
                <a:cs typeface="Arial" charset="0"/>
              </a:rPr>
              <a:t>pensão com aposentadoria triplicou entre 1992 e 2014. </a:t>
            </a:r>
          </a:p>
        </p:txBody>
      </p:sp>
    </p:spTree>
    <p:extLst>
      <p:ext uri="{BB962C8B-B14F-4D97-AF65-F5344CB8AC3E}">
        <p14:creationId xmlns:p14="http://schemas.microsoft.com/office/powerpoint/2010/main" val="18795290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134</a:t>
            </a:fld>
            <a:endParaRPr lang="pt-BR" dirty="0">
              <a:solidFill>
                <a:prstClr val="black"/>
              </a:solidFill>
            </a:endParaRPr>
          </a:p>
        </p:txBody>
      </p:sp>
      <p:sp>
        <p:nvSpPr>
          <p:cNvPr id="5" name="Subtítulo 2"/>
          <p:cNvSpPr txBox="1">
            <a:spLocks/>
          </p:cNvSpPr>
          <p:nvPr/>
        </p:nvSpPr>
        <p:spPr>
          <a:xfrm>
            <a:off x="133575" y="594084"/>
            <a:ext cx="8830913" cy="68601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sz="2800" b="1" dirty="0" smtClean="0">
                <a:solidFill>
                  <a:prstClr val="black"/>
                </a:solidFill>
              </a:rPr>
              <a:t>Quantidade de beneficiários que acumulam aposentadoria e pensão por morte, por </a:t>
            </a:r>
            <a:r>
              <a:rPr lang="pt-BR" sz="2800" b="1" dirty="0">
                <a:solidFill>
                  <a:prstClr val="black"/>
                </a:solidFill>
              </a:rPr>
              <a:t>faixa </a:t>
            </a:r>
            <a:r>
              <a:rPr lang="pt-BR" sz="2800" b="1" dirty="0" smtClean="0">
                <a:solidFill>
                  <a:prstClr val="black"/>
                </a:solidFill>
              </a:rPr>
              <a:t>etária e renda </a:t>
            </a:r>
            <a:r>
              <a:rPr lang="pt-BR" sz="2800" b="1" dirty="0">
                <a:solidFill>
                  <a:prstClr val="black"/>
                </a:solidFill>
              </a:rPr>
              <a:t>- 2014</a:t>
            </a:r>
          </a:p>
        </p:txBody>
      </p:sp>
      <p:sp>
        <p:nvSpPr>
          <p:cNvPr id="6" name="Subtítulo 2"/>
          <p:cNvSpPr txBox="1">
            <a:spLocks/>
          </p:cNvSpPr>
          <p:nvPr/>
        </p:nvSpPr>
        <p:spPr>
          <a:xfrm>
            <a:off x="203945" y="6235939"/>
            <a:ext cx="8227640" cy="4899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000" dirty="0">
                <a:solidFill>
                  <a:prstClr val="black"/>
                </a:solidFill>
                <a:latin typeface="Arial" panose="020B0604020202020204" pitchFamily="34" charset="0"/>
                <a:cs typeface="Arial" panose="020B0604020202020204" pitchFamily="34" charset="0"/>
              </a:rPr>
              <a:t>Fonte: PNAD </a:t>
            </a:r>
            <a:r>
              <a:rPr lang="pt-BR" sz="1000" dirty="0" smtClean="0">
                <a:solidFill>
                  <a:prstClr val="black"/>
                </a:solidFill>
                <a:latin typeface="Arial" panose="020B0604020202020204" pitchFamily="34" charset="0"/>
                <a:cs typeface="Arial" panose="020B0604020202020204" pitchFamily="34" charset="0"/>
              </a:rPr>
              <a:t>2014/IBGE. </a:t>
            </a:r>
            <a:r>
              <a:rPr lang="pt-BR" altLang="pt-BR" sz="1000" i="1" dirty="0" smtClean="0">
                <a:solidFill>
                  <a:prstClr val="black"/>
                </a:solidFill>
                <a:latin typeface="Arial" panose="020B0604020202020204" pitchFamily="34" charset="0"/>
                <a:cs typeface="Arial" panose="020B0604020202020204" pitchFamily="34" charset="0"/>
              </a:rPr>
              <a:t>Elaboração DRPGS/SPPS/MTPS. </a:t>
            </a:r>
          </a:p>
          <a:p>
            <a:pPr algn="l"/>
            <a:r>
              <a:rPr lang="pt-BR" altLang="pt-BR" sz="1000" dirty="0">
                <a:solidFill>
                  <a:prstClr val="black"/>
                </a:solidFill>
                <a:latin typeface="Arial" panose="020B0604020202020204" pitchFamily="34" charset="0"/>
                <a:cs typeface="Arial" panose="020B0604020202020204" pitchFamily="34" charset="0"/>
              </a:rPr>
              <a:t>Nota: Foram excluídos os beneficiários cuja idade e/ou rendimento de aposentadoria e pensão não foram declarados </a:t>
            </a:r>
          </a:p>
          <a:p>
            <a:pPr algn="l"/>
            <a:endParaRPr lang="pt-BR" altLang="pt-BR" sz="1000" i="1" dirty="0">
              <a:solidFill>
                <a:prstClr val="black"/>
              </a:solidFill>
              <a:latin typeface="Arial" panose="020B0604020202020204" pitchFamily="34" charset="0"/>
              <a:cs typeface="Arial" panose="020B0604020202020204" pitchFamily="34" charset="0"/>
            </a:endParaRPr>
          </a:p>
          <a:p>
            <a:pPr algn="l"/>
            <a:endParaRPr lang="pt-BR" sz="1000" dirty="0">
              <a:solidFill>
                <a:prstClr val="black"/>
              </a:solidFill>
              <a:latin typeface="Arial" panose="020B0604020202020204" pitchFamily="34" charset="0"/>
              <a:cs typeface="Arial" panose="020B0604020202020204" pitchFamily="34" charset="0"/>
            </a:endParaRPr>
          </a:p>
        </p:txBody>
      </p:sp>
      <p:graphicFrame>
        <p:nvGraphicFramePr>
          <p:cNvPr id="7" name="Objeto 6"/>
          <p:cNvGraphicFramePr>
            <a:graphicFrameLocks noChangeAspect="1"/>
          </p:cNvGraphicFramePr>
          <p:nvPr>
            <p:extLst/>
          </p:nvPr>
        </p:nvGraphicFramePr>
        <p:xfrm>
          <a:off x="241817" y="1412776"/>
          <a:ext cx="8578655" cy="4716910"/>
        </p:xfrm>
        <a:graphic>
          <a:graphicData uri="http://schemas.openxmlformats.org/presentationml/2006/ole">
            <mc:AlternateContent xmlns:mc="http://schemas.openxmlformats.org/markup-compatibility/2006">
              <mc:Choice xmlns:v="urn:schemas-microsoft-com:vml" Requires="v">
                <p:oleObj spid="_x0000_s82962" name="Planilha" r:id="rId3" imgW="17535410" imgH="6448410" progId="Excel.Sheet.12">
                  <p:embed/>
                </p:oleObj>
              </mc:Choice>
              <mc:Fallback>
                <p:oleObj name="Planilha" r:id="rId3" imgW="17535410" imgH="6448410" progId="Excel.Sheet.12">
                  <p:embed/>
                  <p:pic>
                    <p:nvPicPr>
                      <p:cNvPr id="0" name=""/>
                      <p:cNvPicPr/>
                      <p:nvPr/>
                    </p:nvPicPr>
                    <p:blipFill>
                      <a:blip r:embed="rId4"/>
                      <a:stretch>
                        <a:fillRect/>
                      </a:stretch>
                    </p:blipFill>
                    <p:spPr>
                      <a:xfrm>
                        <a:off x="241817" y="1412776"/>
                        <a:ext cx="8578655" cy="4716910"/>
                      </a:xfrm>
                      <a:prstGeom prst="rect">
                        <a:avLst/>
                      </a:prstGeom>
                    </p:spPr>
                  </p:pic>
                </p:oleObj>
              </mc:Fallback>
            </mc:AlternateContent>
          </a:graphicData>
        </a:graphic>
      </p:graphicFrame>
    </p:spTree>
    <p:extLst>
      <p:ext uri="{BB962C8B-B14F-4D97-AF65-F5344CB8AC3E}">
        <p14:creationId xmlns:p14="http://schemas.microsoft.com/office/powerpoint/2010/main" val="37541898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135</a:t>
            </a:fld>
            <a:endParaRPr lang="pt-BR" dirty="0">
              <a:solidFill>
                <a:prstClr val="black"/>
              </a:solidFill>
            </a:endParaRPr>
          </a:p>
        </p:txBody>
      </p:sp>
      <p:sp>
        <p:nvSpPr>
          <p:cNvPr id="5" name="Subtítulo 2"/>
          <p:cNvSpPr txBox="1">
            <a:spLocks/>
          </p:cNvSpPr>
          <p:nvPr/>
        </p:nvSpPr>
        <p:spPr>
          <a:xfrm>
            <a:off x="51363" y="738360"/>
            <a:ext cx="9083111" cy="78675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b="1" dirty="0">
                <a:solidFill>
                  <a:prstClr val="black"/>
                </a:solidFill>
              </a:rPr>
              <a:t>D</a:t>
            </a:r>
            <a:r>
              <a:rPr lang="pt-BR" b="1" dirty="0" smtClean="0">
                <a:solidFill>
                  <a:prstClr val="black"/>
                </a:solidFill>
              </a:rPr>
              <a:t>espesa </a:t>
            </a:r>
            <a:r>
              <a:rPr lang="pt-BR" b="1" dirty="0">
                <a:solidFill>
                  <a:prstClr val="black"/>
                </a:solidFill>
              </a:rPr>
              <a:t>anual (em R</a:t>
            </a:r>
            <a:r>
              <a:rPr lang="pt-BR" b="1" dirty="0" smtClean="0">
                <a:solidFill>
                  <a:prstClr val="black"/>
                </a:solidFill>
              </a:rPr>
              <a:t>$) dos beneficiários que acumulam aposentadoria e pensão por morte, por </a:t>
            </a:r>
            <a:r>
              <a:rPr lang="pt-BR" b="1" dirty="0">
                <a:solidFill>
                  <a:prstClr val="black"/>
                </a:solidFill>
              </a:rPr>
              <a:t>faixa </a:t>
            </a:r>
            <a:r>
              <a:rPr lang="pt-BR" b="1" dirty="0" smtClean="0">
                <a:solidFill>
                  <a:prstClr val="black"/>
                </a:solidFill>
              </a:rPr>
              <a:t>etária e renda - </a:t>
            </a:r>
            <a:r>
              <a:rPr lang="pt-BR" b="1" dirty="0">
                <a:solidFill>
                  <a:prstClr val="black"/>
                </a:solidFill>
              </a:rPr>
              <a:t>2014</a:t>
            </a:r>
          </a:p>
        </p:txBody>
      </p:sp>
      <p:graphicFrame>
        <p:nvGraphicFramePr>
          <p:cNvPr id="6" name="Objeto 5"/>
          <p:cNvGraphicFramePr>
            <a:graphicFrameLocks noChangeAspect="1"/>
          </p:cNvGraphicFramePr>
          <p:nvPr>
            <p:extLst/>
          </p:nvPr>
        </p:nvGraphicFramePr>
        <p:xfrm>
          <a:off x="241417" y="1772816"/>
          <a:ext cx="8598339" cy="4392980"/>
        </p:xfrm>
        <a:graphic>
          <a:graphicData uri="http://schemas.openxmlformats.org/presentationml/2006/ole">
            <mc:AlternateContent xmlns:mc="http://schemas.openxmlformats.org/markup-compatibility/2006">
              <mc:Choice xmlns:v="urn:schemas-microsoft-com:vml" Requires="v">
                <p:oleObj spid="_x0000_s83986" name="Planilha" r:id="rId3" imgW="17535410" imgH="6448410" progId="Excel.Sheet.12">
                  <p:embed/>
                </p:oleObj>
              </mc:Choice>
              <mc:Fallback>
                <p:oleObj name="Planilha" r:id="rId3" imgW="17535410" imgH="6448410" progId="Excel.Sheet.12">
                  <p:embed/>
                  <p:pic>
                    <p:nvPicPr>
                      <p:cNvPr id="0" name=""/>
                      <p:cNvPicPr/>
                      <p:nvPr/>
                    </p:nvPicPr>
                    <p:blipFill>
                      <a:blip r:embed="rId4"/>
                      <a:stretch>
                        <a:fillRect/>
                      </a:stretch>
                    </p:blipFill>
                    <p:spPr>
                      <a:xfrm>
                        <a:off x="241417" y="1772816"/>
                        <a:ext cx="8598339" cy="4392980"/>
                      </a:xfrm>
                      <a:prstGeom prst="rect">
                        <a:avLst/>
                      </a:prstGeom>
                    </p:spPr>
                  </p:pic>
                </p:oleObj>
              </mc:Fallback>
            </mc:AlternateContent>
          </a:graphicData>
        </a:graphic>
      </p:graphicFrame>
      <p:sp>
        <p:nvSpPr>
          <p:cNvPr id="8" name="Subtítulo 2"/>
          <p:cNvSpPr txBox="1">
            <a:spLocks/>
          </p:cNvSpPr>
          <p:nvPr/>
        </p:nvSpPr>
        <p:spPr>
          <a:xfrm>
            <a:off x="304800" y="6310990"/>
            <a:ext cx="7219528" cy="48997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000" dirty="0">
                <a:solidFill>
                  <a:prstClr val="black"/>
                </a:solidFill>
                <a:latin typeface="Arial" panose="020B0604020202020204" pitchFamily="34" charset="0"/>
                <a:cs typeface="Arial" panose="020B0604020202020204" pitchFamily="34" charset="0"/>
              </a:rPr>
              <a:t>Fonte: PNAD </a:t>
            </a:r>
            <a:r>
              <a:rPr lang="pt-BR" sz="1000" dirty="0" smtClean="0">
                <a:solidFill>
                  <a:prstClr val="black"/>
                </a:solidFill>
                <a:latin typeface="Arial" panose="020B0604020202020204" pitchFamily="34" charset="0"/>
                <a:cs typeface="Arial" panose="020B0604020202020204" pitchFamily="34" charset="0"/>
              </a:rPr>
              <a:t>2014/IBGE. </a:t>
            </a:r>
            <a:r>
              <a:rPr lang="pt-BR" altLang="pt-BR" sz="1000" i="1" dirty="0" smtClean="0">
                <a:solidFill>
                  <a:prstClr val="black"/>
                </a:solidFill>
                <a:latin typeface="Arial" panose="020B0604020202020204" pitchFamily="34" charset="0"/>
                <a:cs typeface="Arial" panose="020B0604020202020204" pitchFamily="34" charset="0"/>
              </a:rPr>
              <a:t>Elaboração DRPGS/SPPS/MTPS. </a:t>
            </a:r>
          </a:p>
          <a:p>
            <a:pPr algn="l"/>
            <a:r>
              <a:rPr lang="pt-BR" altLang="pt-BR" sz="1000" dirty="0">
                <a:solidFill>
                  <a:prstClr val="black"/>
                </a:solidFill>
                <a:latin typeface="Arial" panose="020B0604020202020204" pitchFamily="34" charset="0"/>
                <a:cs typeface="Arial" panose="020B0604020202020204" pitchFamily="34" charset="0"/>
              </a:rPr>
              <a:t>Nota: Foram excluídos os beneficiários cuja idade e/ou rendimento de aposentadoria e pensão não foram declarados </a:t>
            </a:r>
          </a:p>
          <a:p>
            <a:pPr algn="l"/>
            <a:endParaRPr lang="pt-BR" altLang="pt-BR" sz="1000" i="1" dirty="0">
              <a:solidFill>
                <a:prstClr val="black"/>
              </a:solidFill>
              <a:latin typeface="Arial" panose="020B0604020202020204" pitchFamily="34" charset="0"/>
              <a:cs typeface="Arial" panose="020B0604020202020204" pitchFamily="34" charset="0"/>
            </a:endParaRPr>
          </a:p>
          <a:p>
            <a:pPr algn="l"/>
            <a:endParaRPr 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21140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136</a:t>
            </a:fld>
            <a:endParaRPr lang="pt-BR" dirty="0">
              <a:solidFill>
                <a:prstClr val="black"/>
              </a:solidFill>
            </a:endParaRPr>
          </a:p>
        </p:txBody>
      </p:sp>
      <p:grpSp>
        <p:nvGrpSpPr>
          <p:cNvPr id="5" name="Grupo 4"/>
          <p:cNvGrpSpPr/>
          <p:nvPr/>
        </p:nvGrpSpPr>
        <p:grpSpPr>
          <a:xfrm>
            <a:off x="271312" y="1741431"/>
            <a:ext cx="8548593" cy="4488943"/>
            <a:chOff x="855405" y="0"/>
            <a:chExt cx="10327038" cy="6222494"/>
          </a:xfrm>
        </p:grpSpPr>
        <p:pic>
          <p:nvPicPr>
            <p:cNvPr id="6" name="Imagem 5"/>
            <p:cNvPicPr>
              <a:picLocks noChangeAspect="1"/>
            </p:cNvPicPr>
            <p:nvPr/>
          </p:nvPicPr>
          <p:blipFill>
            <a:blip r:embed="rId2"/>
            <a:stretch>
              <a:fillRect/>
            </a:stretch>
          </p:blipFill>
          <p:spPr>
            <a:xfrm>
              <a:off x="855405" y="4969598"/>
              <a:ext cx="10150057" cy="1252896"/>
            </a:xfrm>
            <a:prstGeom prst="rect">
              <a:avLst/>
            </a:prstGeom>
          </p:spPr>
        </p:pic>
        <p:pic>
          <p:nvPicPr>
            <p:cNvPr id="7" name="Imagem 6"/>
            <p:cNvPicPr>
              <a:picLocks noChangeAspect="1"/>
            </p:cNvPicPr>
            <p:nvPr/>
          </p:nvPicPr>
          <p:blipFill>
            <a:blip r:embed="rId3"/>
            <a:stretch>
              <a:fillRect/>
            </a:stretch>
          </p:blipFill>
          <p:spPr>
            <a:xfrm>
              <a:off x="2327609" y="0"/>
              <a:ext cx="8854834" cy="4959100"/>
            </a:xfrm>
            <a:prstGeom prst="rect">
              <a:avLst/>
            </a:prstGeom>
          </p:spPr>
        </p:pic>
      </p:grpSp>
      <p:sp>
        <p:nvSpPr>
          <p:cNvPr id="8" name="CaixaDeTexto 7"/>
          <p:cNvSpPr txBox="1"/>
          <p:nvPr/>
        </p:nvSpPr>
        <p:spPr>
          <a:xfrm>
            <a:off x="589217" y="627709"/>
            <a:ext cx="8230688" cy="646331"/>
          </a:xfrm>
          <a:prstGeom prst="rect">
            <a:avLst/>
          </a:prstGeom>
          <a:noFill/>
        </p:spPr>
        <p:txBody>
          <a:bodyPr wrap="square" rtlCol="0">
            <a:spAutoFit/>
          </a:bodyPr>
          <a:lstStyle/>
          <a:p>
            <a:pPr algn="ctr"/>
            <a:r>
              <a:rPr lang="pt-BR" sz="1800" b="1" dirty="0" smtClean="0">
                <a:solidFill>
                  <a:prstClr val="black"/>
                </a:solidFill>
                <a:latin typeface="Calibri"/>
                <a:cs typeface="Arial" panose="020B0604020202020204" pitchFamily="34" charset="0"/>
              </a:rPr>
              <a:t>Em 2014, 70,6% dos beneficiários que acumulam aposentadoria e pensão situam-se nos três décimos de maior rendimento domiciliar </a:t>
            </a:r>
            <a:r>
              <a:rPr lang="pt-BR" sz="1800" b="1" i="1" dirty="0" smtClean="0">
                <a:solidFill>
                  <a:prstClr val="black"/>
                </a:solidFill>
                <a:latin typeface="Calibri"/>
                <a:cs typeface="Arial" panose="020B0604020202020204" pitchFamily="34" charset="0"/>
              </a:rPr>
              <a:t>per capita</a:t>
            </a:r>
            <a:r>
              <a:rPr lang="pt-BR" sz="1800" b="1" dirty="0" smtClean="0">
                <a:solidFill>
                  <a:prstClr val="black"/>
                </a:solidFill>
                <a:latin typeface="Calibri"/>
                <a:cs typeface="Arial" panose="020B0604020202020204" pitchFamily="34" charset="0"/>
              </a:rPr>
              <a:t> brasileira </a:t>
            </a:r>
            <a:endParaRPr lang="pt-BR" sz="1800" b="1" dirty="0">
              <a:solidFill>
                <a:prstClr val="black"/>
              </a:solidFill>
              <a:latin typeface="Calibri"/>
              <a:cs typeface="Arial" panose="020B0604020202020204" pitchFamily="34" charset="0"/>
            </a:endParaRPr>
          </a:p>
        </p:txBody>
      </p:sp>
      <p:sp>
        <p:nvSpPr>
          <p:cNvPr id="9" name="Elipse 8"/>
          <p:cNvSpPr/>
          <p:nvPr/>
        </p:nvSpPr>
        <p:spPr>
          <a:xfrm>
            <a:off x="6156176" y="1988840"/>
            <a:ext cx="2808312" cy="2880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0" name="CaixaDeTexto 9"/>
          <p:cNvSpPr txBox="1"/>
          <p:nvPr/>
        </p:nvSpPr>
        <p:spPr>
          <a:xfrm>
            <a:off x="899592" y="1288337"/>
            <a:ext cx="7524328" cy="646331"/>
          </a:xfrm>
          <a:prstGeom prst="rect">
            <a:avLst/>
          </a:prstGeom>
          <a:noFill/>
        </p:spPr>
        <p:txBody>
          <a:bodyPr wrap="square" rtlCol="0">
            <a:spAutoFit/>
          </a:bodyPr>
          <a:lstStyle/>
          <a:p>
            <a:pPr algn="ctr"/>
            <a:r>
              <a:rPr lang="pt-BR" sz="1800" dirty="0" smtClean="0">
                <a:solidFill>
                  <a:prstClr val="black"/>
                </a:solidFill>
                <a:latin typeface="Calibri"/>
                <a:cs typeface="Arial" panose="020B0604020202020204" pitchFamily="34" charset="0"/>
              </a:rPr>
              <a:t>Distribuição dos beneficiários que acumulam aposentadoria e pensão por décimos de rendimento domiciliar </a:t>
            </a:r>
            <a:r>
              <a:rPr lang="pt-BR" sz="1800" i="1" dirty="0" smtClean="0">
                <a:solidFill>
                  <a:prstClr val="black"/>
                </a:solidFill>
                <a:latin typeface="Calibri"/>
                <a:cs typeface="Arial" panose="020B0604020202020204" pitchFamily="34" charset="0"/>
              </a:rPr>
              <a:t>per capita – </a:t>
            </a:r>
            <a:r>
              <a:rPr lang="pt-BR" sz="1800" dirty="0" smtClean="0">
                <a:solidFill>
                  <a:prstClr val="black"/>
                </a:solidFill>
                <a:latin typeface="Calibri"/>
                <a:cs typeface="Arial" panose="020B0604020202020204" pitchFamily="34" charset="0"/>
              </a:rPr>
              <a:t>Em 2014</a:t>
            </a:r>
            <a:endParaRPr lang="pt-BR" sz="1800" dirty="0">
              <a:solidFill>
                <a:prstClr val="black"/>
              </a:solidFill>
              <a:latin typeface="Calibri"/>
              <a:cs typeface="Arial" panose="020B0604020202020204" pitchFamily="34" charset="0"/>
            </a:endParaRPr>
          </a:p>
        </p:txBody>
      </p:sp>
      <p:sp>
        <p:nvSpPr>
          <p:cNvPr id="11" name="CaixaDeTexto 10"/>
          <p:cNvSpPr txBox="1"/>
          <p:nvPr/>
        </p:nvSpPr>
        <p:spPr>
          <a:xfrm>
            <a:off x="185168" y="6225818"/>
            <a:ext cx="8563864" cy="400110"/>
          </a:xfrm>
          <a:prstGeom prst="rect">
            <a:avLst/>
          </a:prstGeom>
          <a:noFill/>
        </p:spPr>
        <p:txBody>
          <a:bodyPr wrap="square" rtlCol="0">
            <a:spAutoFit/>
          </a:bodyPr>
          <a:lstStyle/>
          <a:p>
            <a:r>
              <a:rPr lang="pt-BR" sz="1000" dirty="0" smtClean="0">
                <a:solidFill>
                  <a:prstClr val="black"/>
                </a:solidFill>
                <a:latin typeface="Arial" charset="0"/>
                <a:cs typeface="Arial" panose="020B0604020202020204" pitchFamily="34" charset="0"/>
              </a:rPr>
              <a:t>Nota: Os décimos da distribuição do rendimento domiciliar </a:t>
            </a:r>
            <a:r>
              <a:rPr lang="pt-BR" sz="1000" i="1" dirty="0" smtClean="0">
                <a:solidFill>
                  <a:prstClr val="black"/>
                </a:solidFill>
                <a:latin typeface="Arial" charset="0"/>
                <a:cs typeface="Arial" panose="020B0604020202020204" pitchFamily="34" charset="0"/>
              </a:rPr>
              <a:t>per capita</a:t>
            </a:r>
            <a:r>
              <a:rPr lang="pt-BR" sz="1000" dirty="0" smtClean="0">
                <a:solidFill>
                  <a:prstClr val="black"/>
                </a:solidFill>
                <a:latin typeface="Arial" charset="0"/>
                <a:cs typeface="Arial" panose="020B0604020202020204" pitchFamily="34" charset="0"/>
              </a:rPr>
              <a:t> foram construídos a partir do rendimento mensal de todas as fontes de toda população residente em domicílios onde todos os membros possuem rendimento de todas as fontes não ignorado.</a:t>
            </a:r>
            <a:endParaRPr lang="pt-BR" sz="1000" dirty="0">
              <a:solidFill>
                <a:prstClr val="black"/>
              </a:solidFill>
              <a:latin typeface="Arial" charset="0"/>
              <a:cs typeface="Arial" panose="020B0604020202020204" pitchFamily="34" charset="0"/>
            </a:endParaRPr>
          </a:p>
        </p:txBody>
      </p:sp>
      <p:sp>
        <p:nvSpPr>
          <p:cNvPr id="12" name="CaixaDeTexto 11"/>
          <p:cNvSpPr txBox="1"/>
          <p:nvPr/>
        </p:nvSpPr>
        <p:spPr>
          <a:xfrm>
            <a:off x="193232" y="6530835"/>
            <a:ext cx="3863711" cy="246221"/>
          </a:xfrm>
          <a:prstGeom prst="rect">
            <a:avLst/>
          </a:prstGeom>
          <a:noFill/>
        </p:spPr>
        <p:txBody>
          <a:bodyPr wrap="square" rtlCol="0">
            <a:spAutoFit/>
          </a:bodyPr>
          <a:lstStyle/>
          <a:p>
            <a:r>
              <a:rPr lang="pt-BR" sz="1000" dirty="0" smtClean="0">
                <a:solidFill>
                  <a:prstClr val="black"/>
                </a:solidFill>
                <a:latin typeface="Arial" charset="0"/>
                <a:cs typeface="Arial" panose="020B0604020202020204" pitchFamily="34" charset="0"/>
              </a:rPr>
              <a:t>Fonte: PNAD 2014. Elaboração: CGEPR/DRGPS/SPPS/MTPS.</a:t>
            </a:r>
            <a:endParaRPr lang="pt-BR" sz="1000" dirty="0">
              <a:solidFill>
                <a:prstClr val="black"/>
              </a:solidFill>
              <a:latin typeface="Arial" charset="0"/>
              <a:cs typeface="Arial" panose="020B0604020202020204" pitchFamily="34" charset="0"/>
            </a:endParaRPr>
          </a:p>
        </p:txBody>
      </p:sp>
    </p:spTree>
    <p:extLst>
      <p:ext uri="{BB962C8B-B14F-4D97-AF65-F5344CB8AC3E}">
        <p14:creationId xmlns:p14="http://schemas.microsoft.com/office/powerpoint/2010/main" val="42699923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1971" y="980728"/>
            <a:ext cx="7007696" cy="812476"/>
          </a:xfrm>
        </p:spPr>
        <p:txBody>
          <a:bodyPr>
            <a:noAutofit/>
          </a:bodyPr>
          <a:lstStyle/>
          <a:p>
            <a:pPr algn="ctr"/>
            <a:r>
              <a:rPr lang="pt-BR" sz="2800" b="1" dirty="0">
                <a:latin typeface="+mn-lt"/>
              </a:rPr>
              <a:t>Aplicação da Lei nº 13.135, de 2015, aos RPPS</a:t>
            </a:r>
          </a:p>
        </p:txBody>
      </p:sp>
      <p:sp>
        <p:nvSpPr>
          <p:cNvPr id="3" name="Espaço Reservado para Conteúdo 2"/>
          <p:cNvSpPr>
            <a:spLocks noGrp="1"/>
          </p:cNvSpPr>
          <p:nvPr>
            <p:ph idx="1"/>
          </p:nvPr>
        </p:nvSpPr>
        <p:spPr>
          <a:xfrm>
            <a:off x="184839" y="2132856"/>
            <a:ext cx="8501961" cy="2463081"/>
          </a:xfrm>
        </p:spPr>
        <p:txBody>
          <a:bodyPr>
            <a:normAutofit/>
          </a:bodyPr>
          <a:lstStyle/>
          <a:p>
            <a:pPr algn="just" fontAlgn="base">
              <a:spcBef>
                <a:spcPct val="0"/>
              </a:spcBef>
              <a:spcAft>
                <a:spcPct val="0"/>
              </a:spcAft>
            </a:pPr>
            <a:r>
              <a:rPr lang="pt-BR" altLang="pt-BR" sz="1800" dirty="0" smtClean="0">
                <a:sym typeface="Wingdings" panose="05000000000000000000" pitchFamily="2" charset="2"/>
              </a:rPr>
              <a:t>A Lei nº 13.135/2015 alterou as regras de pensão por morte apenas no RGPS (Lei nº 8.213/1991) e no RPPS da União (Lei nº 8.112/1990).</a:t>
            </a:r>
          </a:p>
          <a:p>
            <a:pPr marL="0" indent="0" algn="just">
              <a:spcBef>
                <a:spcPct val="0"/>
              </a:spcBef>
              <a:buNone/>
            </a:pPr>
            <a:endParaRPr lang="pt-BR" altLang="pt-BR" sz="1800" dirty="0">
              <a:sym typeface="Wingdings" panose="05000000000000000000" pitchFamily="2" charset="2"/>
            </a:endParaRPr>
          </a:p>
          <a:p>
            <a:pPr algn="just" fontAlgn="base">
              <a:spcBef>
                <a:spcPct val="0"/>
              </a:spcBef>
              <a:spcAft>
                <a:spcPct val="0"/>
              </a:spcAft>
            </a:pPr>
            <a:r>
              <a:rPr lang="pt-BR" altLang="pt-BR" sz="1800" dirty="0" smtClean="0">
                <a:sym typeface="Wingdings" panose="05000000000000000000" pitchFamily="2" charset="2"/>
              </a:rPr>
              <a:t>Para que essas alterações alcancem os RPPS dos Estados, Distrito Federal e Municípios, é necessário que cada ente aprove lei própria, medida que foi recomendada em atos emitidos pelo MTPS e CONAPREV</a:t>
            </a:r>
            <a:r>
              <a:rPr lang="pt-BR" altLang="pt-BR" sz="1800" b="1" dirty="0" smtClean="0">
                <a:sym typeface="Wingdings" panose="05000000000000000000" pitchFamily="2" charset="2"/>
              </a:rPr>
              <a:t>.</a:t>
            </a:r>
          </a:p>
          <a:p>
            <a:pPr marL="0" indent="0" algn="just">
              <a:spcBef>
                <a:spcPct val="0"/>
              </a:spcBef>
              <a:buNone/>
            </a:pPr>
            <a:endParaRPr lang="pt-BR" altLang="pt-BR" sz="1800" b="1" dirty="0" smtClean="0">
              <a:sym typeface="Wingdings" panose="05000000000000000000" pitchFamily="2" charset="2"/>
            </a:endParaRPr>
          </a:p>
          <a:p>
            <a:pPr algn="just" fontAlgn="base">
              <a:spcBef>
                <a:spcPct val="0"/>
              </a:spcBef>
              <a:spcAft>
                <a:spcPct val="0"/>
              </a:spcAft>
            </a:pPr>
            <a:r>
              <a:rPr lang="pt-BR" altLang="pt-BR" sz="1800" dirty="0" smtClean="0">
                <a:sym typeface="Wingdings" panose="05000000000000000000" pitchFamily="2" charset="2"/>
              </a:rPr>
              <a:t>Poucos entes fizeram essa adequação até o momento.</a:t>
            </a:r>
          </a:p>
          <a:p>
            <a:pPr marL="0" indent="0">
              <a:buNone/>
            </a:pPr>
            <a:endParaRPr lang="pt-BR" sz="1800" dirty="0" smtClean="0"/>
          </a:p>
        </p:txBody>
      </p:sp>
      <p:sp>
        <p:nvSpPr>
          <p:cNvPr id="4" name="Espaço Reservado para Número de Slide 3"/>
          <p:cNvSpPr>
            <a:spLocks noGrp="1"/>
          </p:cNvSpPr>
          <p:nvPr>
            <p:ph type="sldNum" sz="quarter" idx="12"/>
          </p:nvPr>
        </p:nvSpPr>
        <p:spPr/>
        <p:txBody>
          <a:bodyPr/>
          <a:lstStyle/>
          <a:p>
            <a:fld id="{F557539A-0982-4A8B-A756-E138E0443DCA}" type="slidenum">
              <a:rPr lang="pt-BR" smtClean="0">
                <a:solidFill>
                  <a:prstClr val="black"/>
                </a:solidFill>
              </a:rPr>
              <a:pPr/>
              <a:t>137</a:t>
            </a:fld>
            <a:endParaRPr lang="pt-BR">
              <a:solidFill>
                <a:prstClr val="black"/>
              </a:solidFill>
            </a:endParaRPr>
          </a:p>
        </p:txBody>
      </p:sp>
    </p:spTree>
    <p:extLst>
      <p:ext uri="{BB962C8B-B14F-4D97-AF65-F5344CB8AC3E}">
        <p14:creationId xmlns:p14="http://schemas.microsoft.com/office/powerpoint/2010/main" val="79462562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F557539A-0982-4A8B-A756-E138E0443DCA}" type="slidenum">
              <a:rPr lang="pt-BR" smtClean="0">
                <a:solidFill>
                  <a:prstClr val="black">
                    <a:tint val="75000"/>
                  </a:prstClr>
                </a:solidFill>
              </a:rPr>
              <a:pPr/>
              <a:t>138</a:t>
            </a:fld>
            <a:endParaRPr lang="pt-BR">
              <a:solidFill>
                <a:prstClr val="black">
                  <a:tint val="75000"/>
                </a:prstClr>
              </a:solidFill>
            </a:endParaRPr>
          </a:p>
        </p:txBody>
      </p:sp>
      <p:sp>
        <p:nvSpPr>
          <p:cNvPr id="8" name="Text Box 2"/>
          <p:cNvSpPr txBox="1">
            <a:spLocks noChangeArrowheads="1"/>
          </p:cNvSpPr>
          <p:nvPr/>
        </p:nvSpPr>
        <p:spPr bwMode="auto">
          <a:xfrm>
            <a:off x="582561" y="692696"/>
            <a:ext cx="81042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2800" b="1" dirty="0">
                <a:solidFill>
                  <a:prstClr val="black"/>
                </a:solidFill>
                <a:latin typeface="Calibri"/>
                <a:cs typeface="Arial" charset="0"/>
              </a:rPr>
              <a:t>RPPS da União - Servidores Civis - Evolução da Quantidade de Pensões por Morte em Manutenção - 2009/2015 - Posição em Dezembro</a:t>
            </a:r>
          </a:p>
        </p:txBody>
      </p:sp>
      <p:sp>
        <p:nvSpPr>
          <p:cNvPr id="9" name="Text Box 3"/>
          <p:cNvSpPr txBox="1">
            <a:spLocks noChangeArrowheads="1"/>
          </p:cNvSpPr>
          <p:nvPr/>
        </p:nvSpPr>
        <p:spPr bwMode="auto">
          <a:xfrm>
            <a:off x="251520" y="5781854"/>
            <a:ext cx="80620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000" b="1" dirty="0">
                <a:solidFill>
                  <a:prstClr val="black"/>
                </a:solidFill>
                <a:latin typeface="Arial" charset="0"/>
                <a:cs typeface="Arial" charset="0"/>
              </a:rPr>
              <a:t>Fonte: </a:t>
            </a:r>
            <a:r>
              <a:rPr lang="pt-BR" sz="1000" dirty="0">
                <a:solidFill>
                  <a:prstClr val="black"/>
                </a:solidFill>
                <a:latin typeface="Arial" charset="0"/>
                <a:cs typeface="Arial" charset="0"/>
              </a:rPr>
              <a:t>Boletim Estatístico de Pessoal e Informações Organizacionais / Ministério do Planejamento, Orçamento e Gestão. Secretaria de Gestão Pública. </a:t>
            </a:r>
            <a:r>
              <a:rPr lang="nl-NL" sz="1000" dirty="0">
                <a:solidFill>
                  <a:prstClr val="black"/>
                </a:solidFill>
                <a:latin typeface="Arial" charset="0"/>
                <a:cs typeface="Arial" charset="0"/>
              </a:rPr>
              <a:t>Vol. 21 n. 237</a:t>
            </a:r>
          </a:p>
          <a:p>
            <a:r>
              <a:rPr lang="nl-NL" sz="1000" dirty="0">
                <a:solidFill>
                  <a:prstClr val="black"/>
                </a:solidFill>
                <a:latin typeface="Arial" charset="0"/>
                <a:cs typeface="Arial" charset="0"/>
              </a:rPr>
              <a:t>(Jan 2016) - Brasília: MP, 1996 - V. 01, p. 26.</a:t>
            </a:r>
            <a:endParaRPr lang="pt-BR" altLang="pt-BR" sz="1000" dirty="0">
              <a:solidFill>
                <a:prstClr val="black"/>
              </a:solidFill>
              <a:latin typeface="Arial" panose="020B0604020202020204" pitchFamily="34" charset="0"/>
              <a:cs typeface="Arial" charset="0"/>
            </a:endParaRPr>
          </a:p>
        </p:txBody>
      </p:sp>
      <p:graphicFrame>
        <p:nvGraphicFramePr>
          <p:cNvPr id="12" name="Gráfico 11"/>
          <p:cNvGraphicFramePr>
            <a:graphicFrameLocks/>
          </p:cNvGraphicFramePr>
          <p:nvPr>
            <p:extLst/>
          </p:nvPr>
        </p:nvGraphicFramePr>
        <p:xfrm>
          <a:off x="408720" y="2200314"/>
          <a:ext cx="7747615" cy="35815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855474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F557539A-0982-4A8B-A756-E138E0443DCA}" type="slidenum">
              <a:rPr lang="pt-BR" smtClean="0">
                <a:solidFill>
                  <a:prstClr val="black">
                    <a:tint val="75000"/>
                  </a:prstClr>
                </a:solidFill>
              </a:rPr>
              <a:pPr/>
              <a:t>139</a:t>
            </a:fld>
            <a:endParaRPr lang="pt-BR">
              <a:solidFill>
                <a:prstClr val="black">
                  <a:tint val="75000"/>
                </a:prstClr>
              </a:solidFill>
            </a:endParaRPr>
          </a:p>
        </p:txBody>
      </p:sp>
      <p:sp>
        <p:nvSpPr>
          <p:cNvPr id="10" name="Text Box 3"/>
          <p:cNvSpPr txBox="1">
            <a:spLocks noChangeArrowheads="1"/>
          </p:cNvSpPr>
          <p:nvPr/>
        </p:nvSpPr>
        <p:spPr bwMode="auto">
          <a:xfrm>
            <a:off x="278978" y="5775158"/>
            <a:ext cx="80620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000" b="1" dirty="0">
                <a:solidFill>
                  <a:prstClr val="black"/>
                </a:solidFill>
                <a:latin typeface="Arial" charset="0"/>
                <a:cs typeface="Arial" charset="0"/>
              </a:rPr>
              <a:t>Fonte: </a:t>
            </a:r>
            <a:r>
              <a:rPr lang="pt-BR" sz="1000" dirty="0">
                <a:solidFill>
                  <a:prstClr val="black"/>
                </a:solidFill>
                <a:latin typeface="Arial" charset="0"/>
                <a:cs typeface="Arial" charset="0"/>
              </a:rPr>
              <a:t>Boletim Estatístico de Pessoal e Informações Organizacionais / Ministério do Planejamento, Orçamento e Gestão. Secretaria de Gestão Pública. </a:t>
            </a:r>
            <a:r>
              <a:rPr lang="nl-NL" sz="1000" dirty="0">
                <a:solidFill>
                  <a:prstClr val="black"/>
                </a:solidFill>
                <a:latin typeface="Arial" charset="0"/>
                <a:cs typeface="Arial" charset="0"/>
              </a:rPr>
              <a:t>Vol. 21 n. 237</a:t>
            </a:r>
          </a:p>
          <a:p>
            <a:r>
              <a:rPr lang="nl-NL" sz="1000" dirty="0">
                <a:solidFill>
                  <a:prstClr val="black"/>
                </a:solidFill>
                <a:latin typeface="Arial" charset="0"/>
                <a:cs typeface="Arial" charset="0"/>
              </a:rPr>
              <a:t>(Jan 2016) - Brasília: MP, 1996 - V. 01, p. 26.</a:t>
            </a:r>
            <a:endParaRPr lang="pt-BR" altLang="pt-BR" sz="1000" dirty="0">
              <a:solidFill>
                <a:prstClr val="black"/>
              </a:solidFill>
              <a:latin typeface="Arial" panose="020B0604020202020204" pitchFamily="34" charset="0"/>
              <a:cs typeface="Arial" charset="0"/>
            </a:endParaRPr>
          </a:p>
        </p:txBody>
      </p:sp>
      <p:graphicFrame>
        <p:nvGraphicFramePr>
          <p:cNvPr id="12" name="Gráfico 11"/>
          <p:cNvGraphicFramePr>
            <a:graphicFrameLocks/>
          </p:cNvGraphicFramePr>
          <p:nvPr>
            <p:extLst/>
          </p:nvPr>
        </p:nvGraphicFramePr>
        <p:xfrm>
          <a:off x="435283" y="2055711"/>
          <a:ext cx="7749406"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2"/>
          <p:cNvSpPr txBox="1">
            <a:spLocks noChangeArrowheads="1"/>
          </p:cNvSpPr>
          <p:nvPr/>
        </p:nvSpPr>
        <p:spPr bwMode="auto">
          <a:xfrm>
            <a:off x="644514" y="675853"/>
            <a:ext cx="774664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2800" b="1" dirty="0">
                <a:solidFill>
                  <a:prstClr val="black"/>
                </a:solidFill>
                <a:latin typeface="Calibri"/>
                <a:cs typeface="Arial" charset="0"/>
              </a:rPr>
              <a:t>RPPS da União - Servidores Civis - Evolução do Valor Anual Pago de Pensões por Morte - 2009/2015 - R$ Bilhões</a:t>
            </a:r>
          </a:p>
        </p:txBody>
      </p:sp>
    </p:spTree>
    <p:extLst>
      <p:ext uri="{BB962C8B-B14F-4D97-AF65-F5344CB8AC3E}">
        <p14:creationId xmlns:p14="http://schemas.microsoft.com/office/powerpoint/2010/main" val="2289579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 y="836712"/>
            <a:ext cx="9175458" cy="398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PPA 2016-2019 - INDICADORES</a:t>
            </a:r>
            <a:endParaRPr lang="pt-BR" altLang="pt-BR" sz="2200" b="1" u="sng" dirty="0">
              <a:solidFill>
                <a:srgbClr val="002060"/>
              </a:solidFill>
              <a:latin typeface="+mn-lt"/>
              <a:ea typeface="+mn-ea"/>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603480002"/>
              </p:ext>
            </p:extLst>
          </p:nvPr>
        </p:nvGraphicFramePr>
        <p:xfrm>
          <a:off x="107504" y="1258370"/>
          <a:ext cx="8928992" cy="5050950"/>
        </p:xfrm>
        <a:graphic>
          <a:graphicData uri="http://schemas.openxmlformats.org/drawingml/2006/table">
            <a:tbl>
              <a:tblPr firstRow="1" firstCol="1" bandRow="1">
                <a:tableStyleId>{5C22544A-7EE6-4342-B048-85BDC9FD1C3A}</a:tableStyleId>
              </a:tblPr>
              <a:tblGrid>
                <a:gridCol w="1358722"/>
                <a:gridCol w="1359290"/>
                <a:gridCol w="1359859"/>
                <a:gridCol w="1359290"/>
                <a:gridCol w="1359290"/>
                <a:gridCol w="514849"/>
                <a:gridCol w="514849"/>
                <a:gridCol w="515418"/>
                <a:gridCol w="587425"/>
              </a:tblGrid>
              <a:tr h="226645">
                <a:tc rowSpan="2">
                  <a:txBody>
                    <a:bodyPr/>
                    <a:lstStyle/>
                    <a:p>
                      <a:pPr algn="ctr">
                        <a:spcAft>
                          <a:spcPts val="0"/>
                        </a:spcAft>
                      </a:pPr>
                      <a:r>
                        <a:rPr lang="pt-BR" sz="1200" dirty="0">
                          <a:solidFill>
                            <a:schemeClr val="tx1"/>
                          </a:solidFill>
                          <a:effectLst/>
                        </a:rPr>
                        <a:t>Indicador</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200" dirty="0">
                          <a:solidFill>
                            <a:schemeClr val="tx1"/>
                          </a:solidFill>
                          <a:effectLst/>
                        </a:rPr>
                        <a:t>Fórmula</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200" dirty="0">
                          <a:solidFill>
                            <a:schemeClr val="tx1"/>
                          </a:solidFill>
                          <a:effectLst/>
                        </a:rPr>
                        <a:t>Finalidade</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200">
                          <a:solidFill>
                            <a:schemeClr val="tx1"/>
                          </a:solidFill>
                          <a:effectLst/>
                        </a:rPr>
                        <a:t>Unidade de Medida e Frequência de Medição</a:t>
                      </a:r>
                      <a:endPar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200">
                          <a:solidFill>
                            <a:schemeClr val="tx1"/>
                          </a:solidFill>
                          <a:effectLst/>
                        </a:rPr>
                        <a:t>Órgão/Unidade Organizacional.</a:t>
                      </a:r>
                      <a:endPar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pt-BR" sz="1400" dirty="0">
                          <a:solidFill>
                            <a:schemeClr val="tx1"/>
                          </a:solidFill>
                          <a:effectLst/>
                        </a:rPr>
                        <a:t>Metas</a:t>
                      </a:r>
                      <a:endParaRPr lang="pt-B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550424">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spcAft>
                          <a:spcPts val="0"/>
                        </a:spcAft>
                      </a:pPr>
                      <a:r>
                        <a:rPr lang="pt-BR" sz="1400" b="1" dirty="0">
                          <a:solidFill>
                            <a:schemeClr val="tx1"/>
                          </a:solidFill>
                          <a:effectLst/>
                        </a:rPr>
                        <a:t>2016</a:t>
                      </a:r>
                      <a:endParaRPr lang="pt-B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chemeClr val="tx1"/>
                          </a:solidFill>
                          <a:effectLst/>
                        </a:rPr>
                        <a:t>2017</a:t>
                      </a:r>
                      <a:endParaRPr lang="pt-B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chemeClr val="tx1"/>
                          </a:solidFill>
                          <a:effectLst/>
                        </a:rPr>
                        <a:t>2018</a:t>
                      </a:r>
                      <a:endParaRPr lang="pt-B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chemeClr val="tx1"/>
                          </a:solidFill>
                          <a:effectLst/>
                        </a:rPr>
                        <a:t>2019</a:t>
                      </a:r>
                      <a:endParaRPr lang="pt-B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42673">
                <a:tc>
                  <a:txBody>
                    <a:bodyPr/>
                    <a:lstStyle/>
                    <a:p>
                      <a:pPr algn="ctr">
                        <a:spcAft>
                          <a:spcPts val="0"/>
                        </a:spcAft>
                      </a:pPr>
                      <a:r>
                        <a:rPr lang="pt-BR" sz="1600" dirty="0">
                          <a:solidFill>
                            <a:schemeClr val="tx1"/>
                          </a:solidFill>
                          <a:effectLst/>
                        </a:rPr>
                        <a:t>Tempo Médio de Cobertura por Auditoria Direta</a:t>
                      </a:r>
                      <a:endPar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TMCAD = (Somatório do número de dias decorridos desde a última auditoria direta em cada RPPS / 365 / Número de RPPS)</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Medir o tempo médio desde a realização da última auditoria direta em cada ente com RPPS.</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Tempo em Anos (Anual)</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MPS</a:t>
                      </a:r>
                    </a:p>
                    <a:p>
                      <a:pPr algn="ctr">
                        <a:spcAft>
                          <a:spcPts val="0"/>
                        </a:spcAft>
                      </a:pPr>
                      <a:r>
                        <a:rPr lang="pt-BR" sz="1200" dirty="0">
                          <a:solidFill>
                            <a:schemeClr val="tx1"/>
                          </a:solidFill>
                          <a:effectLst/>
                        </a:rPr>
                        <a:t>Secretaria de Políticas de Previdência Social</a:t>
                      </a:r>
                      <a:r>
                        <a:rPr lang="pt-BR" sz="1200" spc="-20" dirty="0">
                          <a:solidFill>
                            <a:schemeClr val="tx1"/>
                          </a:solidFill>
                          <a:effectLst/>
                        </a:rPr>
                        <a:t> - </a:t>
                      </a:r>
                      <a:r>
                        <a:rPr lang="pt-BR" sz="1200" dirty="0">
                          <a:solidFill>
                            <a:schemeClr val="tx1"/>
                          </a:solidFill>
                          <a:effectLst/>
                        </a:rPr>
                        <a:t>SPPS.</a:t>
                      </a:r>
                    </a:p>
                    <a:p>
                      <a:pPr algn="ctr">
                        <a:spcAft>
                          <a:spcPts val="0"/>
                        </a:spcAft>
                      </a:pPr>
                      <a:r>
                        <a:rPr lang="pt-BR" sz="1200" dirty="0">
                          <a:solidFill>
                            <a:schemeClr val="tx1"/>
                          </a:solidFill>
                          <a:effectLst/>
                        </a:rPr>
                        <a:t>(Departamento dos Regimes de Previdência no Serviço Público - DRPSP)</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5,0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4,5</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4,0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3,0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31208">
                <a:tc>
                  <a:txBody>
                    <a:bodyPr/>
                    <a:lstStyle/>
                    <a:p>
                      <a:pPr algn="ctr">
                        <a:spcAft>
                          <a:spcPts val="0"/>
                        </a:spcAft>
                      </a:pPr>
                      <a:r>
                        <a:rPr lang="pt-BR" sz="1600" dirty="0">
                          <a:solidFill>
                            <a:schemeClr val="tx1"/>
                          </a:solidFill>
                          <a:effectLst/>
                        </a:rPr>
                        <a:t>Índice de Auditorias Indiretas</a:t>
                      </a:r>
                      <a:endParaRPr lang="pt-B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a:solidFill>
                            <a:schemeClr val="tx1"/>
                          </a:solidFill>
                          <a:effectLst/>
                        </a:rPr>
                        <a:t>IAI = (Número de Auditorias Indiretas realizadas anualmente / Número de RPPS) * 100</a:t>
                      </a:r>
                      <a:endParaRPr lang="pt-B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Aferir a proporção de entes com RPPS que tenham sido objeto de ação de auditoria indireta (supervisão atuarial, contábil, de investimentos, do caráter contributivo e informações previdenciárias) a cada exercício.</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Percentual (Anual)</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200" dirty="0">
                          <a:solidFill>
                            <a:schemeClr val="tx1"/>
                          </a:solidFill>
                          <a:effectLst/>
                        </a:rPr>
                        <a:t>MPS</a:t>
                      </a:r>
                    </a:p>
                    <a:p>
                      <a:pPr algn="ctr">
                        <a:spcAft>
                          <a:spcPts val="0"/>
                        </a:spcAft>
                      </a:pPr>
                      <a:r>
                        <a:rPr lang="pt-BR" sz="1200" dirty="0">
                          <a:solidFill>
                            <a:schemeClr val="tx1"/>
                          </a:solidFill>
                          <a:effectLst/>
                        </a:rPr>
                        <a:t>Secretaria de Políticas de Previdência Social</a:t>
                      </a:r>
                      <a:r>
                        <a:rPr lang="pt-BR" sz="1200" spc="-20" dirty="0">
                          <a:solidFill>
                            <a:schemeClr val="tx1"/>
                          </a:solidFill>
                          <a:effectLst/>
                        </a:rPr>
                        <a:t> - </a:t>
                      </a:r>
                      <a:r>
                        <a:rPr lang="pt-BR" sz="1200" dirty="0">
                          <a:solidFill>
                            <a:schemeClr val="tx1"/>
                          </a:solidFill>
                          <a:effectLst/>
                        </a:rPr>
                        <a:t>SPPS.</a:t>
                      </a:r>
                    </a:p>
                    <a:p>
                      <a:pPr algn="ctr">
                        <a:spcAft>
                          <a:spcPts val="0"/>
                        </a:spcAft>
                      </a:pPr>
                      <a:r>
                        <a:rPr lang="pt-BR" sz="1200" dirty="0">
                          <a:solidFill>
                            <a:schemeClr val="tx1"/>
                          </a:solidFill>
                          <a:effectLst/>
                        </a:rPr>
                        <a:t>(Departamento dos Regimes de Previdência no Serviço Público - DRPSP)</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70%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80%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90%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400" b="1" dirty="0">
                          <a:solidFill>
                            <a:srgbClr val="FF0000"/>
                          </a:solidFill>
                          <a:effectLst/>
                        </a:rPr>
                        <a:t>100%</a:t>
                      </a:r>
                      <a:endParaRPr lang="pt-B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85934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Text Box 2"/>
          <p:cNvSpPr txBox="1">
            <a:spLocks noChangeArrowheads="1"/>
          </p:cNvSpPr>
          <p:nvPr/>
        </p:nvSpPr>
        <p:spPr bwMode="auto">
          <a:xfrm>
            <a:off x="211714" y="660997"/>
            <a:ext cx="81042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2800" b="1" dirty="0">
                <a:solidFill>
                  <a:prstClr val="black"/>
                </a:solidFill>
                <a:latin typeface="Calibri"/>
                <a:cs typeface="Arial" charset="0"/>
              </a:rPr>
              <a:t>RPPS dos Estados, Distrito Federal e Municípios - Evolução da Quantidade de Pensões por Morte em Manutenção - 2010/2013 - Posição em Dezembro</a:t>
            </a:r>
          </a:p>
        </p:txBody>
      </p:sp>
      <p:sp>
        <p:nvSpPr>
          <p:cNvPr id="378883" name="Text Box 3"/>
          <p:cNvSpPr txBox="1">
            <a:spLocks noChangeArrowheads="1"/>
          </p:cNvSpPr>
          <p:nvPr/>
        </p:nvSpPr>
        <p:spPr bwMode="auto">
          <a:xfrm>
            <a:off x="199841" y="6267297"/>
            <a:ext cx="73035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pt-BR" altLang="pt-BR" sz="1000" dirty="0" smtClean="0">
                <a:solidFill>
                  <a:prstClr val="black"/>
                </a:solidFill>
                <a:latin typeface="Arial" charset="0"/>
                <a:cs typeface="Arial" charset="0"/>
              </a:rPr>
              <a:t>Fonte</a:t>
            </a:r>
            <a:r>
              <a:rPr lang="pt-BR" altLang="pt-BR" sz="1000" dirty="0">
                <a:solidFill>
                  <a:prstClr val="black"/>
                </a:solidFill>
                <a:latin typeface="Arial" charset="0"/>
                <a:cs typeface="Arial" charset="0"/>
              </a:rPr>
              <a:t>: DRAA </a:t>
            </a:r>
            <a:r>
              <a:rPr lang="pt-BR" altLang="pt-BR" sz="1000" dirty="0" smtClean="0">
                <a:solidFill>
                  <a:prstClr val="black"/>
                </a:solidFill>
                <a:latin typeface="Arial" charset="0"/>
                <a:cs typeface="Arial" charset="0"/>
              </a:rPr>
              <a:t>dos exercícios </a:t>
            </a:r>
            <a:r>
              <a:rPr lang="pt-BR" altLang="pt-BR" sz="1000" dirty="0">
                <a:solidFill>
                  <a:prstClr val="black"/>
                </a:solidFill>
                <a:latin typeface="Arial" charset="0"/>
                <a:cs typeface="Arial" charset="0"/>
              </a:rPr>
              <a:t>de </a:t>
            </a:r>
            <a:r>
              <a:rPr lang="pt-BR" altLang="pt-BR" sz="1000" dirty="0" smtClean="0">
                <a:solidFill>
                  <a:prstClr val="black"/>
                </a:solidFill>
                <a:latin typeface="Arial" charset="0"/>
                <a:cs typeface="Arial" charset="0"/>
              </a:rPr>
              <a:t>2011 a 2014.                    Elaboração</a:t>
            </a:r>
            <a:r>
              <a:rPr lang="pt-BR" altLang="pt-BR" sz="1000" dirty="0">
                <a:solidFill>
                  <a:prstClr val="black"/>
                </a:solidFill>
                <a:latin typeface="Arial" charset="0"/>
                <a:cs typeface="Arial" charset="0"/>
              </a:rPr>
              <a:t>: </a:t>
            </a:r>
            <a:r>
              <a:rPr lang="pt-BR" altLang="pt-BR" sz="1000" dirty="0" smtClean="0">
                <a:solidFill>
                  <a:prstClr val="black"/>
                </a:solidFill>
                <a:latin typeface="Arial" charset="0"/>
                <a:cs typeface="Arial" charset="0"/>
              </a:rPr>
              <a:t>DRPSP/SPPS/MTPS</a:t>
            </a:r>
            <a:endParaRPr lang="pt-BR" altLang="pt-BR" sz="1000" dirty="0">
              <a:solidFill>
                <a:prstClr val="black"/>
              </a:solidFill>
              <a:latin typeface="Arial" charset="0"/>
              <a:cs typeface="Arial" charset="0"/>
            </a:endParaRPr>
          </a:p>
        </p:txBody>
      </p:sp>
      <p:sp>
        <p:nvSpPr>
          <p:cNvPr id="2" name="Espaço Reservado para Número de Slide 1"/>
          <p:cNvSpPr>
            <a:spLocks noGrp="1"/>
          </p:cNvSpPr>
          <p:nvPr>
            <p:ph type="sldNum" sz="quarter" idx="12"/>
          </p:nvPr>
        </p:nvSpPr>
        <p:spPr/>
        <p:txBody>
          <a:bodyPr/>
          <a:lstStyle/>
          <a:p>
            <a:fld id="{F557539A-0982-4A8B-A756-E138E0443DCA}" type="slidenum">
              <a:rPr lang="pt-BR" smtClean="0">
                <a:solidFill>
                  <a:prstClr val="black">
                    <a:tint val="75000"/>
                  </a:prstClr>
                </a:solidFill>
              </a:rPr>
              <a:pPr/>
              <a:t>140</a:t>
            </a:fld>
            <a:endParaRPr lang="pt-BR">
              <a:solidFill>
                <a:prstClr val="black">
                  <a:tint val="75000"/>
                </a:prstClr>
              </a:solidFill>
            </a:endParaRPr>
          </a:p>
        </p:txBody>
      </p:sp>
      <p:graphicFrame>
        <p:nvGraphicFramePr>
          <p:cNvPr id="8" name="Gráfico 7"/>
          <p:cNvGraphicFramePr>
            <a:graphicFrameLocks/>
          </p:cNvGraphicFramePr>
          <p:nvPr>
            <p:extLst/>
          </p:nvPr>
        </p:nvGraphicFramePr>
        <p:xfrm>
          <a:off x="515032" y="2737949"/>
          <a:ext cx="8171768" cy="33213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377914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F557539A-0982-4A8B-A756-E138E0443DCA}" type="slidenum">
              <a:rPr lang="pt-BR" smtClean="0">
                <a:solidFill>
                  <a:prstClr val="black">
                    <a:tint val="75000"/>
                  </a:prstClr>
                </a:solidFill>
              </a:rPr>
              <a:pPr/>
              <a:t>141</a:t>
            </a:fld>
            <a:endParaRPr lang="pt-BR">
              <a:solidFill>
                <a:prstClr val="black">
                  <a:tint val="75000"/>
                </a:prstClr>
              </a:solidFill>
            </a:endParaRPr>
          </a:p>
        </p:txBody>
      </p:sp>
      <p:graphicFrame>
        <p:nvGraphicFramePr>
          <p:cNvPr id="9" name="Gráfico 8"/>
          <p:cNvGraphicFramePr>
            <a:graphicFrameLocks/>
          </p:cNvGraphicFramePr>
          <p:nvPr>
            <p:extLst/>
          </p:nvPr>
        </p:nvGraphicFramePr>
        <p:xfrm>
          <a:off x="530845" y="2216769"/>
          <a:ext cx="8155955" cy="383872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2"/>
          <p:cNvSpPr txBox="1">
            <a:spLocks noChangeArrowheads="1"/>
          </p:cNvSpPr>
          <p:nvPr/>
        </p:nvSpPr>
        <p:spPr bwMode="auto">
          <a:xfrm>
            <a:off x="500209" y="692696"/>
            <a:ext cx="81042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pt-BR" altLang="pt-BR" sz="2800" b="1" dirty="0">
                <a:solidFill>
                  <a:prstClr val="black"/>
                </a:solidFill>
                <a:latin typeface="Calibri"/>
                <a:cs typeface="Arial" charset="0"/>
              </a:rPr>
              <a:t>RPPS dos Estados, Distrito Federal e Municípios - Evolução do Valor Anual Pago de Pensões por Morte - 2010/2013 - R$ Bilhões</a:t>
            </a:r>
          </a:p>
        </p:txBody>
      </p:sp>
      <p:sp>
        <p:nvSpPr>
          <p:cNvPr id="10" name="Text Box 3"/>
          <p:cNvSpPr txBox="1">
            <a:spLocks noChangeArrowheads="1"/>
          </p:cNvSpPr>
          <p:nvPr/>
        </p:nvSpPr>
        <p:spPr bwMode="auto">
          <a:xfrm>
            <a:off x="316447" y="6112956"/>
            <a:ext cx="730355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pt-BR" altLang="pt-BR" sz="1000" dirty="0" smtClean="0">
                <a:solidFill>
                  <a:prstClr val="black"/>
                </a:solidFill>
                <a:latin typeface="Arial" panose="020B0604020202020204" pitchFamily="34" charset="0"/>
                <a:cs typeface="Arial" panose="020B0604020202020204" pitchFamily="34" charset="0"/>
              </a:rPr>
              <a:t>Fonte</a:t>
            </a:r>
            <a:r>
              <a:rPr lang="pt-BR" altLang="pt-BR" sz="1000" dirty="0">
                <a:solidFill>
                  <a:prstClr val="black"/>
                </a:solidFill>
                <a:latin typeface="Arial" panose="020B0604020202020204" pitchFamily="34" charset="0"/>
                <a:cs typeface="Arial" panose="020B0604020202020204" pitchFamily="34" charset="0"/>
              </a:rPr>
              <a:t>: DRAA </a:t>
            </a:r>
            <a:r>
              <a:rPr lang="pt-BR" altLang="pt-BR" sz="1000" dirty="0" smtClean="0">
                <a:solidFill>
                  <a:prstClr val="black"/>
                </a:solidFill>
                <a:latin typeface="Arial" panose="020B0604020202020204" pitchFamily="34" charset="0"/>
                <a:cs typeface="Arial" panose="020B0604020202020204" pitchFamily="34" charset="0"/>
              </a:rPr>
              <a:t>dos exercícios </a:t>
            </a:r>
            <a:r>
              <a:rPr lang="pt-BR" altLang="pt-BR" sz="1000" dirty="0">
                <a:solidFill>
                  <a:prstClr val="black"/>
                </a:solidFill>
                <a:latin typeface="Arial" panose="020B0604020202020204" pitchFamily="34" charset="0"/>
                <a:cs typeface="Arial" panose="020B0604020202020204" pitchFamily="34" charset="0"/>
              </a:rPr>
              <a:t>de </a:t>
            </a:r>
            <a:r>
              <a:rPr lang="pt-BR" altLang="pt-BR" sz="1000" dirty="0" smtClean="0">
                <a:solidFill>
                  <a:prstClr val="black"/>
                </a:solidFill>
                <a:latin typeface="Arial" panose="020B0604020202020204" pitchFamily="34" charset="0"/>
                <a:cs typeface="Arial" panose="020B0604020202020204" pitchFamily="34" charset="0"/>
              </a:rPr>
              <a:t>2011 a 2014.                    Elaboração</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DRPSP/SPPS/MTPS</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40791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729781" y="836712"/>
            <a:ext cx="7627602"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pPr>
            <a:r>
              <a:rPr lang="pt-BR" altLang="pt-BR" sz="2800" b="1" dirty="0" smtClean="0">
                <a:solidFill>
                  <a:prstClr val="black"/>
                </a:solidFill>
                <a:latin typeface="Calibri"/>
                <a:cs typeface="Arial" charset="0"/>
              </a:rPr>
              <a:t>Pensionistas dos RPPS de Estados, Distrito Federal e Municípios nos Anos de 2010 a 2013 - Quantidade e Valor</a:t>
            </a:r>
            <a:endParaRPr lang="pt-BR" altLang="pt-BR" sz="2800" b="1" dirty="0">
              <a:solidFill>
                <a:prstClr val="black"/>
              </a:solidFill>
              <a:latin typeface="Calibri"/>
              <a:cs typeface="Arial" charset="0"/>
            </a:endParaRPr>
          </a:p>
        </p:txBody>
      </p:sp>
      <p:sp>
        <p:nvSpPr>
          <p:cNvPr id="4" name="Retângulo 3"/>
          <p:cNvSpPr/>
          <p:nvPr/>
        </p:nvSpPr>
        <p:spPr>
          <a:xfrm>
            <a:off x="193666" y="5913953"/>
            <a:ext cx="8337550" cy="415498"/>
          </a:xfrm>
          <a:prstGeom prst="rect">
            <a:avLst/>
          </a:prstGeom>
        </p:spPr>
        <p:txBody>
          <a:bodyPr wrap="square">
            <a:spAutoFit/>
          </a:bodyPr>
          <a:lstStyle/>
          <a:p>
            <a:r>
              <a:rPr lang="pt-BR" sz="1000" dirty="0">
                <a:solidFill>
                  <a:prstClr val="black"/>
                </a:solidFill>
                <a:latin typeface="Arial" panose="020B0604020202020204" pitchFamily="34" charset="0"/>
                <a:cs typeface="Arial" charset="0"/>
              </a:rPr>
              <a:t>Fonte: Quadro Estatístico do Demonstrativo de Resultados da Avaliação Atuarial - DRAA                     Elaboração: DRPSP/SPPS/MTPS.</a:t>
            </a:r>
            <a:r>
              <a:rPr lang="es-ES" sz="1000" dirty="0">
                <a:solidFill>
                  <a:prstClr val="black"/>
                </a:solidFill>
                <a:latin typeface="Arial" panose="020B0604020202020204" pitchFamily="34" charset="0"/>
                <a:cs typeface="Arial" charset="0"/>
              </a:rPr>
              <a:t>		</a:t>
            </a:r>
          </a:p>
        </p:txBody>
      </p:sp>
      <p:graphicFrame>
        <p:nvGraphicFramePr>
          <p:cNvPr id="6" name="Tabela 5"/>
          <p:cNvGraphicFramePr>
            <a:graphicFrameLocks noGrp="1"/>
          </p:cNvGraphicFramePr>
          <p:nvPr>
            <p:extLst/>
          </p:nvPr>
        </p:nvGraphicFramePr>
        <p:xfrm>
          <a:off x="266694" y="2420888"/>
          <a:ext cx="8553776" cy="3396686"/>
        </p:xfrm>
        <a:graphic>
          <a:graphicData uri="http://schemas.openxmlformats.org/drawingml/2006/table">
            <a:tbl>
              <a:tblPr>
                <a:tableStyleId>{616DA210-FB5B-4158-B5E0-FEB733F419BA}</a:tableStyleId>
              </a:tblPr>
              <a:tblGrid>
                <a:gridCol w="478934"/>
                <a:gridCol w="466362"/>
                <a:gridCol w="634040"/>
                <a:gridCol w="634040"/>
                <a:gridCol w="634040"/>
                <a:gridCol w="634040"/>
                <a:gridCol w="634040"/>
                <a:gridCol w="634040"/>
                <a:gridCol w="634040"/>
                <a:gridCol w="634040"/>
                <a:gridCol w="634040"/>
                <a:gridCol w="634040"/>
                <a:gridCol w="634040"/>
                <a:gridCol w="634040"/>
              </a:tblGrid>
              <a:tr h="493253">
                <a:tc rowSpan="2">
                  <a:txBody>
                    <a:bodyPr/>
                    <a:lstStyle/>
                    <a:p>
                      <a:pPr algn="ctr" fontAlgn="b"/>
                      <a:r>
                        <a:rPr lang="pt-BR" sz="800" b="1" u="none" strike="noStrike" dirty="0" smtClean="0">
                          <a:effectLst/>
                        </a:rPr>
                        <a:t>Exercício</a:t>
                      </a:r>
                    </a:p>
                    <a:p>
                      <a:pPr algn="ctr" fontAlgn="b"/>
                      <a:r>
                        <a:rPr lang="pt-BR" sz="800" b="1" i="0" u="none" strike="noStrike" dirty="0" smtClean="0">
                          <a:solidFill>
                            <a:srgbClr val="000000"/>
                          </a:solidFill>
                          <a:effectLst/>
                          <a:latin typeface="Calibri" panose="020F0502020204030204" pitchFamily="34" charset="0"/>
                        </a:rPr>
                        <a:t>DRAA</a:t>
                      </a:r>
                      <a:endParaRPr lang="pt-BR" sz="8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rowSpan="2">
                  <a:txBody>
                    <a:bodyPr/>
                    <a:lstStyle/>
                    <a:p>
                      <a:pPr algn="ctr" fontAlgn="b"/>
                      <a:r>
                        <a:rPr lang="pt-BR" sz="800" b="1" u="none" strike="noStrike" dirty="0">
                          <a:effectLst/>
                        </a:rPr>
                        <a:t>Ano </a:t>
                      </a:r>
                      <a:r>
                        <a:rPr lang="pt-BR" sz="800" b="1" u="none" strike="noStrike" dirty="0" smtClean="0">
                          <a:effectLst/>
                        </a:rPr>
                        <a:t>Base Cadastro</a:t>
                      </a:r>
                      <a:endParaRPr lang="pt-BR" sz="8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gridSpan="5">
                  <a:txBody>
                    <a:bodyPr/>
                    <a:lstStyle/>
                    <a:p>
                      <a:pPr algn="ctr" fontAlgn="b"/>
                      <a:r>
                        <a:rPr lang="pt-BR" sz="1400" b="1" i="0" u="none" strike="noStrike" dirty="0" smtClean="0">
                          <a:solidFill>
                            <a:srgbClr val="000000"/>
                          </a:solidFill>
                          <a:effectLst/>
                          <a:latin typeface="Calibri" panose="020F0502020204030204" pitchFamily="34" charset="0"/>
                        </a:rPr>
                        <a:t>Número de Pensionistas</a:t>
                      </a:r>
                      <a:endParaRPr lang="pt-BR" sz="14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2">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1">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1">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bg1"/>
                    </a:solidFill>
                  </a:tcPr>
                </a:tc>
                <a:tc gridSpan="7">
                  <a:txBody>
                    <a:bodyPr/>
                    <a:lstStyle/>
                    <a:p>
                      <a:pPr algn="ctr" fontAlgn="b"/>
                      <a:r>
                        <a:rPr lang="pt-BR" sz="1400" b="1" i="0" u="none" strike="noStrike" dirty="0" smtClean="0">
                          <a:solidFill>
                            <a:srgbClr val="000000"/>
                          </a:solidFill>
                          <a:effectLst/>
                          <a:latin typeface="Calibri" panose="020F0502020204030204" pitchFamily="34" charset="0"/>
                        </a:rPr>
                        <a:t>Folha</a:t>
                      </a:r>
                      <a:r>
                        <a:rPr lang="pt-BR" sz="1400" b="1" i="0" u="none" strike="noStrike" baseline="0" dirty="0" smtClean="0">
                          <a:solidFill>
                            <a:srgbClr val="000000"/>
                          </a:solidFill>
                          <a:effectLst/>
                          <a:latin typeface="Calibri" panose="020F0502020204030204" pitchFamily="34" charset="0"/>
                        </a:rPr>
                        <a:t> Salarial dos Pensionistas</a:t>
                      </a:r>
                      <a:endParaRPr lang="pt-BR" sz="14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2">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1">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1">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bg1"/>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2">
                        <a:lumMod val="20000"/>
                        <a:lumOff val="80000"/>
                      </a:schemeClr>
                    </a:solidFill>
                  </a:tcPr>
                </a:tc>
                <a:tc h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accent1">
                        <a:lumMod val="20000"/>
                        <a:lumOff val="80000"/>
                      </a:schemeClr>
                    </a:solidFill>
                  </a:tcPr>
                </a:tc>
              </a:tr>
              <a:tr h="710277">
                <a:tc v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bg1"/>
                    </a:solidFill>
                  </a:tcPr>
                </a:tc>
                <a:tc vMerge="1">
                  <a:txBody>
                    <a:bodyPr/>
                    <a:lstStyle/>
                    <a:p>
                      <a:pPr algn="ctr" fontAlgn="b"/>
                      <a:endParaRPr lang="pt-BR" sz="1100" b="1" i="0" u="none" strike="noStrike" dirty="0">
                        <a:solidFill>
                          <a:srgbClr val="000000"/>
                        </a:solidFill>
                        <a:effectLst/>
                        <a:latin typeface="Calibri" panose="020F0502020204030204" pitchFamily="34" charset="0"/>
                      </a:endParaRPr>
                    </a:p>
                  </a:txBody>
                  <a:tcPr marL="5617" marR="5617" marT="5617" marB="0" anchor="ctr">
                    <a:solidFill>
                      <a:schemeClr val="bg1"/>
                    </a:solidFill>
                  </a:tcPr>
                </a:tc>
                <a:tc>
                  <a:txBody>
                    <a:bodyPr/>
                    <a:lstStyle/>
                    <a:p>
                      <a:pPr algn="ctr" fontAlgn="b"/>
                      <a:r>
                        <a:rPr lang="pt-BR" sz="900" b="1" u="none" strike="noStrike" dirty="0" smtClean="0">
                          <a:effectLst/>
                        </a:rPr>
                        <a:t>Nº Pensionistas</a:t>
                      </a:r>
                    </a:p>
                    <a:p>
                      <a:pPr algn="ctr" fontAlgn="b"/>
                      <a:r>
                        <a:rPr lang="pt-BR" sz="900" b="1" u="none" strike="noStrike" dirty="0" smtClean="0">
                          <a:effectLst/>
                        </a:rPr>
                        <a:t>Mulheres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1" u="none" strike="noStrike" dirty="0" smtClean="0">
                          <a:effectLst/>
                        </a:rPr>
                        <a:t>% Pensionistas Mulheres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1" u="none" strike="noStrike" dirty="0" smtClean="0">
                          <a:effectLst/>
                        </a:rPr>
                        <a:t>Nº Pensionistas Homens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 Pensionistas Homens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a:effectLst/>
                        </a:rPr>
                        <a:t>Total Geral</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a:effectLst/>
                        </a:rPr>
                        <a:t>Folha </a:t>
                      </a:r>
                      <a:r>
                        <a:rPr lang="pt-BR" sz="900" b="1" u="none" strike="noStrike" dirty="0" smtClean="0">
                          <a:effectLst/>
                        </a:rPr>
                        <a:t>Pensionistas Mulheres</a:t>
                      </a:r>
                    </a:p>
                    <a:p>
                      <a:pPr algn="ctr" fontAlgn="b"/>
                      <a:r>
                        <a:rPr lang="pt-BR" sz="900" b="1" u="none" strike="noStrike" dirty="0" smtClean="0">
                          <a:effectLst/>
                        </a:rPr>
                        <a:t>(R</a:t>
                      </a:r>
                      <a:r>
                        <a:rPr lang="pt-BR" sz="900" b="1" u="none" strike="noStrike" dirty="0">
                          <a:effectLst/>
                        </a:rPr>
                        <a:t>$ </a:t>
                      </a:r>
                      <a:r>
                        <a:rPr lang="pt-BR" sz="900" b="1" u="none" strike="noStrike" dirty="0" smtClean="0">
                          <a:effectLst/>
                        </a:rPr>
                        <a:t>Bilhões</a:t>
                      </a:r>
                      <a:r>
                        <a:rPr lang="pt-BR" sz="900" b="1" u="none" strike="noStrike" dirty="0">
                          <a:effectLst/>
                        </a:rPr>
                        <a:t>)</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1" u="none" strike="noStrike" dirty="0" smtClean="0">
                          <a:effectLst/>
                        </a:rPr>
                        <a:t>% Folha Pensionistas Mulheres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1" u="none" strike="noStrike" dirty="0">
                          <a:effectLst/>
                        </a:rPr>
                        <a:t>Folha </a:t>
                      </a:r>
                      <a:r>
                        <a:rPr lang="pt-BR" sz="900" b="1" u="none" strike="noStrike" dirty="0" smtClean="0">
                          <a:effectLst/>
                        </a:rPr>
                        <a:t>Pensionistas Homens</a:t>
                      </a:r>
                    </a:p>
                    <a:p>
                      <a:pPr algn="ctr" fontAlgn="b"/>
                      <a:r>
                        <a:rPr lang="pt-BR" sz="900" b="1" u="none" strike="noStrike" dirty="0" smtClean="0">
                          <a:effectLst/>
                        </a:rPr>
                        <a:t>(R$ Bilhões)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 Pensionistas Homens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a:effectLst/>
                        </a:rPr>
                        <a:t>Total Geral da </a:t>
                      </a:r>
                      <a:r>
                        <a:rPr lang="pt-BR" sz="900" b="1" u="none" strike="noStrike" dirty="0" smtClean="0">
                          <a:effectLst/>
                        </a:rPr>
                        <a:t>Folha</a:t>
                      </a:r>
                    </a:p>
                    <a:p>
                      <a:pPr algn="ctr" fontAlgn="b"/>
                      <a:r>
                        <a:rPr lang="pt-BR" sz="900" b="1" u="none" strike="noStrike" dirty="0" smtClean="0">
                          <a:effectLst/>
                        </a:rPr>
                        <a:t>(</a:t>
                      </a:r>
                      <a:r>
                        <a:rPr lang="pt-BR" sz="900" b="1" u="none" strike="noStrike" dirty="0">
                          <a:effectLst/>
                        </a:rPr>
                        <a:t>R</a:t>
                      </a:r>
                      <a:r>
                        <a:rPr lang="pt-BR" sz="900" b="1" u="none" strike="noStrike" dirty="0" smtClean="0">
                          <a:effectLst/>
                        </a:rPr>
                        <a:t>$ Bilhões)</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smtClean="0">
                          <a:effectLst/>
                        </a:rPr>
                        <a:t>Valor Médio Pensão Mensal</a:t>
                      </a:r>
                    </a:p>
                    <a:p>
                      <a:pPr algn="ctr" fontAlgn="b"/>
                      <a:r>
                        <a:rPr lang="pt-BR" sz="900" b="1" u="none" strike="noStrike" dirty="0" smtClean="0">
                          <a:effectLst/>
                        </a:rPr>
                        <a:t>Mulheres</a:t>
                      </a:r>
                    </a:p>
                    <a:p>
                      <a:pPr algn="ctr" fontAlgn="b"/>
                      <a:r>
                        <a:rPr lang="pt-BR" sz="900" b="1" u="none" strike="noStrike" dirty="0" smtClean="0">
                          <a:effectLst/>
                        </a:rPr>
                        <a:t>(R</a:t>
                      </a:r>
                      <a:r>
                        <a:rPr lang="pt-BR" sz="900" b="1" u="none" strike="noStrike" dirty="0">
                          <a:effectLst/>
                        </a:rPr>
                        <a:t>$)</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1" u="none" strike="noStrike" dirty="0" smtClean="0">
                          <a:effectLst/>
                        </a:rPr>
                        <a:t>Valor Médio Pensão Mensal Homens</a:t>
                      </a:r>
                    </a:p>
                    <a:p>
                      <a:pPr algn="ctr" fontAlgn="b"/>
                      <a:r>
                        <a:rPr lang="pt-BR" sz="900" b="1" u="none" strike="noStrike" dirty="0" smtClean="0">
                          <a:effectLst/>
                        </a:rPr>
                        <a:t>(R$)</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r>
              <a:tr h="548289">
                <a:tc>
                  <a:txBody>
                    <a:bodyPr/>
                    <a:lstStyle/>
                    <a:p>
                      <a:pPr algn="ctr" fontAlgn="b"/>
                      <a:r>
                        <a:rPr lang="pt-BR" sz="900" u="none" strike="noStrike" dirty="0">
                          <a:effectLst/>
                        </a:rPr>
                        <a:t>2011</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a:effectLst/>
                        </a:rPr>
                        <a:t>2010</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477.037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78,19%</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smtClean="0">
                          <a:effectLst/>
                        </a:rPr>
                        <a:t>133.052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u="none" strike="noStrike" dirty="0">
                          <a:effectLst/>
                        </a:rPr>
                        <a:t>21,81%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610.089 </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15,1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0" i="0" u="none" strike="noStrike" dirty="0">
                          <a:solidFill>
                            <a:srgbClr val="000000"/>
                          </a:solidFill>
                          <a:effectLst/>
                          <a:latin typeface="Calibri" panose="020F0502020204030204" pitchFamily="34" charset="0"/>
                        </a:rPr>
                        <a:t>82,73%</a:t>
                      </a:r>
                    </a:p>
                  </a:txBody>
                  <a:tcPr marL="7144" marR="7144" marT="7144" marB="0" anchor="ctr">
                    <a:solidFill>
                      <a:schemeClr val="accent2">
                        <a:lumMod val="20000"/>
                        <a:lumOff val="80000"/>
                      </a:schemeClr>
                    </a:solidFill>
                  </a:tcPr>
                </a:tc>
                <a:tc>
                  <a:txBody>
                    <a:bodyPr/>
                    <a:lstStyle/>
                    <a:p>
                      <a:pPr algn="ctr" fontAlgn="b"/>
                      <a:r>
                        <a:rPr lang="pt-BR" sz="900" u="none" strike="noStrike" dirty="0" smtClean="0">
                          <a:effectLst/>
                        </a:rPr>
                        <a:t>3,1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0" i="0" u="none" strike="noStrike">
                          <a:solidFill>
                            <a:srgbClr val="000000"/>
                          </a:solidFill>
                          <a:effectLst/>
                          <a:latin typeface="Calibri" panose="020F0502020204030204" pitchFamily="34" charset="0"/>
                        </a:rPr>
                        <a:t>17,27%</a:t>
                      </a:r>
                    </a:p>
                  </a:txBody>
                  <a:tcPr marL="7144" marR="7144" marT="7144" marB="0" anchor="ctr">
                    <a:solidFill>
                      <a:schemeClr val="accent1">
                        <a:lumMod val="20000"/>
                        <a:lumOff val="80000"/>
                      </a:schemeClr>
                    </a:solidFill>
                  </a:tcPr>
                </a:tc>
                <a:tc>
                  <a:txBody>
                    <a:bodyPr/>
                    <a:lstStyle/>
                    <a:p>
                      <a:pPr algn="ctr" fontAlgn="b"/>
                      <a:r>
                        <a:rPr lang="pt-BR" sz="900" b="1" u="none" strike="noStrike" dirty="0">
                          <a:effectLst/>
                        </a:rPr>
                        <a:t>18.232,19</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a:effectLst/>
                        </a:rPr>
                        <a:t>922,61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815,12</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r>
              <a:tr h="548289">
                <a:tc>
                  <a:txBody>
                    <a:bodyPr/>
                    <a:lstStyle/>
                    <a:p>
                      <a:pPr algn="ctr" fontAlgn="b"/>
                      <a:r>
                        <a:rPr lang="pt-BR" sz="900" u="none" strike="noStrike" dirty="0">
                          <a:effectLst/>
                        </a:rPr>
                        <a:t>2012</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a:effectLst/>
                        </a:rPr>
                        <a:t>2011</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548.345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84,65%</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smtClean="0">
                          <a:effectLst/>
                        </a:rPr>
                        <a:t>99.442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u="none" strike="noStrike" dirty="0">
                          <a:effectLst/>
                        </a:rPr>
                        <a:t>15,35%</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647.787 </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18,9</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0" i="0" u="none" strike="noStrike" dirty="0">
                          <a:solidFill>
                            <a:srgbClr val="000000"/>
                          </a:solidFill>
                          <a:effectLst/>
                          <a:latin typeface="Calibri" panose="020F0502020204030204" pitchFamily="34" charset="0"/>
                        </a:rPr>
                        <a:t>87,57%</a:t>
                      </a:r>
                    </a:p>
                  </a:txBody>
                  <a:tcPr marL="7144" marR="7144" marT="7144" marB="0" anchor="ctr">
                    <a:solidFill>
                      <a:schemeClr val="accent2">
                        <a:lumMod val="20000"/>
                        <a:lumOff val="80000"/>
                      </a:schemeClr>
                    </a:solidFill>
                  </a:tcPr>
                </a:tc>
                <a:tc>
                  <a:txBody>
                    <a:bodyPr/>
                    <a:lstStyle/>
                    <a:p>
                      <a:pPr algn="ctr" fontAlgn="b"/>
                      <a:r>
                        <a:rPr lang="pt-BR" sz="900" u="none" strike="noStrike" dirty="0" smtClean="0">
                          <a:effectLst/>
                        </a:rPr>
                        <a:t>2,7</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0" i="0" u="none" strike="noStrike" dirty="0">
                          <a:solidFill>
                            <a:srgbClr val="000000"/>
                          </a:solidFill>
                          <a:effectLst/>
                          <a:latin typeface="Calibri" panose="020F0502020204030204" pitchFamily="34" charset="0"/>
                        </a:rPr>
                        <a:t>12,43%</a:t>
                      </a:r>
                    </a:p>
                  </a:txBody>
                  <a:tcPr marL="7144" marR="7144" marT="7144" marB="0" anchor="ctr">
                    <a:solidFill>
                      <a:schemeClr val="accent1">
                        <a:lumMod val="20000"/>
                        <a:lumOff val="80000"/>
                      </a:schemeClr>
                    </a:solidFill>
                  </a:tcPr>
                </a:tc>
                <a:tc>
                  <a:txBody>
                    <a:bodyPr/>
                    <a:lstStyle/>
                    <a:p>
                      <a:pPr algn="ctr" fontAlgn="b"/>
                      <a:r>
                        <a:rPr lang="pt-BR" sz="900" b="1" u="none" strike="noStrike" dirty="0">
                          <a:effectLst/>
                        </a:rPr>
                        <a:t>21.578,13</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a:effectLst/>
                        </a:rPr>
                        <a:t>1.112,96</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847,21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r>
              <a:tr h="548289">
                <a:tc>
                  <a:txBody>
                    <a:bodyPr/>
                    <a:lstStyle/>
                    <a:p>
                      <a:pPr algn="ctr" fontAlgn="b"/>
                      <a:r>
                        <a:rPr lang="pt-BR" sz="900" u="none" strike="noStrike" dirty="0">
                          <a:effectLst/>
                        </a:rPr>
                        <a:t>2013</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a:effectLst/>
                        </a:rPr>
                        <a:t>2012</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499.671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81,00%</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smtClean="0">
                          <a:effectLst/>
                        </a:rPr>
                        <a:t>117.230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u="none" strike="noStrike" dirty="0">
                          <a:effectLst/>
                        </a:rPr>
                        <a:t>19,00%</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616.901 </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19,1</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0" i="0" u="none" strike="noStrike">
                          <a:solidFill>
                            <a:srgbClr val="000000"/>
                          </a:solidFill>
                          <a:effectLst/>
                          <a:latin typeface="Calibri" panose="020F0502020204030204" pitchFamily="34" charset="0"/>
                        </a:rPr>
                        <a:t>86,89%</a:t>
                      </a:r>
                    </a:p>
                  </a:txBody>
                  <a:tcPr marL="7144" marR="7144" marT="7144" marB="0" anchor="ctr">
                    <a:solidFill>
                      <a:schemeClr val="accent2">
                        <a:lumMod val="20000"/>
                        <a:lumOff val="80000"/>
                      </a:schemeClr>
                    </a:solidFill>
                  </a:tcPr>
                </a:tc>
                <a:tc>
                  <a:txBody>
                    <a:bodyPr/>
                    <a:lstStyle/>
                    <a:p>
                      <a:pPr algn="ctr" fontAlgn="b"/>
                      <a:r>
                        <a:rPr lang="pt-BR" sz="900" u="none" strike="noStrike" dirty="0" smtClean="0">
                          <a:effectLst/>
                        </a:rPr>
                        <a:t>2,8</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0" i="0" u="none" strike="noStrike" dirty="0">
                          <a:solidFill>
                            <a:srgbClr val="000000"/>
                          </a:solidFill>
                          <a:effectLst/>
                          <a:latin typeface="Calibri" panose="020F0502020204030204" pitchFamily="34" charset="0"/>
                        </a:rPr>
                        <a:t>13,11%</a:t>
                      </a:r>
                    </a:p>
                  </a:txBody>
                  <a:tcPr marL="7144" marR="7144" marT="7144" marB="0" anchor="ctr">
                    <a:solidFill>
                      <a:schemeClr val="accent1">
                        <a:lumMod val="20000"/>
                        <a:lumOff val="80000"/>
                      </a:schemeClr>
                    </a:solidFill>
                  </a:tcPr>
                </a:tc>
                <a:tc>
                  <a:txBody>
                    <a:bodyPr/>
                    <a:lstStyle/>
                    <a:p>
                      <a:pPr algn="ctr" fontAlgn="b"/>
                      <a:r>
                        <a:rPr lang="pt-BR" sz="900" b="1" u="none" strike="noStrike" dirty="0">
                          <a:effectLst/>
                        </a:rPr>
                        <a:t>22.010,45</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a:effectLst/>
                        </a:rPr>
                        <a:t>1.449,88</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1.253,78</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r>
              <a:tr h="548289">
                <a:tc>
                  <a:txBody>
                    <a:bodyPr/>
                    <a:lstStyle/>
                    <a:p>
                      <a:pPr algn="ctr" fontAlgn="b"/>
                      <a:r>
                        <a:rPr lang="pt-BR" sz="900" u="none" strike="noStrike">
                          <a:effectLst/>
                        </a:rPr>
                        <a:t>2014</a:t>
                      </a:r>
                      <a:endParaRPr lang="pt-BR" sz="900" b="1" i="0" u="none" strike="noStrike">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b="1" u="none" strike="noStrike" dirty="0">
                          <a:effectLst/>
                        </a:rPr>
                        <a:t>2013</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515.510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81,53%</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smtClean="0">
                          <a:effectLst/>
                        </a:rPr>
                        <a:t>116.780 </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u="none" strike="noStrike" dirty="0">
                          <a:effectLst/>
                        </a:rPr>
                        <a:t>18,47%</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1" u="none" strike="noStrike" dirty="0" smtClean="0">
                          <a:effectLst/>
                        </a:rPr>
                        <a:t>632.290 </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smtClean="0">
                          <a:effectLst/>
                        </a:rPr>
                        <a:t>21,0</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b="0" i="0" u="none" strike="noStrike">
                          <a:solidFill>
                            <a:srgbClr val="000000"/>
                          </a:solidFill>
                          <a:effectLst/>
                          <a:latin typeface="Calibri" panose="020F0502020204030204" pitchFamily="34" charset="0"/>
                        </a:rPr>
                        <a:t>85,44%</a:t>
                      </a:r>
                    </a:p>
                  </a:txBody>
                  <a:tcPr marL="7144" marR="7144" marT="7144" marB="0" anchor="ctr">
                    <a:solidFill>
                      <a:schemeClr val="accent2">
                        <a:lumMod val="20000"/>
                        <a:lumOff val="80000"/>
                      </a:schemeClr>
                    </a:solidFill>
                  </a:tcPr>
                </a:tc>
                <a:tc>
                  <a:txBody>
                    <a:bodyPr/>
                    <a:lstStyle/>
                    <a:p>
                      <a:pPr algn="ctr" fontAlgn="b"/>
                      <a:r>
                        <a:rPr lang="pt-BR" sz="900" u="none" strike="noStrike" dirty="0" smtClean="0">
                          <a:effectLst/>
                        </a:rPr>
                        <a:t>3,6</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c>
                  <a:txBody>
                    <a:bodyPr/>
                    <a:lstStyle/>
                    <a:p>
                      <a:pPr algn="ctr" fontAlgn="b"/>
                      <a:r>
                        <a:rPr lang="pt-BR" sz="900" b="0" i="0" u="none" strike="noStrike">
                          <a:solidFill>
                            <a:srgbClr val="000000"/>
                          </a:solidFill>
                          <a:effectLst/>
                          <a:latin typeface="Calibri" panose="020F0502020204030204" pitchFamily="34" charset="0"/>
                        </a:rPr>
                        <a:t>14,56%</a:t>
                      </a:r>
                    </a:p>
                  </a:txBody>
                  <a:tcPr marL="7144" marR="7144" marT="7144" marB="0" anchor="ctr">
                    <a:solidFill>
                      <a:schemeClr val="accent1">
                        <a:lumMod val="20000"/>
                        <a:lumOff val="80000"/>
                      </a:schemeClr>
                    </a:solidFill>
                  </a:tcPr>
                </a:tc>
                <a:tc>
                  <a:txBody>
                    <a:bodyPr/>
                    <a:lstStyle/>
                    <a:p>
                      <a:pPr algn="ctr" fontAlgn="b"/>
                      <a:r>
                        <a:rPr lang="pt-BR" sz="900" b="1" u="none" strike="noStrike" dirty="0">
                          <a:effectLst/>
                        </a:rPr>
                        <a:t>24.587,15</a:t>
                      </a:r>
                      <a:endParaRPr lang="pt-BR" sz="900" b="1" i="0" u="none" strike="noStrike" dirty="0">
                        <a:solidFill>
                          <a:srgbClr val="000000"/>
                        </a:solidFill>
                        <a:effectLst/>
                        <a:latin typeface="Calibri" panose="020F0502020204030204" pitchFamily="34" charset="0"/>
                      </a:endParaRPr>
                    </a:p>
                  </a:txBody>
                  <a:tcPr marL="4213" marR="4213" marT="4213" marB="0" anchor="ctr">
                    <a:solidFill>
                      <a:schemeClr val="bg1"/>
                    </a:solidFill>
                  </a:tcPr>
                </a:tc>
                <a:tc>
                  <a:txBody>
                    <a:bodyPr/>
                    <a:lstStyle/>
                    <a:p>
                      <a:pPr algn="ctr" fontAlgn="b"/>
                      <a:r>
                        <a:rPr lang="pt-BR" sz="900" u="none" strike="noStrike" dirty="0">
                          <a:effectLst/>
                        </a:rPr>
                        <a:t>1.324,44</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2">
                        <a:lumMod val="20000"/>
                        <a:lumOff val="80000"/>
                      </a:schemeClr>
                    </a:solidFill>
                  </a:tcPr>
                </a:tc>
                <a:tc>
                  <a:txBody>
                    <a:bodyPr/>
                    <a:lstStyle/>
                    <a:p>
                      <a:pPr algn="ctr" fontAlgn="b"/>
                      <a:r>
                        <a:rPr lang="pt-BR" sz="900" u="none" strike="noStrike" dirty="0">
                          <a:effectLst/>
                        </a:rPr>
                        <a:t>1.127,30</a:t>
                      </a:r>
                      <a:endParaRPr lang="pt-BR" sz="900" b="0" i="0" u="none" strike="noStrike" dirty="0">
                        <a:solidFill>
                          <a:srgbClr val="000000"/>
                        </a:solidFill>
                        <a:effectLst/>
                        <a:latin typeface="Calibri" panose="020F0502020204030204" pitchFamily="34" charset="0"/>
                      </a:endParaRPr>
                    </a:p>
                  </a:txBody>
                  <a:tcPr marL="4213" marR="4213" marT="4213"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val="35897570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143</a:t>
            </a:fld>
            <a:endParaRPr lang="pt-BR" dirty="0">
              <a:solidFill>
                <a:prstClr val="black"/>
              </a:solidFill>
            </a:endParaRPr>
          </a:p>
        </p:txBody>
      </p:sp>
      <p:sp>
        <p:nvSpPr>
          <p:cNvPr id="5" name="Título 1"/>
          <p:cNvSpPr txBox="1">
            <a:spLocks/>
          </p:cNvSpPr>
          <p:nvPr/>
        </p:nvSpPr>
        <p:spPr bwMode="auto">
          <a:xfrm>
            <a:off x="298376" y="1988840"/>
            <a:ext cx="8388424" cy="34821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altLang="pt-BR" dirty="0">
                <a:solidFill>
                  <a:prstClr val="black"/>
                </a:solidFill>
              </a:rPr>
              <a:t>A questão de Gênero na Previdência Social</a:t>
            </a:r>
            <a:br>
              <a:rPr lang="pt-BR" altLang="pt-BR" dirty="0">
                <a:solidFill>
                  <a:prstClr val="black"/>
                </a:solidFill>
              </a:rPr>
            </a:br>
            <a:r>
              <a:rPr lang="pt-BR" altLang="pt-BR" dirty="0">
                <a:solidFill>
                  <a:prstClr val="black"/>
                </a:solidFill>
              </a:rPr>
              <a:t/>
            </a:r>
            <a:br>
              <a:rPr lang="pt-BR" altLang="pt-BR" dirty="0">
                <a:solidFill>
                  <a:prstClr val="black"/>
                </a:solidFill>
              </a:rPr>
            </a:br>
            <a:r>
              <a:rPr lang="pt-BR" altLang="pt-BR" dirty="0">
                <a:solidFill>
                  <a:prstClr val="black"/>
                </a:solidFill>
              </a:rPr>
              <a:t/>
            </a:r>
            <a:br>
              <a:rPr lang="pt-BR" altLang="pt-BR" dirty="0">
                <a:solidFill>
                  <a:prstClr val="black"/>
                </a:solidFill>
              </a:rPr>
            </a:br>
            <a:endParaRPr lang="pt-BR" altLang="pt-BR" sz="2000" dirty="0">
              <a:solidFill>
                <a:prstClr val="black"/>
              </a:solidFill>
            </a:endParaRPr>
          </a:p>
        </p:txBody>
      </p:sp>
    </p:spTree>
    <p:extLst>
      <p:ext uri="{BB962C8B-B14F-4D97-AF65-F5344CB8AC3E}">
        <p14:creationId xmlns:p14="http://schemas.microsoft.com/office/powerpoint/2010/main" val="317472388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144</a:t>
            </a:fld>
            <a:endParaRPr lang="pt-BR" dirty="0">
              <a:solidFill>
                <a:prstClr val="black"/>
              </a:solidFill>
            </a:endParaRPr>
          </a:p>
        </p:txBody>
      </p:sp>
      <p:sp>
        <p:nvSpPr>
          <p:cNvPr id="5" name="Título 1"/>
          <p:cNvSpPr>
            <a:spLocks noGrp="1"/>
          </p:cNvSpPr>
          <p:nvPr>
            <p:ph type="title"/>
          </p:nvPr>
        </p:nvSpPr>
        <p:spPr>
          <a:xfrm>
            <a:off x="923021" y="748079"/>
            <a:ext cx="7020272" cy="523220"/>
          </a:xfrm>
        </p:spPr>
        <p:txBody>
          <a:bodyPr wrap="square">
            <a:spAutoFit/>
          </a:bodyPr>
          <a:lstStyle/>
          <a:p>
            <a:pPr algn="ctr" eaLnBrk="1" hangingPunct="1"/>
            <a:r>
              <a:rPr lang="pt-BR" altLang="pt-BR" sz="2800" b="1" dirty="0" smtClean="0">
                <a:latin typeface="+mn-lt"/>
              </a:rPr>
              <a:t>Diferença de regras entre homens e mulheres</a:t>
            </a:r>
          </a:p>
        </p:txBody>
      </p:sp>
      <p:sp>
        <p:nvSpPr>
          <p:cNvPr id="6" name="Espaço Reservado para Conteúdo 2"/>
          <p:cNvSpPr>
            <a:spLocks noGrp="1"/>
          </p:cNvSpPr>
          <p:nvPr>
            <p:ph idx="1"/>
          </p:nvPr>
        </p:nvSpPr>
        <p:spPr>
          <a:xfrm>
            <a:off x="179513" y="1409008"/>
            <a:ext cx="8507288" cy="4767459"/>
          </a:xfrm>
        </p:spPr>
        <p:txBody>
          <a:bodyPr wrap="square">
            <a:spAutoFit/>
          </a:bodyPr>
          <a:lstStyle/>
          <a:p>
            <a:pPr algn="just" eaLnBrk="1" hangingPunct="1"/>
            <a:r>
              <a:rPr lang="pt-BR" altLang="pt-BR" sz="1800" dirty="0" smtClean="0"/>
              <a:t>As mulheres têm o direito de se aposentar com 5 anos a menos dos que os homens, tanto na aposentadoria por idade quanto na por tempo de contribuição.</a:t>
            </a:r>
          </a:p>
          <a:p>
            <a:pPr algn="just" eaLnBrk="1" hangingPunct="1"/>
            <a:r>
              <a:rPr lang="pt-BR" altLang="pt-BR" sz="1800" dirty="0" smtClean="0"/>
              <a:t>A diferença justifica-se pelas condições desfavoráveis enfrentadas pelas mulheres no mercado de trabalho e pela dupla jornada que realizam, tendo em vista a quantidade de horas por semana dedicadas pelas mulheres aos afazeres domésticos e ao cuidado com os filhos.</a:t>
            </a:r>
          </a:p>
          <a:p>
            <a:pPr algn="just" eaLnBrk="1" hangingPunct="1"/>
            <a:r>
              <a:rPr lang="pt-BR" altLang="pt-BR" sz="1800" dirty="0" smtClean="0"/>
              <a:t>A projeção para 2015 de expectativa de sobrevida do homem aos 60 anos é de 20,2 anos. A das mulheres é de 23,8 anos. A duração do tempo de recebimento de benefícios para as mulheres, portanto, tende a ser maior do que para os homens.</a:t>
            </a:r>
          </a:p>
          <a:p>
            <a:pPr algn="just" eaLnBrk="1" hangingPunct="1"/>
            <a:r>
              <a:rPr lang="pt-BR" altLang="pt-BR" sz="1800" dirty="0" smtClean="0"/>
              <a:t>Em 2014, 49,2% dos homens ocupados trabalhavam de 40 a 44 horas por semana, em média, enquanto 42,5% das mulheres ocupadas trabalhavam a mesma faixa de horas. Em compensação, no mesmo ano, as mulheres declararam trabalhar certa de 24 horas por semana em afazeres domésticos, enquanto homens declararam dedicar 10,5 horas por semana ao mesmo tipo de tarefa.</a:t>
            </a:r>
          </a:p>
          <a:p>
            <a:pPr algn="just" eaLnBrk="1" hangingPunct="1">
              <a:spcBef>
                <a:spcPts val="600"/>
              </a:spcBef>
            </a:pPr>
            <a:r>
              <a:rPr lang="pt-BR" altLang="pt-BR" sz="1800" dirty="0" smtClean="0"/>
              <a:t>A diferença de idade entre os gêneros no Brasil está no topo da experiência internacional.</a:t>
            </a:r>
          </a:p>
        </p:txBody>
      </p:sp>
    </p:spTree>
    <p:extLst>
      <p:ext uri="{BB962C8B-B14F-4D97-AF65-F5344CB8AC3E}">
        <p14:creationId xmlns:p14="http://schemas.microsoft.com/office/powerpoint/2010/main" val="335725311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145</a:t>
            </a:fld>
            <a:endParaRPr lang="pt-BR" dirty="0">
              <a:solidFill>
                <a:prstClr val="black"/>
              </a:solidFill>
            </a:endParaRPr>
          </a:p>
        </p:txBody>
      </p:sp>
      <p:sp>
        <p:nvSpPr>
          <p:cNvPr id="5" name="Retângulo 4"/>
          <p:cNvSpPr/>
          <p:nvPr/>
        </p:nvSpPr>
        <p:spPr>
          <a:xfrm>
            <a:off x="162096" y="6415801"/>
            <a:ext cx="6149440" cy="246221"/>
          </a:xfrm>
          <a:prstGeom prst="rect">
            <a:avLst/>
          </a:prstGeom>
        </p:spPr>
        <p:txBody>
          <a:bodyPr wrap="none">
            <a:spAutoFit/>
          </a:bodyPr>
          <a:lstStyle/>
          <a:p>
            <a:pPr algn="just"/>
            <a:r>
              <a:rPr lang="pt-BR" altLang="pt-BR" sz="1000" dirty="0">
                <a:solidFill>
                  <a:prstClr val="black"/>
                </a:solidFill>
                <a:latin typeface="Arial" panose="020B0604020202020204" pitchFamily="34" charset="0"/>
                <a:cs typeface="Arial" panose="020B0604020202020204" pitchFamily="34" charset="0"/>
              </a:rPr>
              <a:t>Fonte: PNAD/IBGE – </a:t>
            </a:r>
            <a:r>
              <a:rPr lang="pt-BR" altLang="pt-BR" sz="1000" dirty="0" smtClean="0">
                <a:solidFill>
                  <a:prstClr val="black"/>
                </a:solidFill>
                <a:latin typeface="Arial" panose="020B0604020202020204" pitchFamily="34" charset="0"/>
                <a:cs typeface="Arial" panose="020B0604020202020204" pitchFamily="34" charset="0"/>
              </a:rPr>
              <a:t>2004, 2009 e 2014. Série harmonizada. Elaboração</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CGEPR/DRGPS/SPPS/MTPS</a:t>
            </a:r>
            <a:r>
              <a:rPr lang="pt-BR" altLang="pt-BR" sz="1000" dirty="0">
                <a:solidFill>
                  <a:prstClr val="black"/>
                </a:solidFill>
                <a:latin typeface="Arial" panose="020B0604020202020204" pitchFamily="34" charset="0"/>
                <a:cs typeface="Arial" panose="020B0604020202020204" pitchFamily="34" charset="0"/>
              </a:rPr>
              <a:t>.</a:t>
            </a:r>
          </a:p>
        </p:txBody>
      </p:sp>
      <p:pic>
        <p:nvPicPr>
          <p:cNvPr id="6" name="Imagem 5"/>
          <p:cNvPicPr>
            <a:picLocks noChangeAspect="1"/>
          </p:cNvPicPr>
          <p:nvPr/>
        </p:nvPicPr>
        <p:blipFill>
          <a:blip r:embed="rId2"/>
          <a:stretch>
            <a:fillRect/>
          </a:stretch>
        </p:blipFill>
        <p:spPr>
          <a:xfrm>
            <a:off x="237232" y="1340768"/>
            <a:ext cx="8435280" cy="4372275"/>
          </a:xfrm>
          <a:prstGeom prst="rect">
            <a:avLst/>
          </a:prstGeom>
        </p:spPr>
      </p:pic>
    </p:spTree>
    <p:extLst>
      <p:ext uri="{BB962C8B-B14F-4D97-AF65-F5344CB8AC3E}">
        <p14:creationId xmlns:p14="http://schemas.microsoft.com/office/powerpoint/2010/main" val="28363868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146</a:t>
            </a:fld>
            <a:endParaRPr lang="pt-BR" dirty="0">
              <a:solidFill>
                <a:prstClr val="black"/>
              </a:solidFill>
            </a:endParaRPr>
          </a:p>
        </p:txBody>
      </p:sp>
      <p:pic>
        <p:nvPicPr>
          <p:cNvPr id="5" name="Imagem 4"/>
          <p:cNvPicPr>
            <a:picLocks noChangeAspect="1"/>
          </p:cNvPicPr>
          <p:nvPr/>
        </p:nvPicPr>
        <p:blipFill>
          <a:blip r:embed="rId2"/>
          <a:stretch>
            <a:fillRect/>
          </a:stretch>
        </p:blipFill>
        <p:spPr>
          <a:xfrm>
            <a:off x="251520" y="1340768"/>
            <a:ext cx="8435280" cy="4190013"/>
          </a:xfrm>
          <a:prstGeom prst="rect">
            <a:avLst/>
          </a:prstGeom>
        </p:spPr>
      </p:pic>
      <p:sp>
        <p:nvSpPr>
          <p:cNvPr id="6" name="Retângulo 5"/>
          <p:cNvSpPr/>
          <p:nvPr/>
        </p:nvSpPr>
        <p:spPr>
          <a:xfrm>
            <a:off x="179512" y="6415801"/>
            <a:ext cx="6149440" cy="246221"/>
          </a:xfrm>
          <a:prstGeom prst="rect">
            <a:avLst/>
          </a:prstGeom>
        </p:spPr>
        <p:txBody>
          <a:bodyPr wrap="none">
            <a:spAutoFit/>
          </a:bodyPr>
          <a:lstStyle/>
          <a:p>
            <a:pPr algn="just"/>
            <a:r>
              <a:rPr lang="pt-BR" altLang="pt-BR" sz="1000" dirty="0">
                <a:solidFill>
                  <a:prstClr val="black"/>
                </a:solidFill>
                <a:latin typeface="Arial" panose="020B0604020202020204" pitchFamily="34" charset="0"/>
                <a:cs typeface="Arial" panose="020B0604020202020204" pitchFamily="34" charset="0"/>
              </a:rPr>
              <a:t>Fonte: PNAD/IBGE – </a:t>
            </a:r>
            <a:r>
              <a:rPr lang="pt-BR" altLang="pt-BR" sz="1000" dirty="0" smtClean="0">
                <a:solidFill>
                  <a:prstClr val="black"/>
                </a:solidFill>
                <a:latin typeface="Arial" panose="020B0604020202020204" pitchFamily="34" charset="0"/>
                <a:cs typeface="Arial" panose="020B0604020202020204" pitchFamily="34" charset="0"/>
              </a:rPr>
              <a:t>2004, 2009 e 2014. Série harmonizada. Elaboração</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CGEPR/DRGPS/SPPS/MTPS</a:t>
            </a:r>
            <a:r>
              <a:rPr lang="pt-BR" altLang="pt-B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6540260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147</a:t>
            </a:fld>
            <a:endParaRPr lang="pt-BR" dirty="0">
              <a:solidFill>
                <a:prstClr val="black"/>
              </a:solidFill>
            </a:endParaRPr>
          </a:p>
        </p:txBody>
      </p:sp>
      <p:pic>
        <p:nvPicPr>
          <p:cNvPr id="5" name="Imagem 4"/>
          <p:cNvPicPr>
            <a:picLocks noChangeAspect="1"/>
          </p:cNvPicPr>
          <p:nvPr/>
        </p:nvPicPr>
        <p:blipFill>
          <a:blip r:embed="rId2"/>
          <a:stretch>
            <a:fillRect/>
          </a:stretch>
        </p:blipFill>
        <p:spPr>
          <a:xfrm>
            <a:off x="266596" y="2927196"/>
            <a:ext cx="7905804" cy="3491791"/>
          </a:xfrm>
          <a:prstGeom prst="rect">
            <a:avLst/>
          </a:prstGeom>
        </p:spPr>
      </p:pic>
      <p:sp>
        <p:nvSpPr>
          <p:cNvPr id="6" name="Retângulo 5"/>
          <p:cNvSpPr/>
          <p:nvPr/>
        </p:nvSpPr>
        <p:spPr>
          <a:xfrm>
            <a:off x="164998" y="6418987"/>
            <a:ext cx="6149440" cy="246221"/>
          </a:xfrm>
          <a:prstGeom prst="rect">
            <a:avLst/>
          </a:prstGeom>
        </p:spPr>
        <p:txBody>
          <a:bodyPr wrap="none">
            <a:spAutoFit/>
          </a:bodyPr>
          <a:lstStyle/>
          <a:p>
            <a:pPr algn="just"/>
            <a:r>
              <a:rPr lang="pt-BR" altLang="pt-BR" sz="1000" dirty="0">
                <a:solidFill>
                  <a:prstClr val="black"/>
                </a:solidFill>
                <a:latin typeface="Arial" panose="020B0604020202020204" pitchFamily="34" charset="0"/>
                <a:cs typeface="Arial" panose="020B0604020202020204" pitchFamily="34" charset="0"/>
              </a:rPr>
              <a:t>Fonte: PNAD/IBGE – </a:t>
            </a:r>
            <a:r>
              <a:rPr lang="pt-BR" altLang="pt-BR" sz="1000" dirty="0" smtClean="0">
                <a:solidFill>
                  <a:prstClr val="black"/>
                </a:solidFill>
                <a:latin typeface="Arial" panose="020B0604020202020204" pitchFamily="34" charset="0"/>
                <a:cs typeface="Arial" panose="020B0604020202020204" pitchFamily="34" charset="0"/>
              </a:rPr>
              <a:t>2004, 2009 e 2014. Série harmonizada. Elaboração</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CGEPR/DRGPS/SPPS/MTPS</a:t>
            </a:r>
            <a:r>
              <a:rPr lang="pt-BR" altLang="pt-BR" sz="1000" dirty="0">
                <a:solidFill>
                  <a:prstClr val="black"/>
                </a:solidFill>
                <a:latin typeface="Arial" panose="020B0604020202020204" pitchFamily="34" charset="0"/>
                <a:cs typeface="Arial" panose="020B0604020202020204" pitchFamily="34" charset="0"/>
              </a:rPr>
              <a:t>.</a:t>
            </a:r>
          </a:p>
        </p:txBody>
      </p:sp>
      <p:sp>
        <p:nvSpPr>
          <p:cNvPr id="7" name="CaixaDeTexto 6"/>
          <p:cNvSpPr txBox="1"/>
          <p:nvPr/>
        </p:nvSpPr>
        <p:spPr>
          <a:xfrm>
            <a:off x="165560" y="570048"/>
            <a:ext cx="8127416" cy="2308324"/>
          </a:xfrm>
          <a:prstGeom prst="rect">
            <a:avLst/>
          </a:prstGeom>
          <a:noFill/>
        </p:spPr>
        <p:txBody>
          <a:bodyPr wrap="square" rtlCol="0">
            <a:spAutoFit/>
          </a:bodyPr>
          <a:lstStyle/>
          <a:p>
            <a:pPr algn="just"/>
            <a:r>
              <a:rPr lang="pt-BR" sz="1800" dirty="0" smtClean="0">
                <a:solidFill>
                  <a:prstClr val="black"/>
                </a:solidFill>
                <a:latin typeface="Calibri"/>
                <a:cs typeface="Arial" charset="0"/>
              </a:rPr>
              <a:t>Complementando as informações acerca de jornada de trabalho fora e dentro de casa, pode-se observar, pelas informações sobre frequência de crianças na escola, que apesar de as crianças de 6 a 14 anos de idade estarem quase que totalmente inseridas no sistema educacional – até por ser obrigatório matricular os filhos nas escolas nessa idade – as crianças pequenas, de 0 a 5 anos de idade, mais dependentes dos pais do que as crianças maiores, ainda estão majoritariamente fora das creches ou pré-escolas. Isso leva à sobrecarga dos pais, e sabidamente maior das mães, nas tarefas domésticas, em detrimento do trabalho remunerado.</a:t>
            </a:r>
            <a:endParaRPr lang="pt-BR" sz="1800" dirty="0">
              <a:solidFill>
                <a:prstClr val="black"/>
              </a:solidFill>
              <a:latin typeface="Calibri"/>
              <a:cs typeface="Arial" charset="0"/>
            </a:endParaRPr>
          </a:p>
        </p:txBody>
      </p:sp>
    </p:spTree>
    <p:extLst>
      <p:ext uri="{BB962C8B-B14F-4D97-AF65-F5344CB8AC3E}">
        <p14:creationId xmlns:p14="http://schemas.microsoft.com/office/powerpoint/2010/main" val="283305038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148</a:t>
            </a:fld>
            <a:endParaRPr lang="pt-BR" dirty="0">
              <a:solidFill>
                <a:prstClr val="black"/>
              </a:solidFill>
            </a:endParaRPr>
          </a:p>
        </p:txBody>
      </p:sp>
      <p:graphicFrame>
        <p:nvGraphicFramePr>
          <p:cNvPr id="5" name="Gráfico 8"/>
          <p:cNvGraphicFramePr>
            <a:graphicFrameLocks/>
          </p:cNvGraphicFramePr>
          <p:nvPr>
            <p:extLst/>
          </p:nvPr>
        </p:nvGraphicFramePr>
        <p:xfrm>
          <a:off x="251521" y="1908909"/>
          <a:ext cx="8435280" cy="3366887"/>
        </p:xfrm>
        <a:graphic>
          <a:graphicData uri="http://schemas.openxmlformats.org/presentationml/2006/ole">
            <mc:AlternateContent xmlns:mc="http://schemas.openxmlformats.org/markup-compatibility/2006">
              <mc:Choice xmlns:v="urn:schemas-microsoft-com:vml" Requires="v">
                <p:oleObj spid="_x0000_s85010" name="Gráfico" r:id="rId3" imgW="9876376" imgH="3968840" progId="Excel.Chart.8">
                  <p:embed/>
                </p:oleObj>
              </mc:Choice>
              <mc:Fallback>
                <p:oleObj name="Gráfico" r:id="rId3" imgW="9876376" imgH="396884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1908909"/>
                        <a:ext cx="8435280" cy="3366887"/>
                      </a:xfrm>
                      <a:prstGeom prst="rect">
                        <a:avLst/>
                      </a:prstGeom>
                      <a:noFill/>
                      <a:extLst/>
                    </p:spPr>
                  </p:pic>
                </p:oleObj>
              </mc:Fallback>
            </mc:AlternateContent>
          </a:graphicData>
        </a:graphic>
      </p:graphicFrame>
      <p:sp>
        <p:nvSpPr>
          <p:cNvPr id="6" name="CaixaDeTexto 2"/>
          <p:cNvSpPr txBox="1">
            <a:spLocks noChangeArrowheads="1"/>
          </p:cNvSpPr>
          <p:nvPr/>
        </p:nvSpPr>
        <p:spPr bwMode="auto">
          <a:xfrm>
            <a:off x="128889" y="568375"/>
            <a:ext cx="83984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1800" dirty="0">
                <a:solidFill>
                  <a:prstClr val="black"/>
                </a:solidFill>
                <a:latin typeface="Calibri"/>
                <a:cs typeface="Arial" charset="0"/>
              </a:rPr>
              <a:t>O percentual da população ocupada entre 16 e 59 anos protegida pela Previdência tem crescido desde </a:t>
            </a:r>
            <a:r>
              <a:rPr lang="pt-BR" altLang="pt-BR" sz="1800" dirty="0" smtClean="0">
                <a:solidFill>
                  <a:prstClr val="black"/>
                </a:solidFill>
                <a:latin typeface="Calibri"/>
                <a:cs typeface="Arial" charset="0"/>
              </a:rPr>
              <a:t>2002. Em 2014, pela primeira vez, a cobertura previdenciária das mulheres se igualou à dos homens.</a:t>
            </a:r>
            <a:endParaRPr lang="pt-BR" altLang="pt-BR" sz="1800" dirty="0">
              <a:solidFill>
                <a:prstClr val="black"/>
              </a:solidFill>
              <a:latin typeface="Calibri"/>
              <a:cs typeface="Arial" charset="0"/>
            </a:endParaRPr>
          </a:p>
        </p:txBody>
      </p:sp>
      <p:sp>
        <p:nvSpPr>
          <p:cNvPr id="7" name="CaixaDeTexto 4"/>
          <p:cNvSpPr txBox="1">
            <a:spLocks noChangeArrowheads="1"/>
          </p:cNvSpPr>
          <p:nvPr/>
        </p:nvSpPr>
        <p:spPr bwMode="auto">
          <a:xfrm>
            <a:off x="128888" y="5222450"/>
            <a:ext cx="8115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1800" dirty="0">
                <a:solidFill>
                  <a:prstClr val="black"/>
                </a:solidFill>
                <a:latin typeface="Calibri"/>
                <a:cs typeface="Arial" charset="0"/>
              </a:rPr>
              <a:t>Na população acima de 60 anos, a proteção da Previdência é ainda </a:t>
            </a:r>
            <a:r>
              <a:rPr lang="pt-BR" altLang="pt-BR" sz="1800" dirty="0" smtClean="0">
                <a:solidFill>
                  <a:prstClr val="black"/>
                </a:solidFill>
                <a:latin typeface="Calibri"/>
                <a:cs typeface="Arial" charset="0"/>
              </a:rPr>
              <a:t>maior - </a:t>
            </a:r>
            <a:r>
              <a:rPr lang="pt-BR" altLang="pt-BR" sz="1800" dirty="0">
                <a:solidFill>
                  <a:prstClr val="black"/>
                </a:solidFill>
                <a:latin typeface="Calibri"/>
                <a:cs typeface="Arial" charset="0"/>
              </a:rPr>
              <a:t>81,7</a:t>
            </a:r>
            <a:r>
              <a:rPr lang="pt-BR" altLang="pt-BR" sz="1800" dirty="0" smtClean="0">
                <a:solidFill>
                  <a:prstClr val="black"/>
                </a:solidFill>
                <a:latin typeface="Calibri"/>
                <a:cs typeface="Arial" charset="0"/>
              </a:rPr>
              <a:t>% -, sendo 86,6% para homens e 77,8% para mulheres.</a:t>
            </a:r>
            <a:endParaRPr lang="pt-BR" altLang="pt-BR" sz="1800" dirty="0">
              <a:solidFill>
                <a:prstClr val="black"/>
              </a:solidFill>
              <a:latin typeface="Calibri"/>
              <a:cs typeface="Arial" charset="0"/>
            </a:endParaRPr>
          </a:p>
        </p:txBody>
      </p:sp>
      <p:sp>
        <p:nvSpPr>
          <p:cNvPr id="8" name="Rectangle 3"/>
          <p:cNvSpPr>
            <a:spLocks noChangeArrowheads="1"/>
          </p:cNvSpPr>
          <p:nvPr/>
        </p:nvSpPr>
        <p:spPr bwMode="auto">
          <a:xfrm>
            <a:off x="128888" y="5897864"/>
            <a:ext cx="811552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PNAD/IBGE – Vários anos. Elaboração: </a:t>
            </a:r>
            <a:r>
              <a:rPr lang="pt-BR" altLang="pt-BR" sz="1000" dirty="0" smtClean="0">
                <a:solidFill>
                  <a:prstClr val="black"/>
                </a:solidFill>
                <a:latin typeface="Arial" panose="020B0604020202020204" pitchFamily="34" charset="0"/>
                <a:cs typeface="Arial" panose="020B0604020202020204" pitchFamily="34" charset="0"/>
              </a:rPr>
              <a:t>CGEPR/DRGPS/SPPS/MTPS</a:t>
            </a:r>
            <a:r>
              <a:rPr lang="pt-BR" altLang="pt-BR" sz="1000" dirty="0">
                <a:solidFill>
                  <a:prstClr val="black"/>
                </a:solidFill>
                <a:latin typeface="Arial" panose="020B0604020202020204" pitchFamily="34" charset="0"/>
                <a:cs typeface="Arial" panose="020B0604020202020204" pitchFamily="34" charset="0"/>
              </a:rPr>
              <a:t>.</a:t>
            </a:r>
          </a:p>
          <a:p>
            <a:pPr algn="just">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 Pessoas com idade entre 16 e 59 anos, independentemente de critério de </a:t>
            </a:r>
            <a:r>
              <a:rPr lang="pt-BR" altLang="pt-BR" sz="1000" dirty="0" smtClean="0">
                <a:solidFill>
                  <a:prstClr val="black"/>
                </a:solidFill>
                <a:latin typeface="Arial" panose="020B0604020202020204" pitchFamily="34" charset="0"/>
                <a:cs typeface="Arial" panose="020B0604020202020204" pitchFamily="34" charset="0"/>
              </a:rPr>
              <a:t>renda. ** </a:t>
            </a:r>
            <a:r>
              <a:rPr lang="pt-BR" altLang="pt-BR" sz="1000" dirty="0">
                <a:solidFill>
                  <a:prstClr val="black"/>
                </a:solidFill>
                <a:latin typeface="Arial" panose="020B0604020202020204" pitchFamily="34" charset="0"/>
                <a:cs typeface="Arial" panose="020B0604020202020204" pitchFamily="34" charset="0"/>
              </a:rPr>
              <a:t>Na PNAD, fonte dos dados apresentados, embora haja referência ao recebimento de “aposentadoria” e/ou “pensão”, aqueles que recebem benefício assistencial de prestação continuada podem, por desconhecimento, declarar receber aposentadoria e/ou pensão previdenciárias.  Devido aos requisitos de elegibilidade para as prestações assistenciais, essa limitação da PNAD tende a afetar quase que exclusivamente o indicador de cobertura da população idosa .</a:t>
            </a:r>
            <a:endParaRPr lang="pt-BR" altLang="pt-BR" sz="1000" b="1" dirty="0">
              <a:solidFill>
                <a:srgbClr val="000000"/>
              </a:solidFill>
              <a:latin typeface="Arial" panose="020B0604020202020204" pitchFamily="34" charset="0"/>
              <a:cs typeface="Arial" panose="020B0604020202020204" pitchFamily="34" charset="0"/>
            </a:endParaRPr>
          </a:p>
        </p:txBody>
      </p:sp>
      <p:sp>
        <p:nvSpPr>
          <p:cNvPr id="9" name="Rectangle 4"/>
          <p:cNvSpPr>
            <a:spLocks noChangeArrowheads="1"/>
          </p:cNvSpPr>
          <p:nvPr/>
        </p:nvSpPr>
        <p:spPr bwMode="auto">
          <a:xfrm>
            <a:off x="410969" y="1528326"/>
            <a:ext cx="8116383" cy="35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800" b="1" dirty="0">
                <a:solidFill>
                  <a:prstClr val="black"/>
                </a:solidFill>
                <a:latin typeface="Calibri"/>
                <a:cs typeface="Arial" charset="0"/>
              </a:rPr>
              <a:t>Evolução da Cobertura Previdenciária entre as Pessoas com Idade entre 16 e 59 anos, segundo Gênero</a:t>
            </a:r>
          </a:p>
        </p:txBody>
      </p:sp>
    </p:spTree>
    <p:extLst>
      <p:ext uri="{BB962C8B-B14F-4D97-AF65-F5344CB8AC3E}">
        <p14:creationId xmlns:p14="http://schemas.microsoft.com/office/powerpoint/2010/main" val="426724737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149</a:t>
            </a:fld>
            <a:endParaRPr lang="pt-BR" dirty="0">
              <a:solidFill>
                <a:prstClr val="black"/>
              </a:solidFill>
            </a:endParaRPr>
          </a:p>
        </p:txBody>
      </p:sp>
      <p:sp>
        <p:nvSpPr>
          <p:cNvPr id="5" name="Espaço Reservado para Conteúdo 2"/>
          <p:cNvSpPr txBox="1">
            <a:spLocks/>
          </p:cNvSpPr>
          <p:nvPr/>
        </p:nvSpPr>
        <p:spPr>
          <a:xfrm>
            <a:off x="188686" y="1553031"/>
            <a:ext cx="8498114" cy="3388137"/>
          </a:xfrm>
          <a:prstGeom prst="rect">
            <a:avLst/>
          </a:prstGeom>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r>
              <a:rPr lang="pt-BR" altLang="pt-BR" sz="1800" dirty="0" smtClean="0">
                <a:solidFill>
                  <a:prstClr val="black"/>
                </a:solidFill>
              </a:rPr>
              <a:t>Pode-se dizer que, dentre os fatores que contribuíram para a ampliação da cobertura das mulheres ao longo dos anos 2000, figuram:</a:t>
            </a:r>
          </a:p>
          <a:p>
            <a:pPr lvl="1" algn="just" eaLnBrk="1" hangingPunct="1"/>
            <a:r>
              <a:rPr lang="pt-BR" altLang="pt-BR" sz="1800" dirty="0" smtClean="0">
                <a:solidFill>
                  <a:prstClr val="black"/>
                </a:solidFill>
              </a:rPr>
              <a:t>sua maior inserção no mercado de trabalho</a:t>
            </a:r>
          </a:p>
          <a:p>
            <a:pPr lvl="1" algn="just" eaLnBrk="1" hangingPunct="1"/>
            <a:r>
              <a:rPr lang="pt-BR" altLang="pt-BR" sz="1800" dirty="0" smtClean="0">
                <a:solidFill>
                  <a:prstClr val="black"/>
                </a:solidFill>
              </a:rPr>
              <a:t>a conquista de postos formais de trabalho pelas mulheres</a:t>
            </a:r>
          </a:p>
          <a:p>
            <a:pPr lvl="1" algn="just" eaLnBrk="1" hangingPunct="1"/>
            <a:r>
              <a:rPr lang="pt-BR" altLang="pt-BR" sz="1800" dirty="0" smtClean="0">
                <a:solidFill>
                  <a:prstClr val="black"/>
                </a:solidFill>
              </a:rPr>
              <a:t>acesso à informação e possibilidade de contribuir para a previdência social, inclusive como contribuinte individual, microempreendedora individual e contribuinte facultativo de baixa renda.</a:t>
            </a:r>
          </a:p>
          <a:p>
            <a:pPr algn="just" eaLnBrk="1" hangingPunct="1"/>
            <a:r>
              <a:rPr lang="pt-BR" altLang="pt-BR" sz="1800" dirty="0" smtClean="0">
                <a:solidFill>
                  <a:prstClr val="black"/>
                </a:solidFill>
              </a:rPr>
              <a:t>A cobertura das mulheres de 60 anos ou mais de idade só não é maior porque os reflexos do mercado de trabalho sobre os benefícios previdenciários demoram toda a vida laboral para serem sentidos. Dado o aumento da cobertura das mulheres nos anos 2000, espera-se que a cobertura das idosas apresente aumento significativo a partir de 2030.</a:t>
            </a:r>
          </a:p>
        </p:txBody>
      </p:sp>
    </p:spTree>
    <p:extLst>
      <p:ext uri="{BB962C8B-B14F-4D97-AF65-F5344CB8AC3E}">
        <p14:creationId xmlns:p14="http://schemas.microsoft.com/office/powerpoint/2010/main" val="3467141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35318" y="764704"/>
            <a:ext cx="9008683" cy="398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PPA 2016-2019 - INDICADORES</a:t>
            </a:r>
            <a:endParaRPr lang="pt-BR" altLang="pt-BR" sz="2200" b="1" u="sng" dirty="0">
              <a:solidFill>
                <a:srgbClr val="002060"/>
              </a:solidFill>
              <a:latin typeface="+mn-lt"/>
              <a:ea typeface="+mn-ea"/>
              <a:cs typeface="+mn-cs"/>
            </a:endParaRPr>
          </a:p>
        </p:txBody>
      </p:sp>
      <p:graphicFrame>
        <p:nvGraphicFramePr>
          <p:cNvPr id="3" name="Tabela 2"/>
          <p:cNvGraphicFramePr>
            <a:graphicFrameLocks noGrp="1"/>
          </p:cNvGraphicFramePr>
          <p:nvPr>
            <p:extLst>
              <p:ext uri="{D42A27DB-BD31-4B8C-83A1-F6EECF244321}">
                <p14:modId xmlns:p14="http://schemas.microsoft.com/office/powerpoint/2010/main" val="11247470"/>
              </p:ext>
            </p:extLst>
          </p:nvPr>
        </p:nvGraphicFramePr>
        <p:xfrm>
          <a:off x="135320" y="1196753"/>
          <a:ext cx="8901178" cy="5578153"/>
        </p:xfrm>
        <a:graphic>
          <a:graphicData uri="http://schemas.openxmlformats.org/drawingml/2006/table">
            <a:tbl>
              <a:tblPr firstRow="1" firstCol="1" bandRow="1">
                <a:tableStyleId>{5C22544A-7EE6-4342-B048-85BDC9FD1C3A}</a:tableStyleId>
              </a:tblPr>
              <a:tblGrid>
                <a:gridCol w="1366119"/>
                <a:gridCol w="1366119"/>
                <a:gridCol w="1366690"/>
                <a:gridCol w="1366119"/>
                <a:gridCol w="1366119"/>
                <a:gridCol w="517217"/>
                <a:gridCol w="517217"/>
                <a:gridCol w="517789"/>
                <a:gridCol w="517789"/>
              </a:tblGrid>
              <a:tr h="148794">
                <a:tc rowSpan="2">
                  <a:txBody>
                    <a:bodyPr/>
                    <a:lstStyle/>
                    <a:p>
                      <a:pPr algn="ctr">
                        <a:spcAft>
                          <a:spcPts val="0"/>
                        </a:spcAft>
                      </a:pPr>
                      <a:r>
                        <a:rPr lang="pt-BR" sz="1000" dirty="0">
                          <a:solidFill>
                            <a:schemeClr val="tx1"/>
                          </a:solidFill>
                          <a:effectLst/>
                        </a:rPr>
                        <a:t>Indicador</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dirty="0">
                          <a:solidFill>
                            <a:schemeClr val="tx1"/>
                          </a:solidFill>
                          <a:effectLst/>
                        </a:rPr>
                        <a:t>Fórmula</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dirty="0">
                          <a:solidFill>
                            <a:schemeClr val="tx1"/>
                          </a:solidFill>
                          <a:effectLst/>
                        </a:rPr>
                        <a:t>Finalidade</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dirty="0">
                          <a:solidFill>
                            <a:schemeClr val="tx1"/>
                          </a:solidFill>
                          <a:effectLst/>
                        </a:rPr>
                        <a:t>Unidade de Medida e Frequência de Medição</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dirty="0">
                          <a:solidFill>
                            <a:schemeClr val="tx1"/>
                          </a:solidFill>
                          <a:effectLst/>
                        </a:rPr>
                        <a:t>Órgão/Unidade Organizacional.</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pt-BR" sz="1000">
                          <a:solidFill>
                            <a:schemeClr val="tx1"/>
                          </a:solidFill>
                          <a:effectLst/>
                        </a:rPr>
                        <a:t>Metas</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29758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spcAft>
                          <a:spcPts val="0"/>
                        </a:spcAft>
                      </a:pPr>
                      <a:r>
                        <a:rPr lang="pt-BR" sz="1100" dirty="0">
                          <a:solidFill>
                            <a:schemeClr val="tx1"/>
                          </a:solidFill>
                          <a:effectLst/>
                        </a:rPr>
                        <a:t>2016</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2017</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2018</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2019</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7401">
                <a:tc>
                  <a:txBody>
                    <a:bodyPr/>
                    <a:lstStyle/>
                    <a:p>
                      <a:pPr algn="ctr">
                        <a:spcAft>
                          <a:spcPts val="0"/>
                        </a:spcAft>
                      </a:pPr>
                      <a:r>
                        <a:rPr lang="pt-BR" sz="900" dirty="0">
                          <a:solidFill>
                            <a:schemeClr val="tx1"/>
                          </a:solidFill>
                          <a:effectLst/>
                        </a:rPr>
                        <a:t>Taxa de Ativos Totais dos Fundos dos Regimes Próprios de Previdência Social dos Estados, Distrito Federal e Municípios em relação ao Produto Interno Bruto.</a:t>
                      </a:r>
                      <a:endParaRPr lang="pt-BR" sz="9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rPr>
                        <a:t>((</a:t>
                      </a:r>
                      <a:r>
                        <a:rPr lang="pt-BR" sz="650" kern="1200" dirty="0">
                          <a:solidFill>
                            <a:schemeClr val="tx1"/>
                          </a:solidFill>
                          <a:effectLst/>
                          <a:latin typeface="Times New Roman" panose="02020603050405020304" pitchFamily="18" charset="0"/>
                          <a:ea typeface="Times New Roman" panose="02020603050405020304" pitchFamily="18" charset="0"/>
                          <a:cs typeface="+mn-cs"/>
                        </a:rPr>
                        <a:t>Total de Ativos Garantidores do Plano de Benefícios dos RPPS / PIB) x 100).</a:t>
                      </a: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rPr>
                        <a:t>Verificar a relação percentual entre os ativos garantidores das obrigações previdenciárias dos Regimes Próprios de Previdência Social, em cada exercício financeiro, em relação ao Produto Interno Bruto.</a:t>
                      </a:r>
                      <a:endParaRPr lang="pt-BR" sz="6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rPr>
                        <a:t>Percentual</a:t>
                      </a:r>
                    </a:p>
                    <a:p>
                      <a:pPr algn="ctr">
                        <a:spcAft>
                          <a:spcPts val="0"/>
                        </a:spcAft>
                      </a:pPr>
                      <a:r>
                        <a:rPr lang="pt-BR" sz="900" dirty="0">
                          <a:solidFill>
                            <a:schemeClr val="tx1"/>
                          </a:solidFill>
                          <a:effectLst/>
                        </a:rPr>
                        <a:t>(Anual)</a:t>
                      </a:r>
                      <a:endParaRPr lang="pt-BR" sz="9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rPr>
                        <a:t>MPS</a:t>
                      </a:r>
                    </a:p>
                    <a:p>
                      <a:pPr algn="ctr">
                        <a:spcAft>
                          <a:spcPts val="0"/>
                        </a:spcAft>
                      </a:pPr>
                      <a:r>
                        <a:rPr lang="pt-BR" sz="900" dirty="0">
                          <a:solidFill>
                            <a:schemeClr val="tx1"/>
                          </a:solidFill>
                          <a:effectLst/>
                        </a:rPr>
                        <a:t>Secretaria de Políticas de Previdência Social</a:t>
                      </a:r>
                      <a:r>
                        <a:rPr lang="pt-BR" sz="900" spc="-20" dirty="0">
                          <a:solidFill>
                            <a:schemeClr val="tx1"/>
                          </a:solidFill>
                          <a:effectLst/>
                        </a:rPr>
                        <a:t> - </a:t>
                      </a:r>
                      <a:r>
                        <a:rPr lang="pt-BR" sz="900" dirty="0">
                          <a:solidFill>
                            <a:schemeClr val="tx1"/>
                          </a:solidFill>
                          <a:effectLst/>
                        </a:rPr>
                        <a:t>SPPS.</a:t>
                      </a:r>
                    </a:p>
                    <a:p>
                      <a:pPr algn="ctr">
                        <a:spcAft>
                          <a:spcPts val="0"/>
                        </a:spcAft>
                      </a:pPr>
                      <a:r>
                        <a:rPr lang="pt-BR" sz="900" dirty="0">
                          <a:solidFill>
                            <a:schemeClr val="tx1"/>
                          </a:solidFill>
                          <a:effectLst/>
                        </a:rPr>
                        <a:t>(Departamento dos Regimes de Previdência no Serviço Público - DRPSP)</a:t>
                      </a:r>
                      <a:endParaRPr lang="pt-BR" sz="9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rPr>
                        <a:t>3,50%</a:t>
                      </a:r>
                      <a:endParaRPr lang="pt-BR" sz="1100" b="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a:solidFill>
                            <a:schemeClr val="tx1"/>
                          </a:solidFill>
                          <a:effectLst/>
                        </a:rPr>
                        <a:t>4,00%</a:t>
                      </a:r>
                      <a:endParaRPr lang="pt-BR" sz="1100" b="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a:solidFill>
                            <a:schemeClr val="tx1"/>
                          </a:solidFill>
                          <a:effectLst/>
                        </a:rPr>
                        <a:t>4,50%</a:t>
                      </a:r>
                      <a:endParaRPr lang="pt-BR" sz="1100" b="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rPr>
                        <a:t>5,00%</a:t>
                      </a:r>
                      <a:endParaRPr lang="pt-BR" sz="1100" b="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466">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Resultado Financeiro do Regime Próprio de Previdência Social da União (servidores civis), em relação ao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Times New Roman" panose="02020603050405020304" pitchFamily="18" charset="0"/>
                          <a:ea typeface="Times New Roman" panose="02020603050405020304" pitchFamily="18" charset="0"/>
                        </a:rPr>
                        <a:t>(Total das receitas auferidas pelo RPPS da União (servidores civis) deduzido do total das despesas, comparativamente com o Produto Interno Bruto: ((Receitas Previdenciárias Totais</a:t>
                      </a:r>
                      <a:r>
                        <a:rPr lang="x-none" sz="650" dirty="0">
                          <a:solidFill>
                            <a:schemeClr val="tx1"/>
                          </a:solidFill>
                          <a:effectLst/>
                          <a:latin typeface="Times New Roman" panose="02020603050405020304" pitchFamily="18" charset="0"/>
                          <a:ea typeface="Times New Roman" panose="02020603050405020304" pitchFamily="18" charset="0"/>
                        </a:rPr>
                        <a:t> - </a:t>
                      </a:r>
                      <a:r>
                        <a:rPr lang="pt-BR" sz="650" dirty="0">
                          <a:solidFill>
                            <a:schemeClr val="tx1"/>
                          </a:solidFill>
                          <a:effectLst/>
                          <a:latin typeface="Times New Roman" panose="02020603050405020304" pitchFamily="18" charset="0"/>
                          <a:ea typeface="Times New Roman" panose="02020603050405020304" pitchFamily="18" charset="0"/>
                        </a:rPr>
                        <a:t>Despesas Previdenciárias Totais) / PIB x 100), de cada exercício financeiro. Não considera como receitas as transferências ou aportes para cobertura de insuficiência financeira dos regimes</a:t>
                      </a:r>
                      <a:r>
                        <a:rPr lang="pt-BR" sz="65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lang="pt-BR" sz="65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Times New Roman" panose="02020603050405020304" pitchFamily="18" charset="0"/>
                          <a:ea typeface="Times New Roman" panose="02020603050405020304" pitchFamily="18" charset="0"/>
                        </a:rPr>
                        <a:t>Verificar a relação percentual entre o resultado obtido pela diferença entre as receitas e despesas previdenciárias do Regime Próprio de Previdência Social da União (considerando apenas os servidores civis), em cada exercício financeiro, e 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Percentual</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(Anual)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MPS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Secretaria de Políticas de Previdência Social - SPPS.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(Departamento dos Regimes de Previdência no Serviço Público - DRPSP)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18466">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Resultado Financeiro dos Regimes Próprios de Previdência Social dos Estados e Distrito Federal, em relação ao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r>
                        <a:rPr lang="pt-BR" sz="650" dirty="0">
                          <a:solidFill>
                            <a:schemeClr val="tx1"/>
                          </a:solidFill>
                          <a:effectLst/>
                          <a:latin typeface="Times New Roman" panose="02020603050405020304" pitchFamily="18" charset="0"/>
                          <a:ea typeface="Times New Roman" panose="02020603050405020304" pitchFamily="18" charset="0"/>
                        </a:rPr>
                        <a:t>Total das receitas auferidas pelos RPPS dos Estados e Distrito Federal deduzido do total das despesas, comparativamente com o Produto Interno Bruto: ((Receitas Previdenciárias Totais -Despesas Previdenciárias Totais) / PIB x 100), de cada exercício financeiro). Não considera como receitas as transferências ou aportes para cobertura de insuficiência financeira dos regimes</a:t>
                      </a:r>
                      <a:r>
                        <a:rPr lang="pt-BR" sz="65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t>
                      </a:r>
                      <a:endParaRPr lang="pt-BR" sz="65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Times New Roman" panose="02020603050405020304" pitchFamily="18" charset="0"/>
                          <a:ea typeface="Times New Roman" panose="02020603050405020304" pitchFamily="18" charset="0"/>
                        </a:rPr>
                        <a:t>Verificar a relação percentual entre o resultado obtido pela diferença entre as receitas e despesas previdenciárias dos Regimes Próprios de Previdência Social dos Estados e Distrito Federal, em cada exercício financeiro, e 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a:solidFill>
                            <a:schemeClr val="tx1"/>
                          </a:solidFill>
                          <a:effectLst/>
                          <a:latin typeface="Times New Roman" panose="02020603050405020304" pitchFamily="18" charset="0"/>
                          <a:ea typeface="Times New Roman" panose="02020603050405020304" pitchFamily="18" charset="0"/>
                        </a:rPr>
                        <a:t>Percentual</a:t>
                      </a:r>
                    </a:p>
                    <a:p>
                      <a:pPr algn="ctr">
                        <a:spcAft>
                          <a:spcPts val="0"/>
                        </a:spcAft>
                      </a:pPr>
                      <a:r>
                        <a:rPr lang="pt-BR" sz="900">
                          <a:solidFill>
                            <a:schemeClr val="tx1"/>
                          </a:solidFill>
                          <a:effectLst/>
                          <a:latin typeface="Times New Roman" panose="02020603050405020304" pitchFamily="18" charset="0"/>
                          <a:ea typeface="Times New Roman" panose="02020603050405020304" pitchFamily="18" charset="0"/>
                        </a:rPr>
                        <a:t>(Anual)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MPS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Secretaria de Políticas de Previdência Social - SPPS.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(Departamento dos Regimes de Previdência no Serviço Público - DRPSP)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a:solidFill>
                            <a:schemeClr val="tx1"/>
                          </a:solidFill>
                          <a:effectLst/>
                          <a:latin typeface="Times New Roman" panose="02020603050405020304" pitchFamily="18" charset="0"/>
                          <a:ea typeface="Times New Roman" panose="02020603050405020304" pitchFamily="18" charset="0"/>
                        </a:rPr>
                        <a:t>-0,90%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-0,84%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3901">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Resultado Financeiro dos Regimes Próprios de Previdência Social dos Municípios, em relação ao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Times New Roman" panose="02020603050405020304" pitchFamily="18" charset="0"/>
                          <a:ea typeface="Times New Roman" panose="02020603050405020304" pitchFamily="18" charset="0"/>
                        </a:rPr>
                        <a:t>(Total das receitas auferidas pelos RPPS dos Municípios deduzido do total das despesas, comparativamente com o Produto Interno Bruto: ((Receitas Previdenciárias Totais - Despesas Previdenciárias Totais) / PIB x 100), de cada exercício financeiro). Não considera como receitas as transferências ou aportes para cobertura de insuficiência financeira dos regimes.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650" dirty="0">
                          <a:solidFill>
                            <a:schemeClr val="tx1"/>
                          </a:solidFill>
                          <a:effectLst/>
                          <a:latin typeface="Times New Roman" panose="02020603050405020304" pitchFamily="18" charset="0"/>
                          <a:ea typeface="Times New Roman" panose="02020603050405020304" pitchFamily="18" charset="0"/>
                        </a:rPr>
                        <a:t>Verificar a relação percentual entre o resultado obtido pela diferença entre as receitas e despesas previdenciárias dos Regimes Próprios de Previdência Social dos Municípios, em cada exercício financeiro, e o Produto Interno Bruto.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Percentual</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(Anual)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MPS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Secretaria de Políticas de Previdência Social - SPPS.</a:t>
                      </a:r>
                    </a:p>
                    <a:p>
                      <a:pPr algn="ctr">
                        <a:spcAft>
                          <a:spcPts val="0"/>
                        </a:spcAft>
                      </a:pPr>
                      <a:r>
                        <a:rPr lang="pt-BR" sz="900" dirty="0">
                          <a:solidFill>
                            <a:schemeClr val="tx1"/>
                          </a:solidFill>
                          <a:effectLst/>
                          <a:latin typeface="Times New Roman" panose="02020603050405020304" pitchFamily="18" charset="0"/>
                          <a:ea typeface="Times New Roman" panose="02020603050405020304" pitchFamily="18" charset="0"/>
                        </a:rPr>
                        <a:t>(Departamento dos Regimes de Previdência no Serviço Público - DRPSP)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a:solidFill>
                            <a:schemeClr val="tx1"/>
                          </a:solidFill>
                          <a:effectLst/>
                          <a:latin typeface="Times New Roman" panose="02020603050405020304" pitchFamily="18" charset="0"/>
                          <a:ea typeface="Times New Roman" panose="02020603050405020304" pitchFamily="18" charset="0"/>
                        </a:rPr>
                        <a:t>0,30%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b="0" dirty="0">
                          <a:solidFill>
                            <a:schemeClr val="tx1"/>
                          </a:solidFill>
                          <a:effectLst/>
                          <a:latin typeface="Times New Roman" panose="02020603050405020304" pitchFamily="18" charset="0"/>
                          <a:ea typeface="Times New Roman" panose="02020603050405020304" pitchFamily="18" charset="0"/>
                        </a:rPr>
                        <a:t>0,40%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685525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150</a:t>
            </a:fld>
            <a:endParaRPr lang="pt-BR" dirty="0">
              <a:solidFill>
                <a:prstClr val="black"/>
              </a:solidFill>
            </a:endParaRPr>
          </a:p>
        </p:txBody>
      </p:sp>
      <p:pic>
        <p:nvPicPr>
          <p:cNvPr id="5" name="Imagem 4"/>
          <p:cNvPicPr>
            <a:picLocks noChangeAspect="1"/>
          </p:cNvPicPr>
          <p:nvPr/>
        </p:nvPicPr>
        <p:blipFill>
          <a:blip r:embed="rId2"/>
          <a:stretch>
            <a:fillRect/>
          </a:stretch>
        </p:blipFill>
        <p:spPr>
          <a:xfrm>
            <a:off x="287172" y="802053"/>
            <a:ext cx="8399628" cy="5522778"/>
          </a:xfrm>
          <a:prstGeom prst="rect">
            <a:avLst/>
          </a:prstGeom>
        </p:spPr>
      </p:pic>
      <p:sp>
        <p:nvSpPr>
          <p:cNvPr id="6" name="Retângulo 5"/>
          <p:cNvSpPr/>
          <p:nvPr/>
        </p:nvSpPr>
        <p:spPr>
          <a:xfrm>
            <a:off x="179512" y="6415801"/>
            <a:ext cx="6886822" cy="246221"/>
          </a:xfrm>
          <a:prstGeom prst="rect">
            <a:avLst/>
          </a:prstGeom>
        </p:spPr>
        <p:txBody>
          <a:bodyPr wrap="none">
            <a:spAutoFit/>
          </a:bodyPr>
          <a:lstStyle/>
          <a:p>
            <a:pPr algn="just"/>
            <a:r>
              <a:rPr lang="pt-BR" altLang="pt-BR" sz="1000" dirty="0">
                <a:solidFill>
                  <a:prstClr val="black"/>
                </a:solidFill>
                <a:latin typeface="Arial" panose="020B0604020202020204" pitchFamily="34" charset="0"/>
                <a:cs typeface="Arial" panose="020B0604020202020204" pitchFamily="34" charset="0"/>
              </a:rPr>
              <a:t>Fonte: PNAD/IBGE – Vários anos. Elaboração: </a:t>
            </a:r>
            <a:r>
              <a:rPr lang="pt-BR" altLang="pt-BR" sz="1000" dirty="0" smtClean="0">
                <a:solidFill>
                  <a:prstClr val="black"/>
                </a:solidFill>
                <a:latin typeface="Arial" panose="020B0604020202020204" pitchFamily="34" charset="0"/>
                <a:cs typeface="Arial" panose="020B0604020202020204" pitchFamily="34" charset="0"/>
              </a:rPr>
              <a:t>CGEPR/DRGPS/SPPS/MTPS. Pessoas de 10 anos ou mais de idade. </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18942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151</a:t>
            </a:fld>
            <a:endParaRPr lang="pt-BR" dirty="0">
              <a:solidFill>
                <a:prstClr val="black"/>
              </a:solidFill>
            </a:endParaRPr>
          </a:p>
        </p:txBody>
      </p:sp>
      <p:graphicFrame>
        <p:nvGraphicFramePr>
          <p:cNvPr id="5" name="Object 61"/>
          <p:cNvGraphicFramePr>
            <a:graphicFrameLocks noChangeAspect="1"/>
          </p:cNvGraphicFramePr>
          <p:nvPr>
            <p:extLst/>
          </p:nvPr>
        </p:nvGraphicFramePr>
        <p:xfrm>
          <a:off x="252537" y="2244132"/>
          <a:ext cx="8434263" cy="4046230"/>
        </p:xfrm>
        <a:graphic>
          <a:graphicData uri="http://schemas.openxmlformats.org/presentationml/2006/ole">
            <mc:AlternateContent xmlns:mc="http://schemas.openxmlformats.org/markup-compatibility/2006">
              <mc:Choice xmlns:v="urn:schemas-microsoft-com:vml" Requires="v">
                <p:oleObj spid="_x0000_s86034" name="Planilha" r:id="rId3" imgW="7210388" imgH="3857760" progId="">
                  <p:embed/>
                </p:oleObj>
              </mc:Choice>
              <mc:Fallback>
                <p:oleObj name="Planilha" r:id="rId3" imgW="7210388" imgH="3857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7" y="2244132"/>
                        <a:ext cx="8434263" cy="4046230"/>
                      </a:xfrm>
                      <a:prstGeom prst="rect">
                        <a:avLst/>
                      </a:prstGeom>
                      <a:noFill/>
                      <a:ln>
                        <a:noFill/>
                      </a:ln>
                      <a:extLst/>
                    </p:spPr>
                  </p:pic>
                </p:oleObj>
              </mc:Fallback>
            </mc:AlternateContent>
          </a:graphicData>
        </a:graphic>
      </p:graphicFrame>
      <p:sp>
        <p:nvSpPr>
          <p:cNvPr id="6" name="Retângulo 4"/>
          <p:cNvSpPr>
            <a:spLocks noChangeArrowheads="1"/>
          </p:cNvSpPr>
          <p:nvPr/>
        </p:nvSpPr>
        <p:spPr bwMode="auto">
          <a:xfrm>
            <a:off x="178950" y="6415801"/>
            <a:ext cx="7069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srgbClr val="000000"/>
                </a:solidFill>
                <a:latin typeface="Arial" panose="020B0604020202020204" pitchFamily="34" charset="0"/>
                <a:cs typeface="Arial" panose="020B0604020202020204" pitchFamily="34" charset="0"/>
              </a:rPr>
              <a:t>Fonte: PNAD/IBGE. Vários anos. Elaboração: </a:t>
            </a:r>
            <a:r>
              <a:rPr lang="pt-BR" altLang="pt-BR" sz="1000" dirty="0" smtClean="0">
                <a:solidFill>
                  <a:srgbClr val="000000"/>
                </a:solidFill>
                <a:latin typeface="Arial" panose="020B0604020202020204" pitchFamily="34" charset="0"/>
                <a:cs typeface="Arial" panose="020B0604020202020204" pitchFamily="34" charset="0"/>
              </a:rPr>
              <a:t>CGEPR/DRGPS/SPPS/MTPS.</a:t>
            </a:r>
            <a:r>
              <a:rPr lang="pt-BR" altLang="pt-BR" sz="1000" dirty="0" smtClean="0">
                <a:solidFill>
                  <a:prstClr val="black"/>
                </a:solidFill>
                <a:latin typeface="Arial" panose="020B0604020202020204" pitchFamily="34" charset="0"/>
                <a:cs typeface="Arial" panose="020B0604020202020204" pitchFamily="34" charset="0"/>
              </a:rPr>
              <a:t> </a:t>
            </a:r>
            <a:endParaRPr lang="pt-BR" altLang="pt-BR" sz="1000" dirty="0">
              <a:solidFill>
                <a:prstClr val="black"/>
              </a:solidFill>
              <a:latin typeface="Arial" panose="020B0604020202020204" pitchFamily="34" charset="0"/>
              <a:cs typeface="Arial" panose="020B0604020202020204" pitchFamily="34" charset="0"/>
            </a:endParaRPr>
          </a:p>
        </p:txBody>
      </p:sp>
      <p:sp>
        <p:nvSpPr>
          <p:cNvPr id="7" name="CaixaDeTexto 1"/>
          <p:cNvSpPr txBox="1">
            <a:spLocks noChangeArrowheads="1"/>
          </p:cNvSpPr>
          <p:nvPr/>
        </p:nvSpPr>
        <p:spPr bwMode="auto">
          <a:xfrm>
            <a:off x="178950" y="923796"/>
            <a:ext cx="8507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pt-BR" altLang="pt-BR" sz="1800" dirty="0">
                <a:solidFill>
                  <a:prstClr val="black"/>
                </a:solidFill>
                <a:latin typeface="Calibri"/>
                <a:cs typeface="Arial" charset="0"/>
              </a:rPr>
              <a:t>Quando se analisa apenas o contingente de ocupados que declararam contribuir para a Previdência Social na PNAD/IBGE, percebe-se que a participação das mulheres aumentou desde o início dos anos 2000; de 36,8% do total de contribuintes para 40,6%.</a:t>
            </a:r>
          </a:p>
        </p:txBody>
      </p:sp>
    </p:spTree>
    <p:extLst>
      <p:ext uri="{BB962C8B-B14F-4D97-AF65-F5344CB8AC3E}">
        <p14:creationId xmlns:p14="http://schemas.microsoft.com/office/powerpoint/2010/main" val="22034401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152</a:t>
            </a:fld>
            <a:endParaRPr lang="pt-BR" dirty="0">
              <a:solidFill>
                <a:prstClr val="black"/>
              </a:solidFill>
            </a:endParaRPr>
          </a:p>
        </p:txBody>
      </p:sp>
      <p:sp>
        <p:nvSpPr>
          <p:cNvPr id="5" name="Título 1"/>
          <p:cNvSpPr>
            <a:spLocks noGrp="1"/>
          </p:cNvSpPr>
          <p:nvPr>
            <p:ph type="title"/>
          </p:nvPr>
        </p:nvSpPr>
        <p:spPr>
          <a:xfrm>
            <a:off x="143551" y="627062"/>
            <a:ext cx="8543250" cy="1143000"/>
          </a:xfrm>
        </p:spPr>
        <p:txBody>
          <a:bodyPr/>
          <a:lstStyle/>
          <a:p>
            <a:pPr algn="just" eaLnBrk="1" hangingPunct="1"/>
            <a:r>
              <a:rPr lang="pt-BR" altLang="pt-BR" sz="1800" dirty="0" smtClean="0">
                <a:latin typeface="+mn-lt"/>
                <a:cs typeface="Arial" panose="020B0604020202020204" pitchFamily="34" charset="0"/>
              </a:rPr>
              <a:t>Considerando-se o rendimento por hora de todos os trabalhos entre homens e mulheres, sem distinção de posição na ocupação ou setor de atividade, observa-se que a diferença de rendimento entre ambos diminuiu nas últimas duas décadas</a:t>
            </a:r>
            <a:r>
              <a:rPr lang="pt-BR" altLang="pt-BR" sz="1800" dirty="0">
                <a:latin typeface="+mn-lt"/>
                <a:cs typeface="Arial" panose="020B0604020202020204" pitchFamily="34" charset="0"/>
              </a:rPr>
              <a:t>.</a:t>
            </a:r>
            <a:endParaRPr lang="pt-BR" altLang="pt-BR" sz="1800" dirty="0" smtClean="0">
              <a:latin typeface="+mn-lt"/>
              <a:cs typeface="Arial" panose="020B0604020202020204" pitchFamily="34" charset="0"/>
            </a:endParaRPr>
          </a:p>
        </p:txBody>
      </p:sp>
      <p:sp>
        <p:nvSpPr>
          <p:cNvPr id="6" name="CaixaDeTexto 5"/>
          <p:cNvSpPr txBox="1">
            <a:spLocks noChangeArrowheads="1"/>
          </p:cNvSpPr>
          <p:nvPr/>
        </p:nvSpPr>
        <p:spPr bwMode="auto">
          <a:xfrm>
            <a:off x="167080" y="6469808"/>
            <a:ext cx="6912769" cy="25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PNAD/IBGE. *A PNAD não foi coletada em 2000 e 2010, devido à realização do Censo do IBGE.</a:t>
            </a:r>
          </a:p>
        </p:txBody>
      </p:sp>
      <p:graphicFrame>
        <p:nvGraphicFramePr>
          <p:cNvPr id="2" name="Objeto 1"/>
          <p:cNvGraphicFramePr>
            <a:graphicFrameLocks noChangeAspect="1"/>
          </p:cNvGraphicFramePr>
          <p:nvPr>
            <p:extLst/>
          </p:nvPr>
        </p:nvGraphicFramePr>
        <p:xfrm>
          <a:off x="323528" y="1628801"/>
          <a:ext cx="8820472" cy="4796492"/>
        </p:xfrm>
        <a:graphic>
          <a:graphicData uri="http://schemas.openxmlformats.org/presentationml/2006/ole">
            <mc:AlternateContent xmlns:mc="http://schemas.openxmlformats.org/markup-compatibility/2006">
              <mc:Choice xmlns:v="urn:schemas-microsoft-com:vml" Requires="v">
                <p:oleObj spid="_x0000_s87058" name="Planilha" r:id="rId3" imgW="11782388" imgH="6162750" progId="Excel.Sheet.12">
                  <p:embed/>
                </p:oleObj>
              </mc:Choice>
              <mc:Fallback>
                <p:oleObj name="Planilha" r:id="rId3" imgW="11782388" imgH="6162750" progId="Excel.Sheet.12">
                  <p:embed/>
                  <p:pic>
                    <p:nvPicPr>
                      <p:cNvPr id="0" name=""/>
                      <p:cNvPicPr/>
                      <p:nvPr/>
                    </p:nvPicPr>
                    <p:blipFill>
                      <a:blip r:embed="rId4"/>
                      <a:stretch>
                        <a:fillRect/>
                      </a:stretch>
                    </p:blipFill>
                    <p:spPr>
                      <a:xfrm>
                        <a:off x="323528" y="1628801"/>
                        <a:ext cx="8820472" cy="4796492"/>
                      </a:xfrm>
                      <a:prstGeom prst="rect">
                        <a:avLst/>
                      </a:prstGeom>
                    </p:spPr>
                  </p:pic>
                </p:oleObj>
              </mc:Fallback>
            </mc:AlternateContent>
          </a:graphicData>
        </a:graphic>
      </p:graphicFrame>
    </p:spTree>
    <p:extLst>
      <p:ext uri="{BB962C8B-B14F-4D97-AF65-F5344CB8AC3E}">
        <p14:creationId xmlns:p14="http://schemas.microsoft.com/office/powerpoint/2010/main" val="5677803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153</a:t>
            </a:fld>
            <a:endParaRPr lang="pt-BR" dirty="0">
              <a:solidFill>
                <a:prstClr val="black"/>
              </a:solidFill>
            </a:endParaRPr>
          </a:p>
        </p:txBody>
      </p:sp>
      <p:pic>
        <p:nvPicPr>
          <p:cNvPr id="5" name="Imagem 4"/>
          <p:cNvPicPr>
            <a:picLocks noChangeAspect="1"/>
          </p:cNvPicPr>
          <p:nvPr/>
        </p:nvPicPr>
        <p:blipFill>
          <a:blip r:embed="rId2"/>
          <a:stretch>
            <a:fillRect/>
          </a:stretch>
        </p:blipFill>
        <p:spPr>
          <a:xfrm>
            <a:off x="252083" y="1772816"/>
            <a:ext cx="8280357" cy="4537377"/>
          </a:xfrm>
          <a:prstGeom prst="rect">
            <a:avLst/>
          </a:prstGeom>
        </p:spPr>
      </p:pic>
      <p:sp>
        <p:nvSpPr>
          <p:cNvPr id="6" name="Retângulo 5"/>
          <p:cNvSpPr/>
          <p:nvPr/>
        </p:nvSpPr>
        <p:spPr>
          <a:xfrm>
            <a:off x="179512" y="6415511"/>
            <a:ext cx="3168353" cy="246802"/>
          </a:xfrm>
          <a:prstGeom prst="rect">
            <a:avLst/>
          </a:prstGeom>
        </p:spPr>
        <p:txBody>
          <a:bodyPr wrap="square">
            <a:spAutoFit/>
          </a:bodyPr>
          <a:lstStyle/>
          <a:p>
            <a:r>
              <a:rPr lang="en-US" sz="1000" dirty="0" smtClean="0">
                <a:solidFill>
                  <a:srgbClr val="000000"/>
                </a:solidFill>
                <a:latin typeface="Arial" panose="020B0604020202020204" pitchFamily="34" charset="0"/>
                <a:cs typeface="Arial" panose="020B0604020202020204" pitchFamily="34" charset="0"/>
              </a:rPr>
              <a:t>Fonte: OECD. Stat. Dados </a:t>
            </a:r>
            <a:r>
              <a:rPr lang="en-US" sz="1000" dirty="0" err="1" smtClean="0">
                <a:solidFill>
                  <a:srgbClr val="000000"/>
                </a:solidFill>
                <a:latin typeface="Arial" panose="020B0604020202020204" pitchFamily="34" charset="0"/>
                <a:cs typeface="Arial" panose="020B0604020202020204" pitchFamily="34" charset="0"/>
              </a:rPr>
              <a:t>extraídos</a:t>
            </a:r>
            <a:r>
              <a:rPr lang="en-US" sz="1000" dirty="0" smtClean="0">
                <a:solidFill>
                  <a:srgbClr val="000000"/>
                </a:solidFill>
                <a:latin typeface="Arial" panose="020B0604020202020204" pitchFamily="34" charset="0"/>
                <a:cs typeface="Arial" panose="020B0604020202020204" pitchFamily="34" charset="0"/>
              </a:rPr>
              <a:t> </a:t>
            </a:r>
            <a:r>
              <a:rPr lang="en-US" sz="1000" dirty="0" err="1" smtClean="0">
                <a:solidFill>
                  <a:srgbClr val="000000"/>
                </a:solidFill>
                <a:latin typeface="Arial" panose="020B0604020202020204" pitchFamily="34" charset="0"/>
                <a:cs typeface="Arial" panose="020B0604020202020204" pitchFamily="34" charset="0"/>
              </a:rPr>
              <a:t>em</a:t>
            </a:r>
            <a:r>
              <a:rPr lang="en-US" sz="1000" dirty="0" smtClean="0">
                <a:solidFill>
                  <a:srgbClr val="000000"/>
                </a:solidFill>
                <a:latin typeface="Arial" panose="020B0604020202020204" pitchFamily="34" charset="0"/>
                <a:cs typeface="Arial" panose="020B0604020202020204" pitchFamily="34" charset="0"/>
              </a:rPr>
              <a:t> 14.04.2016.</a:t>
            </a:r>
            <a:endParaRPr lang="pt-BR" sz="1000" dirty="0">
              <a:solidFill>
                <a:prstClr val="black"/>
              </a:solidFill>
              <a:latin typeface="Arial" panose="020B0604020202020204" pitchFamily="34" charset="0"/>
              <a:cs typeface="Arial" panose="020B0604020202020204" pitchFamily="34" charset="0"/>
            </a:endParaRPr>
          </a:p>
        </p:txBody>
      </p:sp>
      <p:sp>
        <p:nvSpPr>
          <p:cNvPr id="7" name="CaixaDeTexto 6"/>
          <p:cNvSpPr txBox="1"/>
          <p:nvPr/>
        </p:nvSpPr>
        <p:spPr>
          <a:xfrm>
            <a:off x="179511" y="785396"/>
            <a:ext cx="8507289" cy="923330"/>
          </a:xfrm>
          <a:prstGeom prst="rect">
            <a:avLst/>
          </a:prstGeom>
          <a:noFill/>
        </p:spPr>
        <p:txBody>
          <a:bodyPr wrap="square" rtlCol="0">
            <a:spAutoFit/>
          </a:bodyPr>
          <a:lstStyle/>
          <a:p>
            <a:pPr algn="just"/>
            <a:r>
              <a:rPr lang="pt-BR" sz="1800" dirty="0" smtClean="0">
                <a:solidFill>
                  <a:prstClr val="black"/>
                </a:solidFill>
                <a:latin typeface="Calibri"/>
                <a:cs typeface="Arial" charset="0"/>
              </a:rPr>
              <a:t>De forma semelhante ao rendimento por hora para homens e mulheres, cuja discrepância está em 9 pontos percentuais para o Brasil, pode-se medir a diferença entre os sexos pelo salário médio de ambos, conforme gráfico abaixo.</a:t>
            </a:r>
            <a:endParaRPr lang="pt-BR" sz="1800" dirty="0">
              <a:solidFill>
                <a:prstClr val="black"/>
              </a:solidFill>
              <a:latin typeface="Calibri"/>
              <a:cs typeface="Arial" charset="0"/>
            </a:endParaRPr>
          </a:p>
        </p:txBody>
      </p:sp>
    </p:spTree>
    <p:extLst>
      <p:ext uri="{BB962C8B-B14F-4D97-AF65-F5344CB8AC3E}">
        <p14:creationId xmlns:p14="http://schemas.microsoft.com/office/powerpoint/2010/main" val="6977128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154</a:t>
            </a:fld>
            <a:endParaRPr lang="pt-BR" dirty="0">
              <a:solidFill>
                <a:prstClr val="black"/>
              </a:solidFill>
            </a:endParaRPr>
          </a:p>
        </p:txBody>
      </p:sp>
      <p:sp>
        <p:nvSpPr>
          <p:cNvPr id="5" name="Título 1"/>
          <p:cNvSpPr>
            <a:spLocks noGrp="1"/>
          </p:cNvSpPr>
          <p:nvPr>
            <p:ph type="title"/>
          </p:nvPr>
        </p:nvSpPr>
        <p:spPr>
          <a:xfrm>
            <a:off x="436127" y="779780"/>
            <a:ext cx="8065615" cy="369332"/>
          </a:xfrm>
        </p:spPr>
        <p:txBody>
          <a:bodyPr wrap="square">
            <a:spAutoFit/>
          </a:bodyPr>
          <a:lstStyle/>
          <a:p>
            <a:pPr algn="ctr" eaLnBrk="1" hangingPunct="1"/>
            <a:r>
              <a:rPr lang="pt-BR" altLang="pt-BR" sz="1800" dirty="0" smtClean="0">
                <a:latin typeface="+mn-lt"/>
              </a:rPr>
              <a:t>A diferença de rendimento entre homens e mulheres é menor entre os mais jovens.</a:t>
            </a:r>
          </a:p>
        </p:txBody>
      </p:sp>
      <p:sp>
        <p:nvSpPr>
          <p:cNvPr id="6" name="CaixaDeTexto 5"/>
          <p:cNvSpPr txBox="1">
            <a:spLocks noChangeArrowheads="1"/>
          </p:cNvSpPr>
          <p:nvPr/>
        </p:nvSpPr>
        <p:spPr bwMode="auto">
          <a:xfrm>
            <a:off x="179512" y="6415801"/>
            <a:ext cx="15121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PNAD/IBGE</a:t>
            </a:r>
            <a:r>
              <a:rPr lang="pt-BR" altLang="pt-BR" sz="1000" dirty="0" smtClean="0">
                <a:solidFill>
                  <a:prstClr val="black"/>
                </a:solidFill>
                <a:latin typeface="Arial" panose="020B0604020202020204" pitchFamily="34" charset="0"/>
                <a:cs typeface="Arial" panose="020B0604020202020204" pitchFamily="34" charset="0"/>
              </a:rPr>
              <a:t>.</a:t>
            </a:r>
            <a:endParaRPr lang="pt-BR" altLang="pt-BR" sz="1000" dirty="0">
              <a:solidFill>
                <a:prstClr val="black"/>
              </a:solidFill>
              <a:latin typeface="Arial" panose="020B0604020202020204" pitchFamily="34" charset="0"/>
              <a:cs typeface="Arial" panose="020B0604020202020204" pitchFamily="34" charset="0"/>
            </a:endParaRPr>
          </a:p>
        </p:txBody>
      </p:sp>
      <p:graphicFrame>
        <p:nvGraphicFramePr>
          <p:cNvPr id="7" name="Gráfico 6"/>
          <p:cNvGraphicFramePr>
            <a:graphicFrameLocks/>
          </p:cNvGraphicFramePr>
          <p:nvPr>
            <p:extLst/>
          </p:nvPr>
        </p:nvGraphicFramePr>
        <p:xfrm>
          <a:off x="251071" y="1234386"/>
          <a:ext cx="8435729" cy="4912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02540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155</a:t>
            </a:fld>
            <a:endParaRPr lang="pt-BR" dirty="0">
              <a:solidFill>
                <a:prstClr val="black"/>
              </a:solidFill>
            </a:endParaRPr>
          </a:p>
        </p:txBody>
      </p:sp>
      <p:sp>
        <p:nvSpPr>
          <p:cNvPr id="5" name="CaixaDeTexto 5"/>
          <p:cNvSpPr txBox="1">
            <a:spLocks noChangeArrowheads="1"/>
          </p:cNvSpPr>
          <p:nvPr/>
        </p:nvSpPr>
        <p:spPr bwMode="auto">
          <a:xfrm>
            <a:off x="35498" y="2766339"/>
            <a:ext cx="28803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2000" b="1" dirty="0">
                <a:solidFill>
                  <a:srgbClr val="000000"/>
                </a:solidFill>
                <a:latin typeface="Calibri"/>
                <a:cs typeface="Arial" charset="0"/>
              </a:rPr>
              <a:t>Idade mínima de aposentadoria em países da OCDE e da América Latina e aposentadoria por idade no Brasil, segundo gênero</a:t>
            </a:r>
            <a:endParaRPr lang="pt-BR" altLang="pt-BR" sz="2000" dirty="0">
              <a:solidFill>
                <a:srgbClr val="000000"/>
              </a:solidFill>
              <a:latin typeface="Calibri"/>
              <a:cs typeface="Arial" charset="0"/>
            </a:endParaRPr>
          </a:p>
        </p:txBody>
      </p:sp>
      <p:pic>
        <p:nvPicPr>
          <p:cNvPr id="2" name="Imagem 1"/>
          <p:cNvPicPr>
            <a:picLocks noChangeAspect="1"/>
          </p:cNvPicPr>
          <p:nvPr/>
        </p:nvPicPr>
        <p:blipFill>
          <a:blip r:embed="rId2"/>
          <a:stretch>
            <a:fillRect/>
          </a:stretch>
        </p:blipFill>
        <p:spPr>
          <a:xfrm>
            <a:off x="2914377" y="764704"/>
            <a:ext cx="6192687" cy="5472608"/>
          </a:xfrm>
          <a:prstGeom prst="rect">
            <a:avLst/>
          </a:prstGeom>
        </p:spPr>
      </p:pic>
      <p:sp>
        <p:nvSpPr>
          <p:cNvPr id="3" name="Retângulo 2"/>
          <p:cNvSpPr/>
          <p:nvPr/>
        </p:nvSpPr>
        <p:spPr>
          <a:xfrm>
            <a:off x="2050280" y="6306856"/>
            <a:ext cx="7056784" cy="400110"/>
          </a:xfrm>
          <a:prstGeom prst="rect">
            <a:avLst/>
          </a:prstGeom>
        </p:spPr>
        <p:txBody>
          <a:bodyPr wrap="square">
            <a:spAutoFit/>
          </a:bodyPr>
          <a:lstStyle/>
          <a:p>
            <a:r>
              <a:rPr lang="es-ES" sz="1000" dirty="0" err="1">
                <a:solidFill>
                  <a:prstClr val="black"/>
                </a:solidFill>
                <a:latin typeface="Arial" charset="0"/>
                <a:cs typeface="Arial" charset="0"/>
              </a:rPr>
              <a:t>Fonte</a:t>
            </a:r>
            <a:r>
              <a:rPr lang="es-ES" sz="1000" dirty="0">
                <a:solidFill>
                  <a:prstClr val="black"/>
                </a:solidFill>
                <a:latin typeface="Arial" charset="0"/>
                <a:cs typeface="Arial" charset="0"/>
              </a:rPr>
              <a:t>: OECD (dados 2012); MTPS; e OISS (2012): La situación de los adultos mayores </a:t>
            </a:r>
            <a:r>
              <a:rPr lang="es-ES" sz="1000" dirty="0" err="1">
                <a:solidFill>
                  <a:prstClr val="black"/>
                </a:solidFill>
                <a:latin typeface="Arial" charset="0"/>
                <a:cs typeface="Arial" charset="0"/>
              </a:rPr>
              <a:t>em</a:t>
            </a:r>
            <a:r>
              <a:rPr lang="es-ES" sz="1000" dirty="0">
                <a:solidFill>
                  <a:prstClr val="black"/>
                </a:solidFill>
                <a:latin typeface="Arial" charset="0"/>
                <a:cs typeface="Arial" charset="0"/>
              </a:rPr>
              <a:t> la Comunidad Iberoamericana.</a:t>
            </a:r>
          </a:p>
        </p:txBody>
      </p:sp>
    </p:spTree>
    <p:extLst>
      <p:ext uri="{BB962C8B-B14F-4D97-AF65-F5344CB8AC3E}">
        <p14:creationId xmlns:p14="http://schemas.microsoft.com/office/powerpoint/2010/main" val="2550331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156</a:t>
            </a:fld>
            <a:endParaRPr lang="pt-BR" dirty="0">
              <a:solidFill>
                <a:prstClr val="black"/>
              </a:solidFill>
            </a:endParaRPr>
          </a:p>
        </p:txBody>
      </p:sp>
      <p:sp>
        <p:nvSpPr>
          <p:cNvPr id="5" name="Retângulo 4"/>
          <p:cNvSpPr/>
          <p:nvPr/>
        </p:nvSpPr>
        <p:spPr>
          <a:xfrm>
            <a:off x="179512" y="946835"/>
            <a:ext cx="8507288" cy="646331"/>
          </a:xfrm>
          <a:prstGeom prst="rect">
            <a:avLst/>
          </a:prstGeom>
        </p:spPr>
        <p:txBody>
          <a:bodyPr wrap="square">
            <a:spAutoFit/>
          </a:bodyPr>
          <a:lstStyle/>
          <a:p>
            <a:pPr algn="ctr"/>
            <a:r>
              <a:rPr lang="pt-BR" sz="1800" b="1" dirty="0">
                <a:solidFill>
                  <a:srgbClr val="000000"/>
                </a:solidFill>
                <a:latin typeface="Calibri"/>
                <a:cs typeface="Arial" charset="0"/>
              </a:rPr>
              <a:t>Idade média efetiva de aposentadoria em relação à idade de aposentadoria oficial - países selecionados OCDE - coleta entre 2009 e 2014</a:t>
            </a:r>
            <a:r>
              <a:rPr lang="pt-BR" sz="1800" dirty="0">
                <a:solidFill>
                  <a:prstClr val="black"/>
                </a:solidFill>
                <a:latin typeface="Calibri"/>
                <a:cs typeface="Arial" charset="0"/>
              </a:rPr>
              <a:t> </a:t>
            </a:r>
          </a:p>
        </p:txBody>
      </p:sp>
      <p:sp>
        <p:nvSpPr>
          <p:cNvPr id="8" name="Retângulo 7"/>
          <p:cNvSpPr/>
          <p:nvPr/>
        </p:nvSpPr>
        <p:spPr>
          <a:xfrm>
            <a:off x="179512" y="6364907"/>
            <a:ext cx="7875838" cy="400110"/>
          </a:xfrm>
          <a:prstGeom prst="rect">
            <a:avLst/>
          </a:prstGeom>
        </p:spPr>
        <p:txBody>
          <a:bodyPr wrap="square">
            <a:spAutoFit/>
          </a:bodyPr>
          <a:lstStyle/>
          <a:p>
            <a:r>
              <a:rPr lang="en-US" sz="1000" dirty="0" smtClean="0">
                <a:solidFill>
                  <a:srgbClr val="000000"/>
                </a:solidFill>
                <a:latin typeface="Arial" charset="0"/>
                <a:cs typeface="Arial" charset="0"/>
              </a:rPr>
              <a:t>Fonte: </a:t>
            </a:r>
            <a:r>
              <a:rPr lang="en-US" sz="1000" dirty="0">
                <a:solidFill>
                  <a:srgbClr val="000000"/>
                </a:solidFill>
                <a:latin typeface="Arial" charset="0"/>
                <a:cs typeface="Arial" charset="0"/>
              </a:rPr>
              <a:t>OECD estimates derived from the European and national </a:t>
            </a:r>
            <a:r>
              <a:rPr lang="en-US" sz="1000" dirty="0" err="1">
                <a:solidFill>
                  <a:srgbClr val="000000"/>
                </a:solidFill>
                <a:latin typeface="Arial" charset="0"/>
                <a:cs typeface="Arial" charset="0"/>
              </a:rPr>
              <a:t>labour</a:t>
            </a:r>
            <a:r>
              <a:rPr lang="en-US" sz="1000" dirty="0">
                <a:solidFill>
                  <a:srgbClr val="000000"/>
                </a:solidFill>
                <a:latin typeface="Arial" charset="0"/>
                <a:cs typeface="Arial" charset="0"/>
              </a:rPr>
              <a:t> force surveys, OECD Pensions at a Glance 2015 (http://oe.cd/pag - figures 7.8 &amp; 7.9).</a:t>
            </a:r>
            <a:r>
              <a:rPr lang="en-US" sz="1000" dirty="0">
                <a:solidFill>
                  <a:prstClr val="black"/>
                </a:solidFill>
                <a:latin typeface="Arial" charset="0"/>
                <a:cs typeface="Arial" charset="0"/>
              </a:rPr>
              <a:t> </a:t>
            </a:r>
            <a:endParaRPr lang="pt-BR" sz="1000" dirty="0">
              <a:solidFill>
                <a:prstClr val="black"/>
              </a:solidFill>
              <a:latin typeface="Arial" charset="0"/>
              <a:cs typeface="Arial" charset="0"/>
            </a:endParaRPr>
          </a:p>
        </p:txBody>
      </p:sp>
      <p:pic>
        <p:nvPicPr>
          <p:cNvPr id="9" name="Imagem 8"/>
          <p:cNvPicPr>
            <a:picLocks noChangeAspect="1"/>
          </p:cNvPicPr>
          <p:nvPr/>
        </p:nvPicPr>
        <p:blipFill>
          <a:blip r:embed="rId2"/>
          <a:stretch>
            <a:fillRect/>
          </a:stretch>
        </p:blipFill>
        <p:spPr>
          <a:xfrm>
            <a:off x="-12700" y="1988840"/>
            <a:ext cx="4752528" cy="3960440"/>
          </a:xfrm>
          <a:prstGeom prst="rect">
            <a:avLst/>
          </a:prstGeom>
        </p:spPr>
      </p:pic>
      <p:pic>
        <p:nvPicPr>
          <p:cNvPr id="10" name="Imagem 9"/>
          <p:cNvPicPr>
            <a:picLocks noChangeAspect="1"/>
          </p:cNvPicPr>
          <p:nvPr/>
        </p:nvPicPr>
        <p:blipFill>
          <a:blip r:embed="rId3"/>
          <a:stretch>
            <a:fillRect/>
          </a:stretch>
        </p:blipFill>
        <p:spPr>
          <a:xfrm>
            <a:off x="4667820" y="1923920"/>
            <a:ext cx="4427984" cy="3881520"/>
          </a:xfrm>
          <a:prstGeom prst="rect">
            <a:avLst/>
          </a:prstGeom>
        </p:spPr>
      </p:pic>
    </p:spTree>
    <p:extLst>
      <p:ext uri="{BB962C8B-B14F-4D97-AF65-F5344CB8AC3E}">
        <p14:creationId xmlns:p14="http://schemas.microsoft.com/office/powerpoint/2010/main" val="94716137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157</a:t>
            </a:fld>
            <a:endParaRPr lang="pt-BR" dirty="0">
              <a:solidFill>
                <a:prstClr val="black"/>
              </a:solidFill>
            </a:endParaRPr>
          </a:p>
        </p:txBody>
      </p:sp>
      <p:sp>
        <p:nvSpPr>
          <p:cNvPr id="5" name="CaixaDeTexto 5"/>
          <p:cNvSpPr txBox="1">
            <a:spLocks noChangeArrowheads="1"/>
          </p:cNvSpPr>
          <p:nvPr/>
        </p:nvSpPr>
        <p:spPr bwMode="auto">
          <a:xfrm>
            <a:off x="158479" y="825915"/>
            <a:ext cx="83019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t-BR" altLang="pt-BR" sz="1800" dirty="0" smtClean="0">
                <a:solidFill>
                  <a:srgbClr val="000000"/>
                </a:solidFill>
                <a:latin typeface="Calibri"/>
                <a:cs typeface="Arial" charset="0"/>
              </a:rPr>
              <a:t>Quando se compara o Brasil a países selecionados da OCDE, nota-se que o país tem </a:t>
            </a:r>
            <a:r>
              <a:rPr lang="pt-BR" altLang="pt-BR" sz="1800" dirty="0">
                <a:solidFill>
                  <a:srgbClr val="000000"/>
                </a:solidFill>
                <a:latin typeface="Calibri"/>
                <a:cs typeface="Arial" charset="0"/>
              </a:rPr>
              <a:t>uma das maiores diferenças entre a idade média verificada de aposentadoria de homens e mulheres</a:t>
            </a:r>
          </a:p>
        </p:txBody>
      </p:sp>
      <p:graphicFrame>
        <p:nvGraphicFramePr>
          <p:cNvPr id="6" name="Gráfico 5"/>
          <p:cNvGraphicFramePr>
            <a:graphicFrameLocks/>
          </p:cNvGraphicFramePr>
          <p:nvPr>
            <p:extLst/>
          </p:nvPr>
        </p:nvGraphicFramePr>
        <p:xfrm>
          <a:off x="169071" y="2456561"/>
          <a:ext cx="8517729" cy="3899789"/>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a:spLocks noChangeArrowheads="1"/>
          </p:cNvSpPr>
          <p:nvPr/>
        </p:nvSpPr>
        <p:spPr bwMode="auto">
          <a:xfrm>
            <a:off x="395487" y="2010570"/>
            <a:ext cx="8064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b="1" dirty="0">
                <a:solidFill>
                  <a:prstClr val="black"/>
                </a:solidFill>
                <a:latin typeface="Calibri"/>
                <a:cs typeface="Arial" charset="0"/>
              </a:rPr>
              <a:t>Diferença </a:t>
            </a:r>
            <a:r>
              <a:rPr lang="pt-BR" altLang="pt-BR" sz="1800" b="1" dirty="0" smtClean="0">
                <a:solidFill>
                  <a:prstClr val="black"/>
                </a:solidFill>
                <a:latin typeface="Calibri"/>
                <a:cs typeface="Arial" charset="0"/>
              </a:rPr>
              <a:t>em anos entre as idades médias </a:t>
            </a:r>
            <a:r>
              <a:rPr lang="pt-BR" altLang="pt-BR" sz="1800" b="1" dirty="0">
                <a:solidFill>
                  <a:prstClr val="black"/>
                </a:solidFill>
                <a:latin typeface="Calibri"/>
                <a:cs typeface="Arial" charset="0"/>
              </a:rPr>
              <a:t>masculina e </a:t>
            </a:r>
            <a:r>
              <a:rPr lang="pt-BR" altLang="pt-BR" sz="1800" b="1" dirty="0" smtClean="0">
                <a:solidFill>
                  <a:prstClr val="black"/>
                </a:solidFill>
                <a:latin typeface="Calibri"/>
                <a:cs typeface="Arial" charset="0"/>
              </a:rPr>
              <a:t>feminina na aposentadoria</a:t>
            </a:r>
            <a:endParaRPr lang="pt-BR" altLang="pt-BR" sz="1800" b="1" dirty="0">
              <a:solidFill>
                <a:prstClr val="black"/>
              </a:solidFill>
              <a:latin typeface="Calibri"/>
              <a:cs typeface="Arial" charset="0"/>
            </a:endParaRPr>
          </a:p>
        </p:txBody>
      </p:sp>
      <p:sp>
        <p:nvSpPr>
          <p:cNvPr id="8" name="CaixaDeTexto 7"/>
          <p:cNvSpPr txBox="1">
            <a:spLocks noChangeArrowheads="1"/>
          </p:cNvSpPr>
          <p:nvPr/>
        </p:nvSpPr>
        <p:spPr bwMode="auto">
          <a:xfrm>
            <a:off x="162620" y="6405840"/>
            <a:ext cx="36052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OECD (dados 2012) e MTPS (dados 2014)</a:t>
            </a:r>
          </a:p>
        </p:txBody>
      </p:sp>
    </p:spTree>
    <p:extLst>
      <p:ext uri="{BB962C8B-B14F-4D97-AF65-F5344CB8AC3E}">
        <p14:creationId xmlns:p14="http://schemas.microsoft.com/office/powerpoint/2010/main" val="67949925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158</a:t>
            </a:fld>
            <a:endParaRPr lang="pt-BR" dirty="0">
              <a:solidFill>
                <a:prstClr val="black"/>
              </a:solidFill>
            </a:endParaRPr>
          </a:p>
        </p:txBody>
      </p:sp>
      <p:pic>
        <p:nvPicPr>
          <p:cNvPr id="2" name="Imagem 1"/>
          <p:cNvPicPr>
            <a:picLocks noChangeAspect="1"/>
          </p:cNvPicPr>
          <p:nvPr/>
        </p:nvPicPr>
        <p:blipFill>
          <a:blip r:embed="rId2"/>
          <a:stretch>
            <a:fillRect/>
          </a:stretch>
        </p:blipFill>
        <p:spPr>
          <a:xfrm>
            <a:off x="467544" y="2654300"/>
            <a:ext cx="8496943" cy="2214860"/>
          </a:xfrm>
          <a:prstGeom prst="rect">
            <a:avLst/>
          </a:prstGeom>
        </p:spPr>
      </p:pic>
      <p:sp>
        <p:nvSpPr>
          <p:cNvPr id="3" name="Retângulo 2"/>
          <p:cNvSpPr/>
          <p:nvPr/>
        </p:nvSpPr>
        <p:spPr>
          <a:xfrm>
            <a:off x="827584" y="1649095"/>
            <a:ext cx="7931224" cy="523220"/>
          </a:xfrm>
          <a:prstGeom prst="rect">
            <a:avLst/>
          </a:prstGeom>
        </p:spPr>
        <p:txBody>
          <a:bodyPr wrap="square">
            <a:spAutoFit/>
          </a:bodyPr>
          <a:lstStyle/>
          <a:p>
            <a:pPr algn="ctr"/>
            <a:r>
              <a:rPr lang="es-ES" sz="2800" b="1" dirty="0">
                <a:solidFill>
                  <a:prstClr val="black"/>
                </a:solidFill>
                <a:latin typeface="Calibri"/>
                <a:cs typeface="Arial" charset="0"/>
              </a:rPr>
              <a:t>Expectativa de sobrevida da </a:t>
            </a:r>
            <a:r>
              <a:rPr lang="es-ES" sz="2800" b="1" dirty="0" err="1">
                <a:solidFill>
                  <a:prstClr val="black"/>
                </a:solidFill>
                <a:latin typeface="Calibri"/>
                <a:cs typeface="Arial" charset="0"/>
              </a:rPr>
              <a:t>população</a:t>
            </a:r>
            <a:r>
              <a:rPr lang="es-ES" sz="2800" b="1" dirty="0">
                <a:solidFill>
                  <a:prstClr val="black"/>
                </a:solidFill>
                <a:latin typeface="Calibri"/>
                <a:cs typeface="Arial" charset="0"/>
              </a:rPr>
              <a:t> brasileira</a:t>
            </a:r>
          </a:p>
        </p:txBody>
      </p:sp>
      <p:sp>
        <p:nvSpPr>
          <p:cNvPr id="6" name="Retângulo 5"/>
          <p:cNvSpPr/>
          <p:nvPr/>
        </p:nvSpPr>
        <p:spPr>
          <a:xfrm>
            <a:off x="323528" y="4941168"/>
            <a:ext cx="6048672" cy="246221"/>
          </a:xfrm>
          <a:prstGeom prst="rect">
            <a:avLst/>
          </a:prstGeom>
        </p:spPr>
        <p:txBody>
          <a:bodyPr wrap="square">
            <a:spAutoFit/>
          </a:bodyPr>
          <a:lstStyle/>
          <a:p>
            <a:r>
              <a:rPr lang="es-ES" sz="1000" dirty="0" err="1">
                <a:solidFill>
                  <a:prstClr val="black"/>
                </a:solidFill>
                <a:latin typeface="Arial" charset="0"/>
                <a:cs typeface="Arial" charset="0"/>
              </a:rPr>
              <a:t>Fonte</a:t>
            </a:r>
            <a:r>
              <a:rPr lang="es-ES" sz="1000" dirty="0">
                <a:solidFill>
                  <a:prstClr val="black"/>
                </a:solidFill>
                <a:latin typeface="Arial" charset="0"/>
                <a:cs typeface="Arial" charset="0"/>
              </a:rPr>
              <a:t>: </a:t>
            </a:r>
            <a:r>
              <a:rPr lang="es-ES" sz="1000" dirty="0" err="1">
                <a:solidFill>
                  <a:prstClr val="black"/>
                </a:solidFill>
                <a:latin typeface="Arial" charset="0"/>
                <a:cs typeface="Arial" charset="0"/>
              </a:rPr>
              <a:t>Tábuas</a:t>
            </a:r>
            <a:r>
              <a:rPr lang="es-ES" sz="1000" dirty="0">
                <a:solidFill>
                  <a:prstClr val="black"/>
                </a:solidFill>
                <a:latin typeface="Arial" charset="0"/>
                <a:cs typeface="Arial" charset="0"/>
              </a:rPr>
              <a:t> de </a:t>
            </a:r>
            <a:r>
              <a:rPr lang="es-ES" sz="1000" dirty="0" err="1">
                <a:solidFill>
                  <a:prstClr val="black"/>
                </a:solidFill>
                <a:latin typeface="Arial" charset="0"/>
                <a:cs typeface="Arial" charset="0"/>
              </a:rPr>
              <a:t>Mortalidade</a:t>
            </a:r>
            <a:r>
              <a:rPr lang="es-ES" sz="1000" dirty="0">
                <a:solidFill>
                  <a:prstClr val="black"/>
                </a:solidFill>
                <a:latin typeface="Arial" charset="0"/>
                <a:cs typeface="Arial" charset="0"/>
              </a:rPr>
              <a:t>/IBGE. </a:t>
            </a:r>
            <a:r>
              <a:rPr lang="es-ES" sz="1000" dirty="0" err="1">
                <a:solidFill>
                  <a:prstClr val="black"/>
                </a:solidFill>
                <a:latin typeface="Arial" charset="0"/>
                <a:cs typeface="Arial" charset="0"/>
              </a:rPr>
              <a:t>Projeção</a:t>
            </a:r>
            <a:r>
              <a:rPr lang="es-ES" sz="1000" dirty="0">
                <a:solidFill>
                  <a:prstClr val="black"/>
                </a:solidFill>
                <a:latin typeface="Arial" charset="0"/>
                <a:cs typeface="Arial" charset="0"/>
              </a:rPr>
              <a:t> para 2015.</a:t>
            </a:r>
          </a:p>
        </p:txBody>
      </p:sp>
    </p:spTree>
    <p:extLst>
      <p:ext uri="{BB962C8B-B14F-4D97-AF65-F5344CB8AC3E}">
        <p14:creationId xmlns:p14="http://schemas.microsoft.com/office/powerpoint/2010/main" val="199835639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159</a:t>
            </a:fld>
            <a:endParaRPr lang="pt-BR" dirty="0">
              <a:solidFill>
                <a:prstClr val="black"/>
              </a:solidFill>
            </a:endParaRPr>
          </a:p>
        </p:txBody>
      </p:sp>
      <p:sp>
        <p:nvSpPr>
          <p:cNvPr id="5" name="Título 1"/>
          <p:cNvSpPr txBox="1">
            <a:spLocks/>
          </p:cNvSpPr>
          <p:nvPr/>
        </p:nvSpPr>
        <p:spPr>
          <a:xfrm>
            <a:off x="187377" y="921494"/>
            <a:ext cx="8499424" cy="923330"/>
          </a:xfrm>
          <a:prstGeom prst="rect">
            <a:avLst/>
          </a:prstGeom>
        </p:spPr>
        <p:txBody>
          <a:bodyPr wrap="square" anchor="ctr">
            <a:spAutoFit/>
          </a:bodyPr>
          <a:lstStyle/>
          <a:p>
            <a:pPr algn="just" fontAlgn="auto">
              <a:spcBef>
                <a:spcPts val="0"/>
              </a:spcBef>
              <a:spcAft>
                <a:spcPts val="0"/>
              </a:spcAft>
              <a:defRPr/>
            </a:pPr>
            <a:r>
              <a:rPr lang="pt-BR" sz="1800" dirty="0">
                <a:solidFill>
                  <a:prstClr val="black"/>
                </a:solidFill>
                <a:latin typeface="Calibri"/>
                <a:cs typeface="Arial" charset="0"/>
              </a:rPr>
              <a:t>Como a expectativa de sobrevida entre as mulheres é maior do que a dos homens, a tendência é de que as mulheres usufruam do benefício previdenciário por um tempo maior.</a:t>
            </a:r>
          </a:p>
        </p:txBody>
      </p:sp>
      <p:sp>
        <p:nvSpPr>
          <p:cNvPr id="6" name="CaixaDeTexto 5"/>
          <p:cNvSpPr txBox="1">
            <a:spLocks noChangeArrowheads="1"/>
          </p:cNvSpPr>
          <p:nvPr/>
        </p:nvSpPr>
        <p:spPr bwMode="auto">
          <a:xfrm>
            <a:off x="162620" y="6423000"/>
            <a:ext cx="97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MTPS</a:t>
            </a:r>
          </a:p>
        </p:txBody>
      </p:sp>
      <p:graphicFrame>
        <p:nvGraphicFramePr>
          <p:cNvPr id="7" name="Gráfico 6"/>
          <p:cNvGraphicFramePr>
            <a:graphicFrameLocks/>
          </p:cNvGraphicFramePr>
          <p:nvPr>
            <p:extLst/>
          </p:nvPr>
        </p:nvGraphicFramePr>
        <p:xfrm>
          <a:off x="177156" y="1997020"/>
          <a:ext cx="8509644" cy="4207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615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65864" y="870271"/>
            <a:ext cx="9008683" cy="398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PPA 2016-2019 - INDICADORES</a:t>
            </a:r>
            <a:endParaRPr lang="pt-BR" altLang="pt-BR" sz="2200" b="1" u="sng" dirty="0">
              <a:solidFill>
                <a:srgbClr val="002060"/>
              </a:solidFill>
              <a:latin typeface="+mn-lt"/>
              <a:ea typeface="+mn-ea"/>
              <a:cs typeface="+mn-cs"/>
            </a:endParaRPr>
          </a:p>
        </p:txBody>
      </p:sp>
      <p:graphicFrame>
        <p:nvGraphicFramePr>
          <p:cNvPr id="2" name="Tabela 1"/>
          <p:cNvGraphicFramePr>
            <a:graphicFrameLocks noGrp="1"/>
          </p:cNvGraphicFramePr>
          <p:nvPr>
            <p:extLst>
              <p:ext uri="{D42A27DB-BD31-4B8C-83A1-F6EECF244321}">
                <p14:modId xmlns:p14="http://schemas.microsoft.com/office/powerpoint/2010/main" val="3860590034"/>
              </p:ext>
            </p:extLst>
          </p:nvPr>
        </p:nvGraphicFramePr>
        <p:xfrm>
          <a:off x="25598" y="1268760"/>
          <a:ext cx="9010900" cy="5261984"/>
        </p:xfrm>
        <a:graphic>
          <a:graphicData uri="http://schemas.openxmlformats.org/drawingml/2006/table">
            <a:tbl>
              <a:tblPr firstRow="1" firstCol="1" bandRow="1">
                <a:tableStyleId>{5C22544A-7EE6-4342-B048-85BDC9FD1C3A}</a:tableStyleId>
              </a:tblPr>
              <a:tblGrid>
                <a:gridCol w="1382958"/>
                <a:gridCol w="1046231"/>
                <a:gridCol w="1494340"/>
                <a:gridCol w="1423181"/>
                <a:gridCol w="1352022"/>
                <a:gridCol w="578042"/>
                <a:gridCol w="578042"/>
                <a:gridCol w="578042"/>
                <a:gridCol w="578042"/>
              </a:tblGrid>
              <a:tr h="162240">
                <a:tc rowSpan="2">
                  <a:txBody>
                    <a:bodyPr/>
                    <a:lstStyle/>
                    <a:p>
                      <a:pPr algn="ctr">
                        <a:spcAft>
                          <a:spcPts val="0"/>
                        </a:spcAft>
                      </a:pPr>
                      <a:r>
                        <a:rPr lang="pt-BR" sz="1000" dirty="0">
                          <a:solidFill>
                            <a:schemeClr val="tx1"/>
                          </a:solidFill>
                          <a:effectLst/>
                        </a:rPr>
                        <a:t>Indicador</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a:solidFill>
                            <a:schemeClr val="tx1"/>
                          </a:solidFill>
                          <a:effectLst/>
                        </a:rPr>
                        <a:t>Fórmula</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a:solidFill>
                            <a:schemeClr val="tx1"/>
                          </a:solidFill>
                          <a:effectLst/>
                        </a:rPr>
                        <a:t>Finalidade</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a:solidFill>
                            <a:schemeClr val="tx1"/>
                          </a:solidFill>
                          <a:effectLst/>
                        </a:rPr>
                        <a:t>Unidade de Medida e Frequência de Medição</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pt-BR" sz="1000" dirty="0">
                          <a:solidFill>
                            <a:schemeClr val="tx1"/>
                          </a:solidFill>
                          <a:effectLst/>
                        </a:rPr>
                        <a:t>Órgão/Unidade Organizacional.</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pt-BR" sz="1000" dirty="0">
                          <a:solidFill>
                            <a:schemeClr val="tx1"/>
                          </a:solidFill>
                          <a:effectLst/>
                        </a:rPr>
                        <a:t>Metas</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r>
              <a:tr h="162240">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a:spcAft>
                          <a:spcPts val="0"/>
                        </a:spcAft>
                      </a:pPr>
                      <a:r>
                        <a:rPr lang="pt-BR" sz="1100" dirty="0">
                          <a:solidFill>
                            <a:schemeClr val="tx1"/>
                          </a:solidFill>
                          <a:effectLst/>
                        </a:rPr>
                        <a:t>2016</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2017</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2018</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100" dirty="0">
                          <a:solidFill>
                            <a:schemeClr val="tx1"/>
                          </a:solidFill>
                          <a:effectLst/>
                        </a:rPr>
                        <a:t>2019</a:t>
                      </a:r>
                      <a:endParaRPr lang="pt-BR" sz="11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7714">
                <a:tc>
                  <a:txBody>
                    <a:bodyPr/>
                    <a:lstStyle/>
                    <a:p>
                      <a:pPr algn="ctr">
                        <a:spcAft>
                          <a:spcPts val="0"/>
                        </a:spcAft>
                      </a:pPr>
                      <a:r>
                        <a:rPr lang="pt-BR" sz="1000">
                          <a:solidFill>
                            <a:schemeClr val="tx1"/>
                          </a:solidFill>
                          <a:effectLst/>
                        </a:rPr>
                        <a:t>Resultado Atuarial do Regime Próprio de Previdência Social da União em relação ao Produto Interno Bruto.</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(Recursos Garantidores – Provisões Matemáticas)/ PIB X 100.</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800" dirty="0">
                          <a:solidFill>
                            <a:schemeClr val="tx1"/>
                          </a:solidFill>
                          <a:effectLst/>
                        </a:rPr>
                        <a:t>Verificar a relação percentual entre o resultado obtido pela diferença entre o total de ativos garantidores e as Provisões Matemáticas Previdenciárias dos benefícios concedidos e a conceder pelo Regime Próprio de Previdência Social dos servidores civis da União, em cada exercício financeiro, e o Produto Interno Bruto.</a:t>
                      </a:r>
                      <a:endParaRPr lang="pt-BR" sz="8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Percentual</a:t>
                      </a:r>
                    </a:p>
                    <a:p>
                      <a:pPr algn="ctr">
                        <a:spcAft>
                          <a:spcPts val="0"/>
                        </a:spcAft>
                      </a:pPr>
                      <a:r>
                        <a:rPr lang="pt-BR" sz="1000" dirty="0">
                          <a:solidFill>
                            <a:schemeClr val="tx1"/>
                          </a:solidFill>
                          <a:effectLst/>
                        </a:rPr>
                        <a:t>(Anual)</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a:solidFill>
                            <a:schemeClr val="tx1"/>
                          </a:solidFill>
                          <a:effectLst/>
                        </a:rPr>
                        <a:t>MPS</a:t>
                      </a:r>
                    </a:p>
                    <a:p>
                      <a:pPr algn="ctr">
                        <a:spcAft>
                          <a:spcPts val="0"/>
                        </a:spcAft>
                      </a:pPr>
                      <a:r>
                        <a:rPr lang="pt-BR" sz="1000">
                          <a:solidFill>
                            <a:schemeClr val="tx1"/>
                          </a:solidFill>
                          <a:effectLst/>
                        </a:rPr>
                        <a:t>Secretaria de Políticas de Previdência Social - SPPS.</a:t>
                      </a:r>
                    </a:p>
                    <a:p>
                      <a:pPr algn="ctr">
                        <a:spcAft>
                          <a:spcPts val="0"/>
                        </a:spcAft>
                      </a:pPr>
                      <a:r>
                        <a:rPr lang="pt-BR" sz="1000">
                          <a:solidFill>
                            <a:schemeClr val="tx1"/>
                          </a:solidFill>
                          <a:effectLst/>
                        </a:rPr>
                        <a:t>(Departamento dos Regimes de Previdência no Serviço Público - DRPSP)</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-25,00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-24,00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-22,00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-20,00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7091">
                <a:tc>
                  <a:txBody>
                    <a:bodyPr/>
                    <a:lstStyle/>
                    <a:p>
                      <a:pPr algn="ctr">
                        <a:spcAft>
                          <a:spcPts val="0"/>
                        </a:spcAft>
                      </a:pPr>
                      <a:r>
                        <a:rPr lang="pt-BR" sz="1000">
                          <a:solidFill>
                            <a:schemeClr val="tx1"/>
                          </a:solidFill>
                          <a:effectLst/>
                        </a:rPr>
                        <a:t>Resultado Atuarial dos Regimes Próprios de Previdência Social dos Estados e Distrito Federal em relação ao Produto Interno Bruto.</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a:solidFill>
                            <a:schemeClr val="tx1"/>
                          </a:solidFill>
                          <a:effectLst/>
                        </a:rPr>
                        <a:t>(Recursos Garantidores - Provisões Matemáticas)/PIB X 100.</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800" dirty="0">
                          <a:solidFill>
                            <a:schemeClr val="tx1"/>
                          </a:solidFill>
                          <a:effectLst/>
                        </a:rPr>
                        <a:t>Verificar a relação percentual entre o resultado obtido pela diferença entre o total de ativos garantidores e as Provisões Matemáticas Previdenciárias dos benefícios concedidos e a conceder pelos Regimes Próprios de Previdência Social (somatório dos Planos Previdenciários e Financeiros) dos servidores civis dos Estados e Distrito Federal, em cada exercício financeiro, e o Produto Interno Bruto.</a:t>
                      </a:r>
                      <a:endParaRPr lang="pt-BR" sz="8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Percentual</a:t>
                      </a:r>
                    </a:p>
                    <a:p>
                      <a:pPr algn="ctr">
                        <a:spcAft>
                          <a:spcPts val="0"/>
                        </a:spcAft>
                      </a:pPr>
                      <a:r>
                        <a:rPr lang="pt-BR" sz="1000" dirty="0">
                          <a:solidFill>
                            <a:schemeClr val="tx1"/>
                          </a:solidFill>
                          <a:effectLst/>
                        </a:rPr>
                        <a:t>(Anual)</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MPS</a:t>
                      </a:r>
                    </a:p>
                    <a:p>
                      <a:pPr algn="ctr">
                        <a:spcAft>
                          <a:spcPts val="0"/>
                        </a:spcAft>
                      </a:pPr>
                      <a:r>
                        <a:rPr lang="pt-BR" sz="1000" dirty="0">
                          <a:solidFill>
                            <a:schemeClr val="tx1"/>
                          </a:solidFill>
                          <a:effectLst/>
                        </a:rPr>
                        <a:t>Secretaria de Políticas de Previdência Social - SPPS.</a:t>
                      </a:r>
                    </a:p>
                    <a:p>
                      <a:pPr algn="ctr">
                        <a:spcAft>
                          <a:spcPts val="0"/>
                        </a:spcAft>
                      </a:pPr>
                      <a:r>
                        <a:rPr lang="pt-BR" sz="1000" dirty="0">
                          <a:solidFill>
                            <a:schemeClr val="tx1"/>
                          </a:solidFill>
                          <a:effectLst/>
                        </a:rPr>
                        <a:t>(Departamento dos Regimes de Previdência no Serviço Público - DRPSP)</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-48,00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-47,00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-46,00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-45,00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7299">
                <a:tc>
                  <a:txBody>
                    <a:bodyPr/>
                    <a:lstStyle/>
                    <a:p>
                      <a:pPr algn="ctr">
                        <a:spcAft>
                          <a:spcPts val="0"/>
                        </a:spcAft>
                      </a:pPr>
                      <a:r>
                        <a:rPr lang="pt-BR" sz="1000">
                          <a:solidFill>
                            <a:schemeClr val="tx1"/>
                          </a:solidFill>
                          <a:effectLst/>
                        </a:rPr>
                        <a:t>Resultado Atuarial dos Regimes Próprios de Previdência Social dos Municípios em relação ao Produto Interno Bruto.</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a:solidFill>
                            <a:schemeClr val="tx1"/>
                          </a:solidFill>
                          <a:effectLst/>
                        </a:rPr>
                        <a:t>(Recursos Garantidores - Provisões Matemáticas)/PIB X 100.</a:t>
                      </a:r>
                      <a:endParaRPr lang="pt-BR" sz="100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800" dirty="0">
                          <a:solidFill>
                            <a:schemeClr val="tx1"/>
                          </a:solidFill>
                          <a:effectLst/>
                        </a:rPr>
                        <a:t>Verificar a relação percentual entre o resultado obtido pela diferença entre o total de ativos garantidores e as Provisões Matemáticas Previdenciárias dos benefícios concedidos e a conceder pelos Regimes Próprios de Previdência Social (somatório dos Planos Previdenciários e Financeiros) dos servidores dos Municípios, em cada exercício financeiro, e o Produto Interno Bruto.</a:t>
                      </a:r>
                      <a:endParaRPr lang="pt-BR" sz="8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Percentual</a:t>
                      </a:r>
                    </a:p>
                    <a:p>
                      <a:pPr algn="ctr">
                        <a:spcAft>
                          <a:spcPts val="0"/>
                        </a:spcAft>
                      </a:pPr>
                      <a:r>
                        <a:rPr lang="pt-BR" sz="1000" dirty="0">
                          <a:solidFill>
                            <a:schemeClr val="tx1"/>
                          </a:solidFill>
                          <a:effectLst/>
                        </a:rPr>
                        <a:t>(Anual)</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00" dirty="0">
                          <a:solidFill>
                            <a:schemeClr val="tx1"/>
                          </a:solidFill>
                          <a:effectLst/>
                        </a:rPr>
                        <a:t>MPS</a:t>
                      </a:r>
                    </a:p>
                    <a:p>
                      <a:pPr algn="ctr">
                        <a:spcAft>
                          <a:spcPts val="0"/>
                        </a:spcAft>
                      </a:pPr>
                      <a:r>
                        <a:rPr lang="pt-BR" sz="1000" dirty="0">
                          <a:solidFill>
                            <a:schemeClr val="tx1"/>
                          </a:solidFill>
                          <a:effectLst/>
                        </a:rPr>
                        <a:t>Secretaria de Políticas de Previdência Social - SPPS.</a:t>
                      </a:r>
                    </a:p>
                    <a:p>
                      <a:pPr algn="ctr">
                        <a:spcAft>
                          <a:spcPts val="0"/>
                        </a:spcAft>
                      </a:pPr>
                      <a:r>
                        <a:rPr lang="pt-BR" sz="1000" dirty="0">
                          <a:solidFill>
                            <a:schemeClr val="tx1"/>
                          </a:solidFill>
                          <a:effectLst/>
                        </a:rPr>
                        <a:t>(Departamento dos Regimes de Previdência no Serviço Público - DRPSP)</a:t>
                      </a:r>
                      <a:endParaRPr lang="pt-BR" sz="100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smtClean="0">
                          <a:solidFill>
                            <a:schemeClr val="tx1"/>
                          </a:solidFill>
                          <a:effectLst/>
                        </a:rPr>
                        <a:t>-10,00</a:t>
                      </a:r>
                      <a:r>
                        <a:rPr lang="pt-BR" sz="1050" dirty="0">
                          <a:solidFill>
                            <a:schemeClr val="tx1"/>
                          </a:solidFill>
                          <a:effectLst/>
                        </a:rPr>
                        <a:t>%</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a:solidFill>
                            <a:schemeClr val="tx1"/>
                          </a:solidFill>
                          <a:effectLst/>
                        </a:rPr>
                        <a:t>-9,00%</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a:solidFill>
                            <a:schemeClr val="tx1"/>
                          </a:solidFill>
                          <a:effectLst/>
                        </a:rPr>
                        <a:t>-8,00%</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pt-BR" sz="1050" dirty="0">
                          <a:solidFill>
                            <a:schemeClr val="tx1"/>
                          </a:solidFill>
                          <a:effectLst/>
                        </a:rPr>
                        <a:t>-7,00%</a:t>
                      </a:r>
                      <a:endParaRPr lang="pt-BR" sz="1050" dirty="0">
                        <a:solidFill>
                          <a:schemeClr val="tx1"/>
                        </a:solidFill>
                        <a:effectLst/>
                        <a:latin typeface="Times New Roman" panose="02020603050405020304" pitchFamily="18" charset="0"/>
                        <a:ea typeface="Times New Roman" panose="02020603050405020304" pitchFamily="18" charset="0"/>
                      </a:endParaRPr>
                    </a:p>
                  </a:txBody>
                  <a:tcPr marL="54653" marR="5465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919179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160</a:t>
            </a:fld>
            <a:endParaRPr lang="pt-BR" dirty="0">
              <a:solidFill>
                <a:prstClr val="black"/>
              </a:solidFill>
            </a:endParaRPr>
          </a:p>
        </p:txBody>
      </p:sp>
      <p:sp>
        <p:nvSpPr>
          <p:cNvPr id="5" name="Retângulo 8"/>
          <p:cNvSpPr>
            <a:spLocks noChangeArrowheads="1"/>
          </p:cNvSpPr>
          <p:nvPr/>
        </p:nvSpPr>
        <p:spPr bwMode="auto">
          <a:xfrm>
            <a:off x="525236" y="5733256"/>
            <a:ext cx="38010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err="1">
                <a:solidFill>
                  <a:prstClr val="black"/>
                </a:solidFill>
                <a:latin typeface="Arial" panose="020B0604020202020204" pitchFamily="34" charset="0"/>
                <a:cs typeface="Arial" panose="020B0604020202020204" pitchFamily="34" charset="0"/>
              </a:rPr>
              <a:t>SinteseWeb</a:t>
            </a:r>
            <a:r>
              <a:rPr lang="pt-BR" altLang="pt-BR" sz="1000" dirty="0">
                <a:solidFill>
                  <a:prstClr val="black"/>
                </a:solidFill>
                <a:latin typeface="Arial" panose="020B0604020202020204" pitchFamily="34" charset="0"/>
                <a:cs typeface="Arial" panose="020B0604020202020204" pitchFamily="34" charset="0"/>
              </a:rPr>
              <a:t>. Elaboração: </a:t>
            </a:r>
            <a:r>
              <a:rPr lang="pt-BR" altLang="pt-BR" sz="1000" dirty="0" smtClean="0">
                <a:solidFill>
                  <a:prstClr val="black"/>
                </a:solidFill>
                <a:latin typeface="Arial" panose="020B0604020202020204" pitchFamily="34" charset="0"/>
                <a:cs typeface="Arial" panose="020B0604020202020204" pitchFamily="34" charset="0"/>
              </a:rPr>
              <a:t>CGEPR/DRGPS/SPPS/MTPS.</a:t>
            </a:r>
            <a:endParaRPr lang="pt-BR" altLang="pt-BR" sz="1000" dirty="0">
              <a:solidFill>
                <a:prstClr val="black"/>
              </a:solidFill>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79512" y="908720"/>
            <a:ext cx="8136904" cy="1477328"/>
          </a:xfrm>
        </p:spPr>
        <p:txBody>
          <a:bodyPr wrap="square">
            <a:spAutoFit/>
          </a:bodyPr>
          <a:lstStyle/>
          <a:p>
            <a:pPr algn="just" eaLnBrk="1" hangingPunct="1"/>
            <a:r>
              <a:rPr lang="pt-BR" altLang="pt-BR" sz="1800" dirty="0" smtClean="0">
                <a:latin typeface="+mn-lt"/>
              </a:rPr>
              <a:t>A distribuição de quantidade e valor de benefícios para o total de benefícios mostra que as mulheres ficam com 56,9% (17,2% + 39,7%) dos benefícios emitidos, e 52,0% (12,1% + 39,9%) do valor dos mesmos. A discrepância maior é entre os rurais, onde homens e mulheres recebem maior quantidade e menor valor em termos proporcionais.</a:t>
            </a:r>
          </a:p>
        </p:txBody>
      </p:sp>
      <p:graphicFrame>
        <p:nvGraphicFramePr>
          <p:cNvPr id="7" name="Gráfico 6"/>
          <p:cNvGraphicFramePr>
            <a:graphicFrameLocks/>
          </p:cNvGraphicFramePr>
          <p:nvPr>
            <p:extLst/>
          </p:nvPr>
        </p:nvGraphicFramePr>
        <p:xfrm>
          <a:off x="-4287" y="2976186"/>
          <a:ext cx="4357964" cy="25368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nvPr>
        </p:nvGraphicFramePr>
        <p:xfrm>
          <a:off x="4355106" y="2976186"/>
          <a:ext cx="4525257" cy="2472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46379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161</a:t>
            </a:fld>
            <a:endParaRPr lang="pt-BR" dirty="0">
              <a:solidFill>
                <a:prstClr val="black"/>
              </a:solidFill>
            </a:endParaRPr>
          </a:p>
        </p:txBody>
      </p:sp>
      <p:sp>
        <p:nvSpPr>
          <p:cNvPr id="5" name="CaixaDeTexto 5"/>
          <p:cNvSpPr txBox="1">
            <a:spLocks noChangeArrowheads="1"/>
          </p:cNvSpPr>
          <p:nvPr/>
        </p:nvSpPr>
        <p:spPr bwMode="auto">
          <a:xfrm>
            <a:off x="467544" y="5885688"/>
            <a:ext cx="4307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err="1">
                <a:solidFill>
                  <a:prstClr val="black"/>
                </a:solidFill>
                <a:latin typeface="Arial" panose="020B0604020202020204" pitchFamily="34" charset="0"/>
                <a:cs typeface="Arial" panose="020B0604020202020204" pitchFamily="34" charset="0"/>
              </a:rPr>
              <a:t>SinteseWeb</a:t>
            </a:r>
            <a:r>
              <a:rPr lang="pt-BR" altLang="pt-BR" sz="1000" dirty="0">
                <a:solidFill>
                  <a:prstClr val="black"/>
                </a:solidFill>
                <a:latin typeface="Arial" panose="020B0604020202020204" pitchFamily="34" charset="0"/>
                <a:cs typeface="Arial" panose="020B0604020202020204" pitchFamily="34" charset="0"/>
              </a:rPr>
              <a:t>. Elaboração: CGEPR/DRGPS/SPPS/MTPS.</a:t>
            </a:r>
          </a:p>
        </p:txBody>
      </p:sp>
      <p:sp>
        <p:nvSpPr>
          <p:cNvPr id="6" name="Título 1"/>
          <p:cNvSpPr>
            <a:spLocks noGrp="1"/>
          </p:cNvSpPr>
          <p:nvPr>
            <p:ph type="title"/>
          </p:nvPr>
        </p:nvSpPr>
        <p:spPr>
          <a:xfrm>
            <a:off x="251521" y="1052736"/>
            <a:ext cx="8136904" cy="923330"/>
          </a:xfrm>
        </p:spPr>
        <p:txBody>
          <a:bodyPr wrap="square">
            <a:spAutoFit/>
          </a:bodyPr>
          <a:lstStyle/>
          <a:p>
            <a:pPr algn="just" eaLnBrk="1" hangingPunct="1"/>
            <a:r>
              <a:rPr lang="pt-BR" altLang="pt-BR" sz="1800" dirty="0" smtClean="0">
                <a:latin typeface="+mn-lt"/>
              </a:rPr>
              <a:t>A distribuição de quantidade de benefícios e do valor dos mesmos para o benefício de aposentadoria por idade mostra que as mulheres ficam com 62,5% (38,7% + 23,8%) dos benefícios emitidos, e 61,7% (34,4% + 27,3%) do valor dos mesmos.</a:t>
            </a:r>
          </a:p>
        </p:txBody>
      </p:sp>
      <p:graphicFrame>
        <p:nvGraphicFramePr>
          <p:cNvPr id="7" name="Gráfico 6"/>
          <p:cNvGraphicFramePr>
            <a:graphicFrameLocks/>
          </p:cNvGraphicFramePr>
          <p:nvPr>
            <p:extLst/>
          </p:nvPr>
        </p:nvGraphicFramePr>
        <p:xfrm>
          <a:off x="35496" y="2899165"/>
          <a:ext cx="4427984" cy="27620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nvPr>
        </p:nvGraphicFramePr>
        <p:xfrm>
          <a:off x="4607496" y="2899166"/>
          <a:ext cx="4364310" cy="27620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29188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162</a:t>
            </a:fld>
            <a:endParaRPr lang="pt-BR" dirty="0">
              <a:solidFill>
                <a:prstClr val="black"/>
              </a:solidFill>
            </a:endParaRPr>
          </a:p>
        </p:txBody>
      </p:sp>
      <p:sp>
        <p:nvSpPr>
          <p:cNvPr id="5" name="CaixaDeTexto 5"/>
          <p:cNvSpPr txBox="1">
            <a:spLocks noChangeArrowheads="1"/>
          </p:cNvSpPr>
          <p:nvPr/>
        </p:nvSpPr>
        <p:spPr bwMode="auto">
          <a:xfrm>
            <a:off x="500063" y="5679882"/>
            <a:ext cx="8312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err="1">
                <a:solidFill>
                  <a:prstClr val="black"/>
                </a:solidFill>
                <a:latin typeface="Arial" panose="020B0604020202020204" pitchFamily="34" charset="0"/>
                <a:cs typeface="Arial" panose="020B0604020202020204" pitchFamily="34" charset="0"/>
              </a:rPr>
              <a:t>SinteseWeb</a:t>
            </a:r>
            <a:r>
              <a:rPr lang="pt-BR" altLang="pt-BR" sz="1000" dirty="0">
                <a:solidFill>
                  <a:prstClr val="black"/>
                </a:solidFill>
                <a:latin typeface="Arial" panose="020B0604020202020204" pitchFamily="34" charset="0"/>
                <a:cs typeface="Arial" panose="020B0604020202020204" pitchFamily="34" charset="0"/>
              </a:rPr>
              <a:t>. Elaboração: CGEPR/DRGPS/SPPS/MTPS</a:t>
            </a:r>
            <a:r>
              <a:rPr lang="pt-BR" altLang="pt-BR" sz="1000" dirty="0" smtClean="0">
                <a:solidFill>
                  <a:prstClr val="black"/>
                </a:solidFill>
                <a:latin typeface="Arial" panose="020B0604020202020204" pitchFamily="34" charset="0"/>
                <a:cs typeface="Arial" panose="020B0604020202020204" pitchFamily="34" charset="0"/>
              </a:rPr>
              <a:t>.</a:t>
            </a:r>
          </a:p>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a:t>
            </a:r>
            <a:r>
              <a:rPr lang="pt-BR" altLang="pt-BR" sz="1000" dirty="0" smtClean="0">
                <a:solidFill>
                  <a:prstClr val="black"/>
                </a:solidFill>
                <a:latin typeface="Arial" panose="020B0604020202020204" pitchFamily="34" charset="0"/>
                <a:cs typeface="Arial" panose="020B0604020202020204" pitchFamily="34" charset="0"/>
              </a:rPr>
              <a:t>Beneficiários rurais são poucos nessa modalidade de aposentadoria e, portanto, sua representação gráfica é estatisticamente insignificante.</a:t>
            </a:r>
            <a:endParaRPr lang="pt-BR" altLang="pt-BR" sz="1000" dirty="0">
              <a:solidFill>
                <a:prstClr val="black"/>
              </a:solidFill>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83642" y="1196752"/>
            <a:ext cx="8632701" cy="923330"/>
          </a:xfrm>
        </p:spPr>
        <p:txBody>
          <a:bodyPr wrap="square">
            <a:spAutoFit/>
          </a:bodyPr>
          <a:lstStyle/>
          <a:p>
            <a:pPr algn="just" eaLnBrk="1" hangingPunct="1"/>
            <a:r>
              <a:rPr lang="pt-BR" altLang="pt-BR" sz="1800" dirty="0" smtClean="0">
                <a:latin typeface="+mn-lt"/>
              </a:rPr>
              <a:t>A distribuição de quantidade de benefícios e do valor dos mesmos para o benefício de aposentadoria por tempo de contribuição mostra que as mulheres ficam com 31,0% dos benefícios emitidos, e 25,9% do valor dos mesmos, na clientela urbana.</a:t>
            </a:r>
          </a:p>
        </p:txBody>
      </p:sp>
      <p:pic>
        <p:nvPicPr>
          <p:cNvPr id="7" name="Imagem 6"/>
          <p:cNvPicPr>
            <a:picLocks noChangeAspect="1"/>
          </p:cNvPicPr>
          <p:nvPr/>
        </p:nvPicPr>
        <p:blipFill>
          <a:blip r:embed="rId2"/>
          <a:stretch>
            <a:fillRect/>
          </a:stretch>
        </p:blipFill>
        <p:spPr>
          <a:xfrm>
            <a:off x="144017" y="2852936"/>
            <a:ext cx="4355975" cy="2550588"/>
          </a:xfrm>
          <a:prstGeom prst="rect">
            <a:avLst/>
          </a:prstGeom>
        </p:spPr>
      </p:pic>
      <p:pic>
        <p:nvPicPr>
          <p:cNvPr id="8" name="Imagem 7"/>
          <p:cNvPicPr>
            <a:picLocks noChangeAspect="1"/>
          </p:cNvPicPr>
          <p:nvPr/>
        </p:nvPicPr>
        <p:blipFill>
          <a:blip r:embed="rId3"/>
          <a:stretch>
            <a:fillRect/>
          </a:stretch>
        </p:blipFill>
        <p:spPr>
          <a:xfrm>
            <a:off x="4716017" y="2852936"/>
            <a:ext cx="4320479" cy="2550588"/>
          </a:xfrm>
          <a:prstGeom prst="rect">
            <a:avLst/>
          </a:prstGeom>
        </p:spPr>
      </p:pic>
    </p:spTree>
    <p:extLst>
      <p:ext uri="{BB962C8B-B14F-4D97-AF65-F5344CB8AC3E}">
        <p14:creationId xmlns:p14="http://schemas.microsoft.com/office/powerpoint/2010/main" val="34785931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163</a:t>
            </a:fld>
            <a:endParaRPr lang="pt-BR" dirty="0">
              <a:solidFill>
                <a:prstClr val="black"/>
              </a:solidFill>
            </a:endParaRPr>
          </a:p>
        </p:txBody>
      </p:sp>
      <p:sp>
        <p:nvSpPr>
          <p:cNvPr id="5" name="Retângulo 4"/>
          <p:cNvSpPr>
            <a:spLocks noChangeArrowheads="1"/>
          </p:cNvSpPr>
          <p:nvPr/>
        </p:nvSpPr>
        <p:spPr bwMode="auto">
          <a:xfrm>
            <a:off x="1085705" y="803504"/>
            <a:ext cx="6696744" cy="368300"/>
          </a:xfrm>
          <a:prstGeom prst="rect">
            <a:avLst/>
          </a:prstGeom>
          <a:noFill/>
          <a:ln>
            <a:noFill/>
          </a:ln>
          <a:extLst/>
        </p:spPr>
        <p:txBody>
          <a:bodyPr wrap="square">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defRPr/>
            </a:pPr>
            <a:r>
              <a:rPr lang="pt-BR" altLang="pt-BR" sz="1800" dirty="0" smtClean="0">
                <a:solidFill>
                  <a:srgbClr val="4F81BD">
                    <a:lumMod val="50000"/>
                  </a:srgbClr>
                </a:solidFill>
                <a:latin typeface="Calibri"/>
              </a:rPr>
              <a:t>Idades Médias na Concessão de Aposentadorias por </a:t>
            </a:r>
            <a:r>
              <a:rPr lang="pt-BR" altLang="pt-BR" sz="1800" dirty="0" smtClean="0">
                <a:solidFill>
                  <a:srgbClr val="FF0000"/>
                </a:solidFill>
                <a:latin typeface="Calibri"/>
              </a:rPr>
              <a:t>Idade - TOTAL</a:t>
            </a:r>
            <a:endParaRPr lang="es-ES" altLang="pt-BR" sz="1800" dirty="0">
              <a:solidFill>
                <a:srgbClr val="FF0000"/>
              </a:solidFill>
              <a:latin typeface="Calibri"/>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87" y="1421547"/>
            <a:ext cx="8465413" cy="430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216437" y="5987539"/>
            <a:ext cx="8435280" cy="553998"/>
          </a:xfrm>
          <a:prstGeom prst="rect">
            <a:avLst/>
          </a:prstGeom>
          <a:noFill/>
        </p:spPr>
        <p:txBody>
          <a:bodyPr wrap="square" rtlCol="0">
            <a:spAutoFit/>
          </a:bodyPr>
          <a:lstStyle/>
          <a:p>
            <a:pPr algn="just"/>
            <a:r>
              <a:rPr lang="pt-BR" sz="1000" dirty="0" smtClean="0">
                <a:solidFill>
                  <a:prstClr val="black"/>
                </a:solidFill>
                <a:latin typeface="Arial" charset="0"/>
                <a:cs typeface="Arial" charset="0"/>
              </a:rPr>
              <a:t>* O pico verificado entre 2002 e 2004 justifica-se pela Lei nº 10.666, que modificou algumas regras de contribuição e acesso a benefícios, possibilitando o requerimento de benefícios por mais pessoas, e o início do uso do CNIS como prova plena para concessão de benefícios pelo INSS. – Lei nº 10.403, de janeiro de 2002</a:t>
            </a:r>
            <a:endParaRPr lang="pt-BR" sz="1000" dirty="0">
              <a:solidFill>
                <a:prstClr val="black"/>
              </a:solidFill>
              <a:latin typeface="Arial" charset="0"/>
              <a:cs typeface="Arial" charset="0"/>
            </a:endParaRPr>
          </a:p>
        </p:txBody>
      </p:sp>
      <p:sp>
        <p:nvSpPr>
          <p:cNvPr id="8" name="CaixaDeTexto 5"/>
          <p:cNvSpPr txBox="1">
            <a:spLocks noChangeArrowheads="1"/>
          </p:cNvSpPr>
          <p:nvPr/>
        </p:nvSpPr>
        <p:spPr bwMode="auto">
          <a:xfrm>
            <a:off x="216437" y="5741318"/>
            <a:ext cx="3982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err="1">
                <a:solidFill>
                  <a:prstClr val="black"/>
                </a:solidFill>
                <a:latin typeface="Arial" panose="020B0604020202020204" pitchFamily="34" charset="0"/>
                <a:cs typeface="Arial" panose="020B0604020202020204" pitchFamily="34" charset="0"/>
              </a:rPr>
              <a:t>SinteseWeb</a:t>
            </a:r>
            <a:r>
              <a:rPr lang="pt-BR" altLang="pt-BR" sz="1000" dirty="0">
                <a:solidFill>
                  <a:prstClr val="black"/>
                </a:solidFill>
                <a:latin typeface="Arial" panose="020B0604020202020204" pitchFamily="34" charset="0"/>
                <a:cs typeface="Arial" panose="020B0604020202020204" pitchFamily="34" charset="0"/>
              </a:rPr>
              <a:t>. Elaboração: </a:t>
            </a:r>
            <a:r>
              <a:rPr lang="pt-BR" altLang="pt-BR" sz="1000" dirty="0" smtClean="0">
                <a:solidFill>
                  <a:prstClr val="black"/>
                </a:solidFill>
                <a:latin typeface="Arial" panose="020B0604020202020204" pitchFamily="34" charset="0"/>
                <a:cs typeface="Arial" panose="020B0604020202020204" pitchFamily="34" charset="0"/>
              </a:rPr>
              <a:t>DRGPS/SPPS/MTPS</a:t>
            </a:r>
            <a:r>
              <a:rPr lang="pt-BR" altLang="pt-B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6661167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164</a:t>
            </a:fld>
            <a:endParaRPr lang="pt-BR" dirty="0">
              <a:solidFill>
                <a:prstClr val="black"/>
              </a:solidFill>
            </a:endParaRPr>
          </a:p>
        </p:txBody>
      </p:sp>
      <p:sp>
        <p:nvSpPr>
          <p:cNvPr id="5" name="Retângulo 4"/>
          <p:cNvSpPr>
            <a:spLocks noChangeArrowheads="1"/>
          </p:cNvSpPr>
          <p:nvPr/>
        </p:nvSpPr>
        <p:spPr bwMode="auto">
          <a:xfrm>
            <a:off x="444693" y="1799881"/>
            <a:ext cx="7992887" cy="369332"/>
          </a:xfrm>
          <a:prstGeom prst="rect">
            <a:avLst/>
          </a:prstGeom>
          <a:noFill/>
          <a:ln>
            <a:noFill/>
          </a:ln>
          <a:extLst/>
        </p:spPr>
        <p:txBody>
          <a:bodyPr wrap="square">
            <a:spAutoFit/>
          </a:bodyPr>
          <a:ls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2860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7432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2004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657600" algn="l" defTabSz="914400" rtl="0" eaLnBrk="1" latinLnBrk="0" hangingPunct="1">
              <a:defRPr kern="1200">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defRPr/>
            </a:pPr>
            <a:r>
              <a:rPr lang="pt-BR" altLang="pt-BR" sz="1800" dirty="0" smtClean="0">
                <a:solidFill>
                  <a:srgbClr val="4F81BD">
                    <a:lumMod val="50000"/>
                  </a:srgbClr>
                </a:solidFill>
                <a:latin typeface="Calibri"/>
              </a:rPr>
              <a:t>Idades Médias na Concessão de Aposentadorias por </a:t>
            </a:r>
            <a:r>
              <a:rPr lang="pt-BR" altLang="pt-BR" sz="1800" dirty="0" smtClean="0">
                <a:solidFill>
                  <a:srgbClr val="FF0000"/>
                </a:solidFill>
                <a:latin typeface="Calibri"/>
              </a:rPr>
              <a:t>Tempo de Contribuição - TOTAL</a:t>
            </a:r>
            <a:endParaRPr lang="es-ES" altLang="pt-BR" sz="1800" dirty="0">
              <a:solidFill>
                <a:srgbClr val="FF0000"/>
              </a:solidFill>
              <a:latin typeface="Calibri"/>
            </a:endParaRPr>
          </a:p>
        </p:txBody>
      </p:sp>
      <p:pic>
        <p:nvPicPr>
          <p:cNvPr id="6" name="Imagem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475" y="2263988"/>
            <a:ext cx="8491325" cy="415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1"/>
          <p:cNvSpPr txBox="1">
            <a:spLocks noChangeArrowheads="1"/>
          </p:cNvSpPr>
          <p:nvPr/>
        </p:nvSpPr>
        <p:spPr bwMode="auto">
          <a:xfrm>
            <a:off x="154532" y="719992"/>
            <a:ext cx="85322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pt-BR" altLang="pt-BR" sz="1800" dirty="0">
                <a:solidFill>
                  <a:prstClr val="black"/>
                </a:solidFill>
                <a:latin typeface="Calibri"/>
                <a:ea typeface="Arial Unicode MS" panose="020B0604020202020204" pitchFamily="34" charset="-128"/>
                <a:cs typeface="Arial Unicode MS" panose="020B0604020202020204" pitchFamily="34" charset="-128"/>
              </a:rPr>
              <a:t>Observa-se o efeito da aplicação do fator previdenciário a partir de 1999, quando as idades médias de aposentadoria por tempo de contribuição começam a subir. </a:t>
            </a:r>
            <a:r>
              <a:rPr lang="pt-BR" altLang="pt-BR" sz="1800" dirty="0" smtClean="0">
                <a:solidFill>
                  <a:prstClr val="black"/>
                </a:solidFill>
                <a:latin typeface="Calibri"/>
                <a:ea typeface="Arial Unicode MS" panose="020B0604020202020204" pitchFamily="34" charset="-128"/>
                <a:cs typeface="Arial Unicode MS" panose="020B0604020202020204" pitchFamily="34" charset="-128"/>
              </a:rPr>
              <a:t>Hoje</a:t>
            </a:r>
            <a:r>
              <a:rPr lang="pt-BR" altLang="pt-BR" sz="1800" dirty="0">
                <a:solidFill>
                  <a:prstClr val="black"/>
                </a:solidFill>
                <a:latin typeface="Calibri"/>
                <a:ea typeface="Arial Unicode MS" panose="020B0604020202020204" pitchFamily="34" charset="-128"/>
                <a:cs typeface="Arial Unicode MS" panose="020B0604020202020204" pitchFamily="34" charset="-128"/>
              </a:rPr>
              <a:t>, a idade média de aposentadoria nessa modalidade </a:t>
            </a:r>
            <a:r>
              <a:rPr lang="pt-BR" altLang="pt-BR" sz="1800" dirty="0" smtClean="0">
                <a:solidFill>
                  <a:prstClr val="black"/>
                </a:solidFill>
                <a:latin typeface="Calibri"/>
                <a:ea typeface="Arial Unicode MS" panose="020B0604020202020204" pitchFamily="34" charset="-128"/>
                <a:cs typeface="Arial Unicode MS" panose="020B0604020202020204" pitchFamily="34" charset="-128"/>
              </a:rPr>
              <a:t>está </a:t>
            </a:r>
            <a:r>
              <a:rPr lang="pt-BR" altLang="pt-BR" sz="1800" dirty="0">
                <a:solidFill>
                  <a:prstClr val="black"/>
                </a:solidFill>
                <a:latin typeface="Calibri"/>
                <a:ea typeface="Arial Unicode MS" panose="020B0604020202020204" pitchFamily="34" charset="-128"/>
                <a:cs typeface="Arial Unicode MS" panose="020B0604020202020204" pitchFamily="34" charset="-128"/>
              </a:rPr>
              <a:t>em 54,7 anos de idade. </a:t>
            </a:r>
          </a:p>
        </p:txBody>
      </p:sp>
      <p:sp>
        <p:nvSpPr>
          <p:cNvPr id="8" name="CaixaDeTexto 5"/>
          <p:cNvSpPr txBox="1">
            <a:spLocks noChangeArrowheads="1"/>
          </p:cNvSpPr>
          <p:nvPr/>
        </p:nvSpPr>
        <p:spPr bwMode="auto">
          <a:xfrm>
            <a:off x="154532" y="6454799"/>
            <a:ext cx="3982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err="1">
                <a:solidFill>
                  <a:prstClr val="black"/>
                </a:solidFill>
                <a:latin typeface="Arial" panose="020B0604020202020204" pitchFamily="34" charset="0"/>
                <a:cs typeface="Arial" panose="020B0604020202020204" pitchFamily="34" charset="0"/>
              </a:rPr>
              <a:t>SinteseWeb</a:t>
            </a:r>
            <a:r>
              <a:rPr lang="pt-BR" altLang="pt-BR" sz="1000" dirty="0">
                <a:solidFill>
                  <a:prstClr val="black"/>
                </a:solidFill>
                <a:latin typeface="Arial" panose="020B0604020202020204" pitchFamily="34" charset="0"/>
                <a:cs typeface="Arial" panose="020B0604020202020204" pitchFamily="34" charset="0"/>
              </a:rPr>
              <a:t>. Elaboração: </a:t>
            </a:r>
            <a:r>
              <a:rPr lang="pt-BR" altLang="pt-BR" sz="1000" dirty="0" smtClean="0">
                <a:solidFill>
                  <a:prstClr val="black"/>
                </a:solidFill>
                <a:latin typeface="Arial" panose="020B0604020202020204" pitchFamily="34" charset="0"/>
                <a:cs typeface="Arial" panose="020B0604020202020204" pitchFamily="34" charset="0"/>
              </a:rPr>
              <a:t>DRGPS/SPPS/MTPS</a:t>
            </a:r>
            <a:r>
              <a:rPr lang="pt-BR" altLang="pt-B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0860497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165</a:t>
            </a:fld>
            <a:endParaRPr lang="pt-BR" dirty="0">
              <a:solidFill>
                <a:prstClr val="black"/>
              </a:solidFill>
            </a:endParaRPr>
          </a:p>
        </p:txBody>
      </p:sp>
      <p:sp>
        <p:nvSpPr>
          <p:cNvPr id="7" name="Título 1"/>
          <p:cNvSpPr txBox="1">
            <a:spLocks/>
          </p:cNvSpPr>
          <p:nvPr/>
        </p:nvSpPr>
        <p:spPr bwMode="auto">
          <a:xfrm>
            <a:off x="0" y="794347"/>
            <a:ext cx="91440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pt-BR" altLang="pt-BR" sz="2400" b="1" dirty="0">
                <a:solidFill>
                  <a:prstClr val="black"/>
                </a:solidFill>
                <a:latin typeface="Calibri"/>
                <a:cs typeface="Arial" charset="0"/>
              </a:rPr>
              <a:t>APOSENTADOS DOS RPPS DE ESTADOS, DF E MUNICÍPIOS NOS ANOS DE 2011 A 2013 - QUANTIDADE E VALOR</a:t>
            </a:r>
          </a:p>
          <a:p>
            <a:pPr algn="ctr">
              <a:spcBef>
                <a:spcPct val="0"/>
              </a:spcBef>
              <a:buFontTx/>
              <a:buNone/>
            </a:pPr>
            <a:r>
              <a:rPr lang="pt-BR" altLang="pt-BR" sz="2400" b="1" dirty="0">
                <a:solidFill>
                  <a:prstClr val="black"/>
                </a:solidFill>
                <a:latin typeface="Calibri"/>
                <a:cs typeface="Arial" charset="0"/>
              </a:rPr>
              <a:t>(PROJEÇÃO PELOS DADOS ESTATÍSTICOS DOS DRAA DE 2012 A 2014)</a:t>
            </a:r>
          </a:p>
        </p:txBody>
      </p:sp>
      <p:pic>
        <p:nvPicPr>
          <p:cNvPr id="2" name="Imagem 1"/>
          <p:cNvPicPr>
            <a:picLocks noChangeAspect="1"/>
          </p:cNvPicPr>
          <p:nvPr/>
        </p:nvPicPr>
        <p:blipFill>
          <a:blip r:embed="rId2"/>
          <a:stretch>
            <a:fillRect/>
          </a:stretch>
        </p:blipFill>
        <p:spPr>
          <a:xfrm>
            <a:off x="-8847" y="2060848"/>
            <a:ext cx="9152847" cy="3312368"/>
          </a:xfrm>
          <a:prstGeom prst="rect">
            <a:avLst/>
          </a:prstGeom>
        </p:spPr>
      </p:pic>
      <p:sp>
        <p:nvSpPr>
          <p:cNvPr id="8" name="CaixaDeTexto 5"/>
          <p:cNvSpPr txBox="1">
            <a:spLocks noChangeArrowheads="1"/>
          </p:cNvSpPr>
          <p:nvPr/>
        </p:nvSpPr>
        <p:spPr bwMode="auto">
          <a:xfrm>
            <a:off x="251520" y="5512767"/>
            <a:ext cx="84352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smtClean="0">
                <a:solidFill>
                  <a:prstClr val="black"/>
                </a:solidFill>
                <a:latin typeface="Arial" panose="020B0604020202020204" pitchFamily="34" charset="0"/>
                <a:cs typeface="Arial" panose="020B0604020202020204" pitchFamily="34" charset="0"/>
              </a:rPr>
              <a:t>Consolidação dos DRAA de 2012 a 2014 - Dados Estatísticos.		 </a:t>
            </a:r>
            <a:r>
              <a:rPr lang="pt-BR" altLang="pt-BR" sz="1000" dirty="0">
                <a:solidFill>
                  <a:prstClr val="black"/>
                </a:solidFill>
                <a:latin typeface="Arial" panose="020B0604020202020204" pitchFamily="34" charset="0"/>
                <a:cs typeface="Arial" panose="020B0604020202020204" pitchFamily="34" charset="0"/>
              </a:rPr>
              <a:t>Elaboração: </a:t>
            </a:r>
            <a:r>
              <a:rPr lang="pt-BR" altLang="pt-BR" sz="1000" dirty="0" smtClean="0">
                <a:solidFill>
                  <a:prstClr val="black"/>
                </a:solidFill>
                <a:latin typeface="Arial" panose="020B0604020202020204" pitchFamily="34" charset="0"/>
                <a:cs typeface="Arial" panose="020B0604020202020204" pitchFamily="34" charset="0"/>
              </a:rPr>
              <a:t>DRPSP/SPPS/MTPS</a:t>
            </a:r>
            <a:r>
              <a:rPr lang="pt-BR" altLang="pt-B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2889327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166</a:t>
            </a:fld>
            <a:endParaRPr lang="pt-BR" dirty="0">
              <a:solidFill>
                <a:prstClr val="black"/>
              </a:solidFill>
            </a:endParaRPr>
          </a:p>
        </p:txBody>
      </p:sp>
      <p:sp>
        <p:nvSpPr>
          <p:cNvPr id="5" name="Título 1"/>
          <p:cNvSpPr txBox="1">
            <a:spLocks/>
          </p:cNvSpPr>
          <p:nvPr/>
        </p:nvSpPr>
        <p:spPr bwMode="auto">
          <a:xfrm>
            <a:off x="0" y="1268760"/>
            <a:ext cx="8997395"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FontTx/>
              <a:buNone/>
            </a:pPr>
            <a:r>
              <a:rPr lang="pt-BR" altLang="pt-BR" sz="2400" b="1" dirty="0">
                <a:solidFill>
                  <a:prstClr val="black"/>
                </a:solidFill>
                <a:latin typeface="Calibri"/>
                <a:cs typeface="Arial" charset="0"/>
              </a:rPr>
              <a:t>APOSENTADOS DOS RPPS DA UNIÃO NO ANO DE 2014, BASE 2013</a:t>
            </a:r>
          </a:p>
        </p:txBody>
      </p:sp>
      <p:pic>
        <p:nvPicPr>
          <p:cNvPr id="2" name="Imagem 1"/>
          <p:cNvPicPr>
            <a:picLocks noChangeAspect="1"/>
          </p:cNvPicPr>
          <p:nvPr/>
        </p:nvPicPr>
        <p:blipFill>
          <a:blip r:embed="rId2"/>
          <a:stretch>
            <a:fillRect/>
          </a:stretch>
        </p:blipFill>
        <p:spPr>
          <a:xfrm>
            <a:off x="1" y="2113571"/>
            <a:ext cx="9144000" cy="3822700"/>
          </a:xfrm>
          <a:prstGeom prst="rect">
            <a:avLst/>
          </a:prstGeom>
        </p:spPr>
      </p:pic>
      <p:sp>
        <p:nvSpPr>
          <p:cNvPr id="7" name="CaixaDeTexto 5"/>
          <p:cNvSpPr txBox="1">
            <a:spLocks noChangeArrowheads="1"/>
          </p:cNvSpPr>
          <p:nvPr/>
        </p:nvSpPr>
        <p:spPr bwMode="auto">
          <a:xfrm>
            <a:off x="317354" y="6110127"/>
            <a:ext cx="82670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000" dirty="0">
                <a:solidFill>
                  <a:prstClr val="black"/>
                </a:solidFill>
                <a:latin typeface="Arial" panose="020B0604020202020204" pitchFamily="34" charset="0"/>
                <a:cs typeface="Arial" panose="020B0604020202020204" pitchFamily="34" charset="0"/>
              </a:rPr>
              <a:t>Fonte: </a:t>
            </a:r>
            <a:r>
              <a:rPr lang="pt-BR" altLang="pt-BR" sz="1000" dirty="0" smtClean="0">
                <a:solidFill>
                  <a:prstClr val="black"/>
                </a:solidFill>
                <a:latin typeface="Arial" panose="020B0604020202020204" pitchFamily="34" charset="0"/>
                <a:cs typeface="Arial" panose="020B0604020202020204" pitchFamily="34" charset="0"/>
              </a:rPr>
              <a:t>Relatório da Avaliação Atuarial da União de 2014 - Dados Estatísticos.		  </a:t>
            </a:r>
            <a:r>
              <a:rPr lang="pt-BR" altLang="pt-BR" sz="1000" dirty="0">
                <a:solidFill>
                  <a:prstClr val="black"/>
                </a:solidFill>
                <a:latin typeface="Arial" panose="020B0604020202020204" pitchFamily="34" charset="0"/>
                <a:cs typeface="Arial" panose="020B0604020202020204" pitchFamily="34" charset="0"/>
              </a:rPr>
              <a:t>Elaboração: </a:t>
            </a:r>
            <a:r>
              <a:rPr lang="pt-BR" altLang="pt-BR" sz="1000" dirty="0" smtClean="0">
                <a:solidFill>
                  <a:prstClr val="black"/>
                </a:solidFill>
                <a:latin typeface="Arial" panose="020B0604020202020204" pitchFamily="34" charset="0"/>
                <a:cs typeface="Arial" panose="020B0604020202020204" pitchFamily="34" charset="0"/>
              </a:rPr>
              <a:t>DRPSP/SPPS/MTPS</a:t>
            </a:r>
            <a:r>
              <a:rPr lang="pt-BR" altLang="pt-BR" sz="10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93233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8416" y="2276872"/>
            <a:ext cx="8028384" cy="2331690"/>
          </a:xfrm>
        </p:spPr>
        <p:txBody>
          <a:bodyPr/>
          <a:lstStyle/>
          <a:p>
            <a:r>
              <a:rPr lang="pt-BR" sz="4000" b="1" dirty="0" smtClean="0"/>
              <a:t>3. Apresentações elaboradas pelo governo para conhecimento do grupo de trabalho e futuro debate</a:t>
            </a:r>
            <a:endParaRPr lang="pt-BR" sz="4000" b="1" dirty="0"/>
          </a:p>
        </p:txBody>
      </p:sp>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167</a:t>
            </a:fld>
            <a:endParaRPr lang="pt-BR" dirty="0">
              <a:solidFill>
                <a:prstClr val="black"/>
              </a:solidFill>
            </a:endParaRPr>
          </a:p>
        </p:txBody>
      </p:sp>
    </p:spTree>
    <p:extLst>
      <p:ext uri="{BB962C8B-B14F-4D97-AF65-F5344CB8AC3E}">
        <p14:creationId xmlns:p14="http://schemas.microsoft.com/office/powerpoint/2010/main" val="68621355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168</a:t>
            </a:fld>
            <a:endParaRPr lang="pt-BR" dirty="0">
              <a:solidFill>
                <a:prstClr val="black"/>
              </a:solidFill>
            </a:endParaRPr>
          </a:p>
        </p:txBody>
      </p:sp>
      <p:sp>
        <p:nvSpPr>
          <p:cNvPr id="5" name="Título 1"/>
          <p:cNvSpPr txBox="1">
            <a:spLocks/>
          </p:cNvSpPr>
          <p:nvPr/>
        </p:nvSpPr>
        <p:spPr bwMode="auto">
          <a:xfrm>
            <a:off x="539552" y="1621250"/>
            <a:ext cx="7772400" cy="34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a:solidFill>
                  <a:prstClr val="black"/>
                </a:solidFill>
              </a:rPr>
              <a:t>Orçamento da Seguridade Social, Financiamento da Previdência Social: receitas, renúncias e recuperação de créditos.</a:t>
            </a:r>
          </a:p>
        </p:txBody>
      </p:sp>
    </p:spTree>
    <p:extLst>
      <p:ext uri="{BB962C8B-B14F-4D97-AF65-F5344CB8AC3E}">
        <p14:creationId xmlns:p14="http://schemas.microsoft.com/office/powerpoint/2010/main" val="387624876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169</a:t>
            </a:fld>
            <a:endParaRPr lang="pt-BR" dirty="0">
              <a:solidFill>
                <a:prstClr val="black"/>
              </a:solidFill>
            </a:endParaRPr>
          </a:p>
        </p:txBody>
      </p:sp>
      <p:sp>
        <p:nvSpPr>
          <p:cNvPr id="5" name="Título 1"/>
          <p:cNvSpPr txBox="1">
            <a:spLocks/>
          </p:cNvSpPr>
          <p:nvPr/>
        </p:nvSpPr>
        <p:spPr bwMode="auto">
          <a:xfrm>
            <a:off x="539552" y="2636913"/>
            <a:ext cx="7772400" cy="1446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a:solidFill>
                  <a:prstClr val="black"/>
                </a:solidFill>
              </a:rPr>
              <a:t>Orçamento da Previdência e da Seguridade Social no Brasil</a:t>
            </a:r>
          </a:p>
        </p:txBody>
      </p:sp>
    </p:spTree>
    <p:extLst>
      <p:ext uri="{BB962C8B-B14F-4D97-AF65-F5344CB8AC3E}">
        <p14:creationId xmlns:p14="http://schemas.microsoft.com/office/powerpoint/2010/main" val="985881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4294967295"/>
          </p:nvPr>
        </p:nvSpPr>
        <p:spPr bwMode="auto">
          <a:xfrm>
            <a:off x="27278" y="836712"/>
            <a:ext cx="9062112" cy="5471219"/>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marL="0" indent="0" algn="ctr">
              <a:spcBef>
                <a:spcPct val="0"/>
              </a:spcBef>
              <a:buFontTx/>
              <a:buNone/>
              <a:defRPr/>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PARTE 3</a:t>
            </a: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SUPERVISÃO INTEGRADA DOS RPPS</a:t>
            </a:r>
            <a:endParaRPr lang="pt-BR" sz="4800" b="1" dirty="0">
              <a:solidFill>
                <a:srgbClr val="008080"/>
              </a:solidFill>
              <a:effectLst>
                <a:outerShdw blurRad="38100" dist="38100" dir="2700000" algn="tl">
                  <a:srgbClr val="C0C0C0"/>
                </a:outerShdw>
              </a:effectLst>
              <a:latin typeface="+mj-lt"/>
              <a:ea typeface="+mj-ea"/>
              <a:cs typeface="Calibri" pitchFamily="34" charset="0"/>
            </a:endParaRPr>
          </a:p>
        </p:txBody>
      </p:sp>
    </p:spTree>
    <p:extLst>
      <p:ext uri="{BB962C8B-B14F-4D97-AF65-F5344CB8AC3E}">
        <p14:creationId xmlns:p14="http://schemas.microsoft.com/office/powerpoint/2010/main" val="407659448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170</a:t>
            </a:fld>
            <a:endParaRPr lang="pt-BR" dirty="0">
              <a:solidFill>
                <a:prstClr val="black"/>
              </a:solidFill>
            </a:endParaRPr>
          </a:p>
        </p:txBody>
      </p:sp>
      <p:sp>
        <p:nvSpPr>
          <p:cNvPr id="5" name="Título 1"/>
          <p:cNvSpPr txBox="1">
            <a:spLocks/>
          </p:cNvSpPr>
          <p:nvPr/>
        </p:nvSpPr>
        <p:spPr bwMode="auto">
          <a:xfrm>
            <a:off x="539552" y="2975467"/>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smtClean="0">
                <a:solidFill>
                  <a:prstClr val="black"/>
                </a:solidFill>
              </a:rPr>
              <a:t>Previdência Social</a:t>
            </a:r>
            <a:endParaRPr lang="pt-BR" dirty="0">
              <a:solidFill>
                <a:prstClr val="black"/>
              </a:solidFill>
            </a:endParaRPr>
          </a:p>
        </p:txBody>
      </p:sp>
    </p:spTree>
    <p:extLst>
      <p:ext uri="{BB962C8B-B14F-4D97-AF65-F5344CB8AC3E}">
        <p14:creationId xmlns:p14="http://schemas.microsoft.com/office/powerpoint/2010/main" val="1368220426"/>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171</a:t>
            </a:fld>
            <a:endParaRPr lang="pt-BR" dirty="0">
              <a:solidFill>
                <a:prstClr val="black"/>
              </a:solidFill>
            </a:endParaRPr>
          </a:p>
        </p:txBody>
      </p:sp>
      <p:sp>
        <p:nvSpPr>
          <p:cNvPr id="5" name="Espaço Reservado para Conteúdo 2"/>
          <p:cNvSpPr txBox="1">
            <a:spLocks/>
          </p:cNvSpPr>
          <p:nvPr/>
        </p:nvSpPr>
        <p:spPr>
          <a:xfrm>
            <a:off x="179512" y="1556792"/>
            <a:ext cx="8737903" cy="5018386"/>
          </a:xfrm>
          <a:prstGeom prst="rect">
            <a:avLst/>
          </a:prstGeom>
        </p:spPr>
        <p:txBody>
          <a:bodyPr vert="horz" lIns="91440" tIns="45720" rIns="91440" bIns="45720" rtlCol="0">
            <a:noAutofit/>
          </a:bodyPr>
          <a:lstStyle/>
          <a:p>
            <a:pPr marL="228600" indent="-228600" fontAlgn="auto">
              <a:lnSpc>
                <a:spcPct val="90000"/>
              </a:lnSpc>
              <a:spcBef>
                <a:spcPts val="1000"/>
              </a:spcBef>
              <a:spcAft>
                <a:spcPts val="0"/>
              </a:spcAft>
              <a:defRPr/>
            </a:pPr>
            <a:r>
              <a:rPr lang="pt-BR" sz="1800" b="1" dirty="0" smtClean="0">
                <a:solidFill>
                  <a:prstClr val="black"/>
                </a:solidFill>
                <a:latin typeface="Calibri"/>
                <a:cs typeface="Arial" charset="0"/>
              </a:rPr>
              <a:t>Arrecadação Líquida do RGPS, composição:</a:t>
            </a:r>
          </a:p>
          <a:p>
            <a:pPr marL="228600" indent="-228600" fontAlgn="auto">
              <a:lnSpc>
                <a:spcPct val="90000"/>
              </a:lnSpc>
              <a:spcBef>
                <a:spcPts val="1000"/>
              </a:spcBef>
              <a:spcAft>
                <a:spcPts val="0"/>
              </a:spcAft>
              <a:buFont typeface="Arial" panose="020B0604020202020204" pitchFamily="34" charset="0"/>
              <a:buChar char="•"/>
              <a:defRPr/>
            </a:pPr>
            <a:r>
              <a:rPr lang="pt-BR" sz="1800" dirty="0" smtClean="0">
                <a:solidFill>
                  <a:prstClr val="black"/>
                </a:solidFill>
                <a:latin typeface="Calibri"/>
                <a:cs typeface="Arial" charset="0"/>
              </a:rPr>
              <a:t>Empresas e Órgãos do Poder Público:</a:t>
            </a:r>
          </a:p>
          <a:p>
            <a:pPr marL="685800" lvl="1" indent="-228600" fontAlgn="auto">
              <a:lnSpc>
                <a:spcPct val="90000"/>
              </a:lnSpc>
              <a:spcBef>
                <a:spcPts val="500"/>
              </a:spcBef>
              <a:spcAft>
                <a:spcPts val="0"/>
              </a:spcAft>
              <a:buFont typeface="Courier New" pitchFamily="49" charset="0"/>
              <a:buChar char="o"/>
              <a:defRPr/>
            </a:pPr>
            <a:r>
              <a:rPr lang="pt-BR" sz="1800" dirty="0" smtClean="0">
                <a:solidFill>
                  <a:prstClr val="black"/>
                </a:solidFill>
                <a:latin typeface="Calibri"/>
                <a:cs typeface="Arial" charset="0"/>
              </a:rPr>
              <a:t>Contribuição patronal sobre a folha de pagamento, sem teto;</a:t>
            </a:r>
          </a:p>
          <a:p>
            <a:pPr marL="685800" lvl="1" indent="-228600">
              <a:lnSpc>
                <a:spcPct val="90000"/>
              </a:lnSpc>
              <a:spcBef>
                <a:spcPts val="500"/>
              </a:spcBef>
              <a:buFont typeface="Courier New" pitchFamily="49" charset="0"/>
              <a:buChar char="o"/>
              <a:defRPr/>
            </a:pPr>
            <a:r>
              <a:rPr lang="pt-BR" sz="1800" dirty="0" smtClean="0">
                <a:solidFill>
                  <a:prstClr val="black"/>
                </a:solidFill>
                <a:latin typeface="Calibri"/>
                <a:cs typeface="Arial" charset="0"/>
              </a:rPr>
              <a:t>Contribuição do SIMPLES </a:t>
            </a:r>
            <a:r>
              <a:rPr lang="pt-BR" sz="1800" dirty="0">
                <a:solidFill>
                  <a:prstClr val="black"/>
                </a:solidFill>
                <a:latin typeface="Calibri"/>
                <a:cs typeface="Arial" charset="0"/>
              </a:rPr>
              <a:t>Nacional (Repasse, pela </a:t>
            </a:r>
            <a:r>
              <a:rPr lang="pt-BR" sz="1800" dirty="0" smtClean="0">
                <a:solidFill>
                  <a:prstClr val="black"/>
                </a:solidFill>
                <a:latin typeface="Calibri"/>
                <a:cs typeface="Arial" charset="0"/>
              </a:rPr>
              <a:t>STN, </a:t>
            </a:r>
            <a:r>
              <a:rPr lang="pt-BR" sz="1800" dirty="0">
                <a:solidFill>
                  <a:prstClr val="black"/>
                </a:solidFill>
                <a:latin typeface="Calibri"/>
                <a:cs typeface="Arial" charset="0"/>
              </a:rPr>
              <a:t>dos valores recolhidos relativos à cota patronal de empresas optantes pelo </a:t>
            </a:r>
            <a:r>
              <a:rPr lang="pt-BR" sz="1800" dirty="0" smtClean="0">
                <a:solidFill>
                  <a:prstClr val="black"/>
                </a:solidFill>
                <a:latin typeface="Calibri"/>
                <a:cs typeface="Arial" charset="0"/>
              </a:rPr>
              <a:t>SIMPLES);</a:t>
            </a:r>
          </a:p>
          <a:p>
            <a:pPr marL="685800" lvl="1" indent="-228600" fontAlgn="auto">
              <a:lnSpc>
                <a:spcPct val="90000"/>
              </a:lnSpc>
              <a:spcBef>
                <a:spcPts val="500"/>
              </a:spcBef>
              <a:spcAft>
                <a:spcPts val="0"/>
              </a:spcAft>
              <a:buFont typeface="Courier New" pitchFamily="49" charset="0"/>
              <a:buChar char="o"/>
              <a:defRPr/>
            </a:pPr>
            <a:r>
              <a:rPr lang="pt-BR" sz="1800" dirty="0" smtClean="0">
                <a:solidFill>
                  <a:prstClr val="black"/>
                </a:solidFill>
                <a:latin typeface="Calibri"/>
                <a:cs typeface="Arial" charset="0"/>
              </a:rPr>
              <a:t>Contribuição sobre a folha de pagamento do segurado, até o teto; </a:t>
            </a:r>
          </a:p>
          <a:p>
            <a:pPr marL="685800" lvl="1" indent="-228600" fontAlgn="auto">
              <a:lnSpc>
                <a:spcPct val="90000"/>
              </a:lnSpc>
              <a:spcBef>
                <a:spcPts val="500"/>
              </a:spcBef>
              <a:spcAft>
                <a:spcPts val="0"/>
              </a:spcAft>
              <a:buFont typeface="Courier New" pitchFamily="49" charset="0"/>
              <a:buChar char="o"/>
              <a:defRPr/>
            </a:pPr>
            <a:r>
              <a:rPr lang="pt-BR" sz="1800" dirty="0" smtClean="0">
                <a:solidFill>
                  <a:prstClr val="black"/>
                </a:solidFill>
                <a:latin typeface="Calibri"/>
                <a:cs typeface="Arial" charset="0"/>
              </a:rPr>
              <a:t>Repasse da STN relativo à renúncia de receitas (desoneração).</a:t>
            </a:r>
          </a:p>
          <a:p>
            <a:pPr marL="228600" indent="-228600" fontAlgn="auto">
              <a:lnSpc>
                <a:spcPct val="90000"/>
              </a:lnSpc>
              <a:spcBef>
                <a:spcPts val="1000"/>
              </a:spcBef>
              <a:spcAft>
                <a:spcPts val="0"/>
              </a:spcAft>
              <a:buFont typeface="Arial" panose="020B0604020202020204" pitchFamily="34" charset="0"/>
              <a:buChar char="•"/>
              <a:defRPr/>
            </a:pPr>
            <a:r>
              <a:rPr lang="pt-BR" sz="1800" dirty="0" smtClean="0">
                <a:solidFill>
                  <a:prstClr val="black"/>
                </a:solidFill>
                <a:latin typeface="Calibri"/>
                <a:cs typeface="Arial" charset="0"/>
              </a:rPr>
              <a:t>Pessoa física:</a:t>
            </a:r>
          </a:p>
          <a:p>
            <a:pPr marL="685800" lvl="1" indent="-228600" fontAlgn="auto">
              <a:lnSpc>
                <a:spcPct val="90000"/>
              </a:lnSpc>
              <a:spcBef>
                <a:spcPts val="500"/>
              </a:spcBef>
              <a:spcAft>
                <a:spcPts val="0"/>
              </a:spcAft>
              <a:buFont typeface="Courier New" pitchFamily="49" charset="0"/>
              <a:buChar char="o"/>
              <a:defRPr/>
            </a:pPr>
            <a:r>
              <a:rPr lang="pt-BR" sz="1800" dirty="0" smtClean="0">
                <a:solidFill>
                  <a:prstClr val="black"/>
                </a:solidFill>
                <a:latin typeface="Calibri"/>
                <a:cs typeface="Arial" charset="0"/>
              </a:rPr>
              <a:t>Contribuição sobre valor declarado pelo contribuinte individual e o contribuinte facultativo.</a:t>
            </a:r>
          </a:p>
          <a:p>
            <a:pPr marL="228600" indent="-228600" fontAlgn="auto">
              <a:lnSpc>
                <a:spcPct val="90000"/>
              </a:lnSpc>
              <a:spcBef>
                <a:spcPts val="1000"/>
              </a:spcBef>
              <a:spcAft>
                <a:spcPts val="0"/>
              </a:spcAft>
              <a:buFont typeface="Arial" panose="020B0604020202020204" pitchFamily="34" charset="0"/>
              <a:buChar char="•"/>
              <a:defRPr/>
            </a:pPr>
            <a:r>
              <a:rPr lang="pt-BR" sz="1800" dirty="0" smtClean="0">
                <a:solidFill>
                  <a:prstClr val="black"/>
                </a:solidFill>
                <a:latin typeface="Calibri"/>
                <a:cs typeface="Arial" charset="0"/>
              </a:rPr>
              <a:t>Outras receitas: e</a:t>
            </a:r>
            <a:r>
              <a:rPr lang="pt-BR" sz="1800" dirty="0" err="1" smtClean="0">
                <a:solidFill>
                  <a:prstClr val="black"/>
                </a:solidFill>
                <a:latin typeface="Calibri"/>
                <a:cs typeface="Arial" charset="0"/>
              </a:rPr>
              <a:t>mpresa</a:t>
            </a:r>
            <a:r>
              <a:rPr lang="pt-BR" sz="1800" dirty="0" smtClean="0">
                <a:solidFill>
                  <a:prstClr val="black"/>
                </a:solidFill>
                <a:latin typeface="Calibri"/>
                <a:cs typeface="Arial" charset="0"/>
              </a:rPr>
              <a:t> contratante de serviços mediante cessão de </a:t>
            </a:r>
            <a:r>
              <a:rPr lang="pt-BR" sz="1800" dirty="0" err="1" smtClean="0">
                <a:solidFill>
                  <a:prstClr val="black"/>
                </a:solidFill>
                <a:latin typeface="Calibri"/>
                <a:cs typeface="Arial" charset="0"/>
              </a:rPr>
              <a:t>mão-de-obra</a:t>
            </a:r>
            <a:r>
              <a:rPr lang="pt-BR" sz="1800" dirty="0" smtClean="0">
                <a:solidFill>
                  <a:prstClr val="black"/>
                </a:solidFill>
                <a:latin typeface="Calibri"/>
                <a:cs typeface="Arial" charset="0"/>
              </a:rPr>
              <a:t>; c</a:t>
            </a:r>
            <a:r>
              <a:rPr lang="pt-BR" sz="1800" dirty="0" err="1" smtClean="0">
                <a:solidFill>
                  <a:prstClr val="black"/>
                </a:solidFill>
                <a:latin typeface="Calibri"/>
                <a:cs typeface="Arial" charset="0"/>
              </a:rPr>
              <a:t>omercialização</a:t>
            </a:r>
            <a:r>
              <a:rPr lang="pt-BR" sz="1800" dirty="0" smtClean="0">
                <a:solidFill>
                  <a:prstClr val="black"/>
                </a:solidFill>
                <a:latin typeface="Calibri"/>
                <a:cs typeface="Arial" charset="0"/>
              </a:rPr>
              <a:t> da produção rural; e recuperação de créditos.</a:t>
            </a:r>
          </a:p>
          <a:p>
            <a:pPr marL="228600" indent="-228600">
              <a:lnSpc>
                <a:spcPct val="90000"/>
              </a:lnSpc>
              <a:spcBef>
                <a:spcPts val="500"/>
              </a:spcBef>
            </a:pPr>
            <a:r>
              <a:rPr lang="pt-BR" sz="1800" b="1" dirty="0" smtClean="0">
                <a:solidFill>
                  <a:prstClr val="black"/>
                </a:solidFill>
                <a:latin typeface="Calibri"/>
                <a:cs typeface="Arial" charset="0"/>
              </a:rPr>
              <a:t>Benefícios, composição</a:t>
            </a:r>
          </a:p>
          <a:p>
            <a:pPr marL="228600" indent="-228600">
              <a:lnSpc>
                <a:spcPct val="90000"/>
              </a:lnSpc>
              <a:spcBef>
                <a:spcPts val="500"/>
              </a:spcBef>
              <a:buFont typeface="Arial" pitchFamily="34" charset="0"/>
              <a:buChar char="•"/>
            </a:pPr>
            <a:r>
              <a:rPr lang="pt-BR" sz="1800" dirty="0" smtClean="0">
                <a:solidFill>
                  <a:prstClr val="black"/>
                </a:solidFill>
                <a:latin typeface="Calibri"/>
                <a:cs typeface="Arial" charset="0"/>
              </a:rPr>
              <a:t>RGPS (previdenciários e acidentários), não incluindo os benefícios assistenciais (LOAS e RMV).</a:t>
            </a:r>
          </a:p>
          <a:p>
            <a:pPr marL="685800" lvl="1" indent="-228600" fontAlgn="auto">
              <a:lnSpc>
                <a:spcPct val="90000"/>
              </a:lnSpc>
              <a:spcBef>
                <a:spcPts val="500"/>
              </a:spcBef>
              <a:spcAft>
                <a:spcPts val="0"/>
              </a:spcAft>
              <a:buFont typeface="Arial" panose="020B0604020202020204" pitchFamily="34" charset="0"/>
              <a:buNone/>
              <a:defRPr/>
            </a:pPr>
            <a:endParaRPr lang="pt-BR" sz="1800" dirty="0" smtClean="0">
              <a:solidFill>
                <a:prstClr val="black"/>
              </a:solidFill>
              <a:latin typeface="Calibri"/>
              <a:cs typeface="Arial" charset="0"/>
            </a:endParaRPr>
          </a:p>
        </p:txBody>
      </p:sp>
      <p:sp>
        <p:nvSpPr>
          <p:cNvPr id="6" name="Título 1"/>
          <p:cNvSpPr>
            <a:spLocks noGrp="1"/>
          </p:cNvSpPr>
          <p:nvPr>
            <p:ph type="title"/>
          </p:nvPr>
        </p:nvSpPr>
        <p:spPr>
          <a:xfrm>
            <a:off x="2748300" y="678682"/>
            <a:ext cx="3600326" cy="662086"/>
          </a:xfrm>
        </p:spPr>
        <p:txBody>
          <a:bodyPr/>
          <a:lstStyle/>
          <a:p>
            <a:pPr algn="ctr"/>
            <a:r>
              <a:rPr lang="pt-BR" sz="2800" dirty="0" smtClean="0">
                <a:latin typeface="+mn-lt"/>
              </a:rPr>
              <a:t>Conceitos Utilizados</a:t>
            </a:r>
            <a:endParaRPr lang="pt-BR" sz="2800" dirty="0">
              <a:latin typeface="+mn-lt"/>
            </a:endParaRPr>
          </a:p>
        </p:txBody>
      </p:sp>
    </p:spTree>
    <p:extLst>
      <p:ext uri="{BB962C8B-B14F-4D97-AF65-F5344CB8AC3E}">
        <p14:creationId xmlns:p14="http://schemas.microsoft.com/office/powerpoint/2010/main" val="346014983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172</a:t>
            </a:fld>
            <a:endParaRPr lang="pt-BR" dirty="0">
              <a:solidFill>
                <a:prstClr val="black"/>
              </a:solidFill>
            </a:endParaRPr>
          </a:p>
        </p:txBody>
      </p:sp>
      <p:sp>
        <p:nvSpPr>
          <p:cNvPr id="5" name="Título 1"/>
          <p:cNvSpPr>
            <a:spLocks noGrp="1"/>
          </p:cNvSpPr>
          <p:nvPr>
            <p:ph type="title"/>
          </p:nvPr>
        </p:nvSpPr>
        <p:spPr>
          <a:xfrm>
            <a:off x="1961527" y="1124744"/>
            <a:ext cx="4968552" cy="766837"/>
          </a:xfrm>
        </p:spPr>
        <p:txBody>
          <a:bodyPr vert="horz" lIns="91440" tIns="45720" rIns="91440" bIns="45720" rtlCol="0" anchor="ctr">
            <a:noAutofit/>
          </a:bodyPr>
          <a:lstStyle/>
          <a:p>
            <a:pPr algn="ctr"/>
            <a:r>
              <a:rPr lang="pt-BR" sz="2800" b="1" dirty="0" smtClean="0">
                <a:latin typeface="+mn-lt"/>
              </a:rPr>
              <a:t>Resultado </a:t>
            </a:r>
            <a:r>
              <a:rPr lang="pt-BR" sz="2800" dirty="0" smtClean="0">
                <a:latin typeface="+mn-lt"/>
              </a:rPr>
              <a:t>do RGPS </a:t>
            </a:r>
            <a:r>
              <a:rPr lang="pt-BR" sz="2800" b="1" dirty="0" smtClean="0">
                <a:latin typeface="+mn-lt"/>
              </a:rPr>
              <a:t>em 2015 </a:t>
            </a:r>
            <a:br>
              <a:rPr lang="pt-BR" sz="2800" b="1" dirty="0" smtClean="0">
                <a:latin typeface="+mn-lt"/>
              </a:rPr>
            </a:br>
            <a:r>
              <a:rPr lang="pt-BR" sz="2800" b="0" dirty="0" smtClean="0">
                <a:latin typeface="+mn-lt"/>
              </a:rPr>
              <a:t>(Urbano e Rural) </a:t>
            </a:r>
            <a:r>
              <a:rPr lang="pt-BR" sz="2800" b="1" dirty="0">
                <a:latin typeface="+mn-lt"/>
              </a:rPr>
              <a:t/>
            </a:r>
            <a:br>
              <a:rPr lang="pt-BR" sz="2800" b="1" dirty="0">
                <a:latin typeface="+mn-lt"/>
              </a:rPr>
            </a:br>
            <a:endParaRPr lang="pt-BR" sz="2800" b="1" dirty="0">
              <a:latin typeface="+mn-lt"/>
            </a:endParaRPr>
          </a:p>
        </p:txBody>
      </p:sp>
      <p:sp>
        <p:nvSpPr>
          <p:cNvPr id="6" name="CaixaDeTexto 5"/>
          <p:cNvSpPr txBox="1"/>
          <p:nvPr/>
        </p:nvSpPr>
        <p:spPr>
          <a:xfrm>
            <a:off x="179512" y="6415801"/>
            <a:ext cx="964914"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MTPS</a:t>
            </a:r>
          </a:p>
        </p:txBody>
      </p:sp>
      <p:graphicFrame>
        <p:nvGraphicFramePr>
          <p:cNvPr id="7" name="Tabela 6"/>
          <p:cNvGraphicFramePr>
            <a:graphicFrameLocks noGrp="1"/>
          </p:cNvGraphicFramePr>
          <p:nvPr>
            <p:extLst/>
          </p:nvPr>
        </p:nvGraphicFramePr>
        <p:xfrm>
          <a:off x="242722" y="1891581"/>
          <a:ext cx="8449938" cy="4131326"/>
        </p:xfrm>
        <a:graphic>
          <a:graphicData uri="http://schemas.openxmlformats.org/drawingml/2006/table">
            <a:tbl>
              <a:tblPr/>
              <a:tblGrid>
                <a:gridCol w="5199962"/>
                <a:gridCol w="1608463"/>
                <a:gridCol w="1641513"/>
              </a:tblGrid>
              <a:tr h="365170">
                <a:tc rowSpan="2">
                  <a:txBody>
                    <a:bodyPr/>
                    <a:lstStyle/>
                    <a:p>
                      <a:pPr algn="l" fontAlgn="ctr"/>
                      <a:r>
                        <a:rPr lang="pt-BR" sz="1600" b="1" i="0" u="none" strike="noStrike" dirty="0">
                          <a:solidFill>
                            <a:srgbClr val="FFFFFF"/>
                          </a:solidFill>
                          <a:latin typeface="Calibri"/>
                        </a:rPr>
                        <a:t>Discriminação</a:t>
                      </a:r>
                    </a:p>
                  </a:txBody>
                  <a:tcPr marR="0" marT="0" marB="0" anchor="ctr">
                    <a:lnL>
                      <a:noFill/>
                    </a:lnL>
                    <a:lnR w="6350" cap="flat" cmpd="sng" algn="ctr">
                      <a:solidFill>
                        <a:srgbClr val="BFBFBF"/>
                      </a:solidFill>
                      <a:prstDash val="dot"/>
                      <a:round/>
                      <a:headEnd type="none" w="med" len="med"/>
                      <a:tailEnd type="none" w="med" len="med"/>
                    </a:lnR>
                    <a:lnT>
                      <a:noFill/>
                    </a:lnT>
                    <a:lnB>
                      <a:noFill/>
                    </a:lnB>
                    <a:solidFill>
                      <a:srgbClr val="365171"/>
                    </a:solidFill>
                  </a:tcPr>
                </a:tc>
                <a:tc gridSpan="2">
                  <a:txBody>
                    <a:bodyPr/>
                    <a:lstStyle/>
                    <a:p>
                      <a:pPr algn="ctr" fontAlgn="ctr"/>
                      <a:r>
                        <a:rPr lang="pt-BR" sz="1600" b="1" i="0" u="none" strike="noStrike">
                          <a:solidFill>
                            <a:srgbClr val="FFFFFF"/>
                          </a:solidFill>
                          <a:latin typeface="Calibri"/>
                        </a:rPr>
                        <a:t>2015</a:t>
                      </a:r>
                    </a:p>
                  </a:txBody>
                  <a:tcPr marL="0" marR="0" marT="0"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365171"/>
                    </a:solidFill>
                  </a:tcPr>
                </a:tc>
                <a:tc hMerge="1">
                  <a:txBody>
                    <a:bodyPr/>
                    <a:lstStyle/>
                    <a:p>
                      <a:endParaRPr lang="pt-BR"/>
                    </a:p>
                  </a:txBody>
                  <a:tcPr/>
                </a:tc>
              </a:tr>
              <a:tr h="479626">
                <a:tc vMerge="1">
                  <a:txBody>
                    <a:bodyPr/>
                    <a:lstStyle/>
                    <a:p>
                      <a:endParaRPr lang="pt-BR"/>
                    </a:p>
                  </a:txBody>
                  <a:tcPr/>
                </a:tc>
                <a:tc>
                  <a:txBody>
                    <a:bodyPr/>
                    <a:lstStyle/>
                    <a:p>
                      <a:pPr algn="ctr" fontAlgn="ctr"/>
                      <a:r>
                        <a:rPr lang="pt-BR" sz="1600" b="1" i="0" u="none" strike="noStrike" dirty="0">
                          <a:solidFill>
                            <a:srgbClr val="FFFFFF"/>
                          </a:solidFill>
                          <a:latin typeface="Calibri"/>
                        </a:rPr>
                        <a:t>(R$ bilhões)</a:t>
                      </a:r>
                    </a:p>
                  </a:txBody>
                  <a:tcPr marL="0" marR="0" marT="0" marB="0" anchor="ctr">
                    <a:lnL w="6350" cap="flat" cmpd="sng" algn="ctr">
                      <a:solidFill>
                        <a:srgbClr val="BFBFBF"/>
                      </a:solidFill>
                      <a:prstDash val="dot"/>
                      <a:round/>
                      <a:headEnd type="none" w="med" len="med"/>
                      <a:tailEnd type="none" w="med" len="med"/>
                    </a:lnL>
                    <a:lnR>
                      <a:noFill/>
                    </a:lnR>
                    <a:lnT>
                      <a:noFill/>
                    </a:lnT>
                    <a:lnB>
                      <a:noFill/>
                    </a:lnB>
                    <a:solidFill>
                      <a:srgbClr val="365171"/>
                    </a:solidFill>
                  </a:tcPr>
                </a:tc>
                <a:tc>
                  <a:txBody>
                    <a:bodyPr/>
                    <a:lstStyle/>
                    <a:p>
                      <a:pPr algn="ctr" fontAlgn="ctr"/>
                      <a:r>
                        <a:rPr lang="pt-BR" sz="1600" b="1" i="0" u="none" strike="noStrike" dirty="0">
                          <a:solidFill>
                            <a:srgbClr val="FFFFFF"/>
                          </a:solidFill>
                          <a:latin typeface="Calibri"/>
                        </a:rPr>
                        <a:t>Participação</a:t>
                      </a:r>
                    </a:p>
                  </a:txBody>
                  <a:tcPr marL="0" marR="0" marT="0" marB="0" anchor="ctr">
                    <a:lnL>
                      <a:noFill/>
                    </a:lnL>
                    <a:lnR>
                      <a:noFill/>
                    </a:lnR>
                    <a:lnT>
                      <a:noFill/>
                    </a:lnT>
                    <a:lnB>
                      <a:noFill/>
                    </a:lnB>
                    <a:solidFill>
                      <a:srgbClr val="365171"/>
                    </a:solidFill>
                  </a:tcPr>
                </a:tc>
              </a:tr>
              <a:tr h="365170">
                <a:tc>
                  <a:txBody>
                    <a:bodyPr/>
                    <a:lstStyle/>
                    <a:p>
                      <a:pPr algn="l" fontAlgn="ctr"/>
                      <a:r>
                        <a:rPr lang="pt-BR" sz="1600" b="1" i="0" u="none" strike="noStrike" dirty="0">
                          <a:solidFill>
                            <a:srgbClr val="365171"/>
                          </a:solidFill>
                          <a:latin typeface="Calibri"/>
                        </a:rPr>
                        <a:t>Receitas da Previdência </a:t>
                      </a:r>
                      <a:r>
                        <a:rPr lang="pt-BR" sz="1600" b="1" i="0" u="none" strike="noStrike" dirty="0" smtClean="0">
                          <a:solidFill>
                            <a:srgbClr val="365171"/>
                          </a:solidFill>
                          <a:latin typeface="Calibri"/>
                        </a:rPr>
                        <a:t>Social</a:t>
                      </a:r>
                      <a:endParaRPr lang="pt-BR" sz="1600" b="1" i="0" u="none" strike="noStrike" dirty="0">
                        <a:solidFill>
                          <a:srgbClr val="365171"/>
                        </a:solidFill>
                        <a:latin typeface="Calibri"/>
                      </a:endParaRPr>
                    </a:p>
                  </a:txBody>
                  <a:tcPr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1600" b="1" i="0" u="none" strike="noStrike">
                          <a:solidFill>
                            <a:srgbClr val="365171"/>
                          </a:solidFill>
                          <a:latin typeface="Calibri"/>
                        </a:rPr>
                        <a:t>350,3</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1600" b="1" i="0" u="none" strike="noStrike">
                          <a:solidFill>
                            <a:srgbClr val="365171"/>
                          </a:solidFill>
                          <a:latin typeface="Calibri"/>
                        </a:rPr>
                        <a:t>100%</a:t>
                      </a:r>
                    </a:p>
                  </a:txBody>
                  <a:tcPr marL="0" marR="0" marT="0" marB="0" anchor="ctr">
                    <a:lnL>
                      <a:noFill/>
                    </a:lnL>
                    <a:lnR>
                      <a:noFill/>
                    </a:lnR>
                    <a:lnT>
                      <a:noFill/>
                    </a:lnT>
                    <a:lnB w="12700" cap="flat" cmpd="sng" algn="ctr">
                      <a:solidFill>
                        <a:srgbClr val="365171"/>
                      </a:solidFill>
                      <a:prstDash val="solid"/>
                      <a:round/>
                      <a:headEnd type="none" w="med" len="med"/>
                      <a:tailEnd type="none" w="med" len="med"/>
                    </a:lnB>
                    <a:solidFill>
                      <a:srgbClr val="FFFFFF"/>
                    </a:solidFill>
                  </a:tcPr>
                </a:tc>
              </a:tr>
              <a:tr h="365170">
                <a:tc>
                  <a:txBody>
                    <a:bodyPr/>
                    <a:lstStyle/>
                    <a:p>
                      <a:pPr algn="l" fontAlgn="ctr"/>
                      <a:r>
                        <a:rPr lang="pt-BR" sz="1600" b="1" i="1" u="none" strike="noStrike" dirty="0">
                          <a:solidFill>
                            <a:srgbClr val="000000"/>
                          </a:solidFill>
                          <a:latin typeface="Calibri"/>
                        </a:rPr>
                        <a:t>Urbana</a:t>
                      </a:r>
                    </a:p>
                  </a:txBody>
                  <a:tcPr marL="18288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1600" b="0" i="0" u="none" strike="noStrike">
                          <a:solidFill>
                            <a:srgbClr val="000000"/>
                          </a:solidFill>
                          <a:latin typeface="Calibri"/>
                        </a:rPr>
                        <a:t>343,2</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1600" b="0" i="0" u="none" strike="noStrike">
                          <a:solidFill>
                            <a:srgbClr val="000000"/>
                          </a:solidFill>
                          <a:latin typeface="Calibri"/>
                        </a:rPr>
                        <a:t>98%</a:t>
                      </a:r>
                    </a:p>
                  </a:txBody>
                  <a:tcPr marL="0" marR="0" marT="0" marB="0" anchor="ctr">
                    <a:lnL>
                      <a:noFill/>
                    </a:lnL>
                    <a:lnR>
                      <a:noFill/>
                    </a:lnR>
                    <a:lnT w="12700" cap="flat" cmpd="sng" algn="ctr">
                      <a:solidFill>
                        <a:srgbClr val="365171"/>
                      </a:solidFill>
                      <a:prstDash val="solid"/>
                      <a:round/>
                      <a:headEnd type="none" w="med" len="med"/>
                      <a:tailEnd type="none" w="med" len="med"/>
                    </a:lnT>
                    <a:lnB>
                      <a:noFill/>
                    </a:lnB>
                    <a:solidFill>
                      <a:srgbClr val="FFFFFF"/>
                    </a:solidFill>
                  </a:tcPr>
                </a:tc>
              </a:tr>
              <a:tr h="365170">
                <a:tc>
                  <a:txBody>
                    <a:bodyPr/>
                    <a:lstStyle/>
                    <a:p>
                      <a:pPr algn="l" fontAlgn="ctr"/>
                      <a:r>
                        <a:rPr lang="pt-BR" sz="1600" b="1" i="1" u="none" strike="noStrike">
                          <a:solidFill>
                            <a:srgbClr val="000000"/>
                          </a:solidFill>
                          <a:latin typeface="Calibri"/>
                        </a:rPr>
                        <a:t>Rural</a:t>
                      </a:r>
                    </a:p>
                  </a:txBody>
                  <a:tcPr marL="182880" marR="0" marT="0" marB="0" anchor="ctr">
                    <a:lnL>
                      <a:noFill/>
                    </a:lnL>
                    <a:lnR w="6350" cap="flat" cmpd="sng" algn="ctr">
                      <a:solidFill>
                        <a:srgbClr val="BFBFBF"/>
                      </a:solidFill>
                      <a:prstDash val="dot"/>
                      <a:round/>
                      <a:headEnd type="none" w="med" len="med"/>
                      <a:tailEnd type="none" w="med" len="med"/>
                    </a:lnR>
                    <a:lnT>
                      <a:noFill/>
                    </a:lnT>
                    <a:lnB>
                      <a:noFill/>
                    </a:lnB>
                    <a:solidFill>
                      <a:srgbClr val="FFFFFF"/>
                    </a:solidFill>
                  </a:tcPr>
                </a:tc>
                <a:tc>
                  <a:txBody>
                    <a:bodyPr/>
                    <a:lstStyle/>
                    <a:p>
                      <a:pPr algn="r" fontAlgn="ctr"/>
                      <a:r>
                        <a:rPr lang="pt-BR" sz="1600" b="0" i="0" u="none" strike="noStrike">
                          <a:solidFill>
                            <a:srgbClr val="000000"/>
                          </a:solidFill>
                          <a:latin typeface="Calibri"/>
                        </a:rPr>
                        <a:t>7,1</a:t>
                      </a:r>
                    </a:p>
                  </a:txBody>
                  <a:tcPr marL="0" marR="0" marT="0" marB="0" anchor="ctr">
                    <a:lnL w="6350" cap="flat" cmpd="sng" algn="ctr">
                      <a:solidFill>
                        <a:srgbClr val="BFBFBF"/>
                      </a:solidFill>
                      <a:prstDash val="dot"/>
                      <a:round/>
                      <a:headEnd type="none" w="med" len="med"/>
                      <a:tailEnd type="none" w="med" len="med"/>
                    </a:lnL>
                    <a:lnR>
                      <a:noFill/>
                    </a:lnR>
                    <a:lnT>
                      <a:noFill/>
                    </a:lnT>
                    <a:lnB>
                      <a:noFill/>
                    </a:lnB>
                    <a:solidFill>
                      <a:srgbClr val="FFFFFF"/>
                    </a:solidFill>
                  </a:tcPr>
                </a:tc>
                <a:tc>
                  <a:txBody>
                    <a:bodyPr/>
                    <a:lstStyle/>
                    <a:p>
                      <a:pPr algn="r" fontAlgn="ctr"/>
                      <a:r>
                        <a:rPr lang="pt-BR" sz="1600" b="0" i="0" u="none" strike="noStrike">
                          <a:solidFill>
                            <a:srgbClr val="000000"/>
                          </a:solidFill>
                          <a:latin typeface="Calibri"/>
                        </a:rPr>
                        <a:t>2%</a:t>
                      </a:r>
                    </a:p>
                  </a:txBody>
                  <a:tcPr marL="0" marR="0" marT="0" marB="0" anchor="ctr">
                    <a:lnL>
                      <a:noFill/>
                    </a:lnL>
                    <a:lnR>
                      <a:noFill/>
                    </a:lnR>
                    <a:lnT>
                      <a:noFill/>
                    </a:lnT>
                    <a:lnB>
                      <a:noFill/>
                    </a:lnB>
                    <a:solidFill>
                      <a:srgbClr val="FFFFFF"/>
                    </a:solidFill>
                  </a:tcPr>
                </a:tc>
              </a:tr>
              <a:tr h="365170">
                <a:tc>
                  <a:txBody>
                    <a:bodyPr/>
                    <a:lstStyle/>
                    <a:p>
                      <a:pPr algn="l" fontAlgn="ctr"/>
                      <a:r>
                        <a:rPr lang="pt-BR" sz="1600" b="1" i="0" u="none" strike="noStrike" dirty="0">
                          <a:solidFill>
                            <a:srgbClr val="365171"/>
                          </a:solidFill>
                          <a:latin typeface="Calibri"/>
                        </a:rPr>
                        <a:t>Benefícios Previdenciários</a:t>
                      </a:r>
                    </a:p>
                  </a:txBody>
                  <a:tcPr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1600" b="1" i="0" u="none" strike="noStrike">
                          <a:solidFill>
                            <a:srgbClr val="365171"/>
                          </a:solidFill>
                          <a:latin typeface="Calibri"/>
                        </a:rPr>
                        <a:t>436,1</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1600" b="1" i="0" u="none" strike="noStrike">
                          <a:solidFill>
                            <a:srgbClr val="365171"/>
                          </a:solidFill>
                          <a:latin typeface="Calibri"/>
                        </a:rPr>
                        <a:t>100%</a:t>
                      </a:r>
                    </a:p>
                  </a:txBody>
                  <a:tcPr marL="0" marR="0" marT="0" marB="0" anchor="ctr">
                    <a:lnL>
                      <a:noFill/>
                    </a:lnL>
                    <a:lnR>
                      <a:noFill/>
                    </a:lnR>
                    <a:lnT>
                      <a:noFill/>
                    </a:lnT>
                    <a:lnB w="12700" cap="flat" cmpd="sng" algn="ctr">
                      <a:solidFill>
                        <a:srgbClr val="365171"/>
                      </a:solidFill>
                      <a:prstDash val="solid"/>
                      <a:round/>
                      <a:headEnd type="none" w="med" len="med"/>
                      <a:tailEnd type="none" w="med" len="med"/>
                    </a:lnB>
                    <a:solidFill>
                      <a:srgbClr val="FFFFFF"/>
                    </a:solidFill>
                  </a:tcPr>
                </a:tc>
              </a:tr>
              <a:tr h="365170">
                <a:tc>
                  <a:txBody>
                    <a:bodyPr/>
                    <a:lstStyle/>
                    <a:p>
                      <a:pPr algn="l" fontAlgn="ctr"/>
                      <a:r>
                        <a:rPr lang="pt-BR" sz="1600" b="1" i="1" u="none" strike="noStrike" dirty="0">
                          <a:solidFill>
                            <a:srgbClr val="000000"/>
                          </a:solidFill>
                          <a:latin typeface="Calibri"/>
                        </a:rPr>
                        <a:t>Benefícios Previdenciários - </a:t>
                      </a:r>
                      <a:r>
                        <a:rPr lang="pt-BR" sz="1600" b="1" i="1" u="none" strike="noStrike" dirty="0" smtClean="0">
                          <a:solidFill>
                            <a:srgbClr val="000000"/>
                          </a:solidFill>
                          <a:latin typeface="Calibri"/>
                        </a:rPr>
                        <a:t>Urbano</a:t>
                      </a:r>
                      <a:endParaRPr lang="pt-BR" sz="1600" b="1" i="1" u="none" strike="noStrike" dirty="0">
                        <a:solidFill>
                          <a:srgbClr val="000000"/>
                        </a:solidFill>
                        <a:latin typeface="Calibri"/>
                      </a:endParaRPr>
                    </a:p>
                  </a:txBody>
                  <a:tcPr marL="18288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1600" b="1" i="1" u="none" strike="noStrike">
                          <a:solidFill>
                            <a:srgbClr val="000000"/>
                          </a:solidFill>
                          <a:latin typeface="Calibri"/>
                        </a:rPr>
                        <a:t>338,0</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1600" b="1" i="1" u="none" strike="noStrike">
                          <a:solidFill>
                            <a:srgbClr val="000000"/>
                          </a:solidFill>
                          <a:latin typeface="Calibri"/>
                        </a:rPr>
                        <a:t>78%</a:t>
                      </a:r>
                    </a:p>
                  </a:txBody>
                  <a:tcPr marL="0" marR="0" marT="0" marB="0" anchor="ctr">
                    <a:lnL>
                      <a:noFill/>
                    </a:lnL>
                    <a:lnR>
                      <a:noFill/>
                    </a:lnR>
                    <a:lnT w="12700" cap="flat" cmpd="sng" algn="ctr">
                      <a:solidFill>
                        <a:srgbClr val="365171"/>
                      </a:solidFill>
                      <a:prstDash val="solid"/>
                      <a:round/>
                      <a:headEnd type="none" w="med" len="med"/>
                      <a:tailEnd type="none" w="med" len="med"/>
                    </a:lnT>
                    <a:lnB>
                      <a:noFill/>
                    </a:lnB>
                    <a:solidFill>
                      <a:srgbClr val="FFFFFF"/>
                    </a:solidFill>
                  </a:tcPr>
                </a:tc>
              </a:tr>
              <a:tr h="365170">
                <a:tc>
                  <a:txBody>
                    <a:bodyPr/>
                    <a:lstStyle/>
                    <a:p>
                      <a:pPr algn="l" fontAlgn="ctr"/>
                      <a:r>
                        <a:rPr lang="pt-BR" sz="1600" b="0" i="1" u="none" strike="noStrike" dirty="0">
                          <a:solidFill>
                            <a:srgbClr val="000000"/>
                          </a:solidFill>
                          <a:latin typeface="Calibri"/>
                        </a:rPr>
                        <a:t>Sentenças Judiciais e Precatórios</a:t>
                      </a:r>
                    </a:p>
                  </a:txBody>
                  <a:tcPr marL="274320" marR="0" marT="0" marB="0" anchor="ctr">
                    <a:lnL>
                      <a:noFill/>
                    </a:lnL>
                    <a:lnR w="6350" cap="flat" cmpd="sng" algn="ctr">
                      <a:solidFill>
                        <a:srgbClr val="BFBFBF"/>
                      </a:solidFill>
                      <a:prstDash val="dot"/>
                      <a:round/>
                      <a:headEnd type="none" w="med" len="med"/>
                      <a:tailEnd type="none" w="med" len="med"/>
                    </a:lnR>
                    <a:lnT>
                      <a:noFill/>
                    </a:lnT>
                    <a:lnB>
                      <a:noFill/>
                    </a:lnB>
                    <a:solidFill>
                      <a:srgbClr val="FFFFFF"/>
                    </a:solidFill>
                  </a:tcPr>
                </a:tc>
                <a:tc>
                  <a:txBody>
                    <a:bodyPr/>
                    <a:lstStyle/>
                    <a:p>
                      <a:pPr algn="r" fontAlgn="ctr"/>
                      <a:r>
                        <a:rPr lang="pt-BR" sz="1600" b="0" i="1" u="none" strike="noStrike">
                          <a:solidFill>
                            <a:srgbClr val="000000"/>
                          </a:solidFill>
                          <a:latin typeface="Calibri"/>
                        </a:rPr>
                        <a:t>7,3</a:t>
                      </a:r>
                    </a:p>
                  </a:txBody>
                  <a:tcPr marL="0" marR="0" marT="0" marB="0" anchor="ctr">
                    <a:lnL w="6350" cap="flat" cmpd="sng" algn="ctr">
                      <a:solidFill>
                        <a:srgbClr val="BFBFBF"/>
                      </a:solidFill>
                      <a:prstDash val="dot"/>
                      <a:round/>
                      <a:headEnd type="none" w="med" len="med"/>
                      <a:tailEnd type="none" w="med" len="med"/>
                    </a:lnL>
                    <a:lnR>
                      <a:noFill/>
                    </a:lnR>
                    <a:lnT>
                      <a:noFill/>
                    </a:lnT>
                    <a:lnB>
                      <a:noFill/>
                    </a:lnB>
                    <a:solidFill>
                      <a:srgbClr val="FFFFFF"/>
                    </a:solidFill>
                  </a:tcPr>
                </a:tc>
                <a:tc>
                  <a:txBody>
                    <a:bodyPr/>
                    <a:lstStyle/>
                    <a:p>
                      <a:pPr algn="r" fontAlgn="ctr"/>
                      <a:r>
                        <a:rPr lang="pt-BR" sz="1600" b="0" i="1" u="none" strike="noStrike">
                          <a:solidFill>
                            <a:srgbClr val="000000"/>
                          </a:solidFill>
                          <a:latin typeface="Calibri"/>
                        </a:rPr>
                        <a:t>2%</a:t>
                      </a:r>
                    </a:p>
                  </a:txBody>
                  <a:tcPr marL="0" marR="0" marT="0" marB="0" anchor="ctr">
                    <a:lnL>
                      <a:noFill/>
                    </a:lnL>
                    <a:lnR>
                      <a:noFill/>
                    </a:lnR>
                    <a:lnT>
                      <a:noFill/>
                    </a:lnT>
                    <a:lnB>
                      <a:noFill/>
                    </a:lnB>
                    <a:solidFill>
                      <a:srgbClr val="FFFFFF"/>
                    </a:solidFill>
                  </a:tcPr>
                </a:tc>
              </a:tr>
              <a:tr h="365170">
                <a:tc>
                  <a:txBody>
                    <a:bodyPr/>
                    <a:lstStyle/>
                    <a:p>
                      <a:pPr algn="l" fontAlgn="ctr"/>
                      <a:r>
                        <a:rPr lang="pt-BR" sz="1600" b="1" i="1" u="none" strike="noStrike" dirty="0">
                          <a:solidFill>
                            <a:srgbClr val="000000"/>
                          </a:solidFill>
                          <a:latin typeface="Calibri"/>
                        </a:rPr>
                        <a:t>Benefícios Previdenciários - </a:t>
                      </a:r>
                      <a:r>
                        <a:rPr lang="pt-BR" sz="1600" b="1" i="1" u="none" strike="noStrike" dirty="0" smtClean="0">
                          <a:solidFill>
                            <a:srgbClr val="000000"/>
                          </a:solidFill>
                          <a:latin typeface="Calibri"/>
                        </a:rPr>
                        <a:t>Rural</a:t>
                      </a:r>
                      <a:endParaRPr lang="pt-BR" sz="1600" b="1" i="1" u="none" strike="noStrike" dirty="0">
                        <a:solidFill>
                          <a:srgbClr val="000000"/>
                        </a:solidFill>
                        <a:latin typeface="Calibri"/>
                      </a:endParaRPr>
                    </a:p>
                  </a:txBody>
                  <a:tcPr marL="182880" marR="0" marT="0" marB="0" anchor="ctr">
                    <a:lnL>
                      <a:noFill/>
                    </a:lnL>
                    <a:lnR w="6350" cap="flat" cmpd="sng" algn="ctr">
                      <a:solidFill>
                        <a:srgbClr val="BFBFBF"/>
                      </a:solidFill>
                      <a:prstDash val="dot"/>
                      <a:round/>
                      <a:headEnd type="none" w="med" len="med"/>
                      <a:tailEnd type="none" w="med" len="med"/>
                    </a:lnR>
                    <a:lnT>
                      <a:noFill/>
                    </a:lnT>
                    <a:lnB>
                      <a:noFill/>
                    </a:lnB>
                    <a:solidFill>
                      <a:srgbClr val="FFFFFF"/>
                    </a:solidFill>
                  </a:tcPr>
                </a:tc>
                <a:tc>
                  <a:txBody>
                    <a:bodyPr/>
                    <a:lstStyle/>
                    <a:p>
                      <a:pPr algn="r" fontAlgn="ctr"/>
                      <a:r>
                        <a:rPr lang="pt-BR" sz="1600" b="1" i="1" u="none" strike="noStrike">
                          <a:solidFill>
                            <a:srgbClr val="000000"/>
                          </a:solidFill>
                          <a:latin typeface="Calibri"/>
                        </a:rPr>
                        <a:t>98,0</a:t>
                      </a:r>
                    </a:p>
                  </a:txBody>
                  <a:tcPr marL="0" marR="0" marT="0" marB="0" anchor="ctr">
                    <a:lnL w="6350" cap="flat" cmpd="sng" algn="ctr">
                      <a:solidFill>
                        <a:srgbClr val="BFBFBF"/>
                      </a:solidFill>
                      <a:prstDash val="dot"/>
                      <a:round/>
                      <a:headEnd type="none" w="med" len="med"/>
                      <a:tailEnd type="none" w="med" len="med"/>
                    </a:lnL>
                    <a:lnR>
                      <a:noFill/>
                    </a:lnR>
                    <a:lnT>
                      <a:noFill/>
                    </a:lnT>
                    <a:lnB>
                      <a:noFill/>
                    </a:lnB>
                    <a:solidFill>
                      <a:srgbClr val="FFFFFF"/>
                    </a:solidFill>
                  </a:tcPr>
                </a:tc>
                <a:tc>
                  <a:txBody>
                    <a:bodyPr/>
                    <a:lstStyle/>
                    <a:p>
                      <a:pPr algn="r" fontAlgn="ctr"/>
                      <a:r>
                        <a:rPr lang="pt-BR" sz="1600" b="1" i="1" u="none" strike="noStrike">
                          <a:solidFill>
                            <a:srgbClr val="000000"/>
                          </a:solidFill>
                          <a:latin typeface="Calibri"/>
                        </a:rPr>
                        <a:t>22%</a:t>
                      </a:r>
                    </a:p>
                  </a:txBody>
                  <a:tcPr marL="0" marR="0" marT="0" marB="0" anchor="ctr">
                    <a:lnL>
                      <a:noFill/>
                    </a:lnL>
                    <a:lnR>
                      <a:noFill/>
                    </a:lnR>
                    <a:lnT>
                      <a:noFill/>
                    </a:lnT>
                    <a:lnB>
                      <a:noFill/>
                    </a:lnB>
                    <a:solidFill>
                      <a:srgbClr val="FFFFFF"/>
                    </a:solidFill>
                  </a:tcPr>
                </a:tc>
              </a:tr>
              <a:tr h="365170">
                <a:tc>
                  <a:txBody>
                    <a:bodyPr/>
                    <a:lstStyle/>
                    <a:p>
                      <a:pPr algn="l" fontAlgn="ctr"/>
                      <a:r>
                        <a:rPr lang="pt-BR" sz="1600" b="0" i="1" u="none" strike="noStrike">
                          <a:solidFill>
                            <a:srgbClr val="000000"/>
                          </a:solidFill>
                          <a:latin typeface="Calibri"/>
                        </a:rPr>
                        <a:t>Sentenças Judiciais e Precatórios</a:t>
                      </a:r>
                    </a:p>
                  </a:txBody>
                  <a:tcPr marL="274320"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600" b="0" i="1" u="none" strike="noStrike">
                          <a:solidFill>
                            <a:srgbClr val="000000"/>
                          </a:solidFill>
                          <a:latin typeface="Calibri"/>
                        </a:rPr>
                        <a:t>2,3</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600" b="0" i="1" u="none" strike="noStrike">
                          <a:solidFill>
                            <a:srgbClr val="000000"/>
                          </a:solidFill>
                          <a:latin typeface="Calibri"/>
                        </a:rPr>
                        <a:t>1%</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65170">
                <a:tc>
                  <a:txBody>
                    <a:bodyPr/>
                    <a:lstStyle/>
                    <a:p>
                      <a:pPr algn="l" fontAlgn="ctr"/>
                      <a:r>
                        <a:rPr lang="pt-BR" sz="1600" b="1" i="0" u="none" strike="noStrike">
                          <a:solidFill>
                            <a:srgbClr val="365171"/>
                          </a:solidFill>
                          <a:latin typeface="Calibri"/>
                        </a:rPr>
                        <a:t>Resultado da Previdência</a:t>
                      </a:r>
                    </a:p>
                  </a:txBody>
                  <a:tcPr marR="0" marT="0" marB="0" anchor="ctr">
                    <a:lnL>
                      <a:noFill/>
                    </a:lnL>
                    <a:lnR w="6350" cap="flat" cmpd="sng" algn="ctr">
                      <a:solidFill>
                        <a:srgbClr val="BFBFBF"/>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600" b="1" i="0" u="none" strike="noStrike">
                          <a:solidFill>
                            <a:srgbClr val="365171"/>
                          </a:solidFill>
                          <a:latin typeface="Calibri"/>
                        </a:rPr>
                        <a:t>-85,8</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1600" b="1" i="0" u="none" strike="noStrike" dirty="0">
                          <a:solidFill>
                            <a:srgbClr val="365171"/>
                          </a:solidFill>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36519005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173</a:t>
            </a:fld>
            <a:endParaRPr lang="pt-BR" dirty="0">
              <a:solidFill>
                <a:prstClr val="black"/>
              </a:solidFill>
            </a:endParaRPr>
          </a:p>
        </p:txBody>
      </p:sp>
      <p:sp>
        <p:nvSpPr>
          <p:cNvPr id="5" name="Título 1"/>
          <p:cNvSpPr>
            <a:spLocks noGrp="1"/>
          </p:cNvSpPr>
          <p:nvPr>
            <p:ph type="title"/>
          </p:nvPr>
        </p:nvSpPr>
        <p:spPr>
          <a:xfrm>
            <a:off x="1569679" y="720245"/>
            <a:ext cx="5754185" cy="881005"/>
          </a:xfrm>
        </p:spPr>
        <p:txBody>
          <a:bodyPr vert="horz" lIns="91440" tIns="45720" rIns="91440" bIns="45720" rtlCol="0" anchor="ctr">
            <a:normAutofit fontScale="90000"/>
          </a:bodyPr>
          <a:lstStyle/>
          <a:p>
            <a:pPr algn="ctr"/>
            <a:r>
              <a:rPr lang="pt-BR" sz="2800" b="1" dirty="0" smtClean="0">
                <a:latin typeface="+mn-lt"/>
              </a:rPr>
              <a:t>Resultado </a:t>
            </a:r>
            <a:r>
              <a:rPr lang="pt-BR" sz="2800" dirty="0" smtClean="0">
                <a:latin typeface="+mn-lt"/>
              </a:rPr>
              <a:t>do </a:t>
            </a:r>
            <a:r>
              <a:rPr lang="pt-BR" sz="2800" b="1" dirty="0" smtClean="0">
                <a:latin typeface="+mn-lt"/>
              </a:rPr>
              <a:t>RGPS</a:t>
            </a:r>
            <a:r>
              <a:rPr lang="pt-BR" sz="2800" b="1" dirty="0">
                <a:latin typeface="+mn-lt"/>
              </a:rPr>
              <a:t/>
            </a:r>
            <a:br>
              <a:rPr lang="pt-BR" sz="2800" b="1" dirty="0">
                <a:latin typeface="+mn-lt"/>
              </a:rPr>
            </a:br>
            <a:r>
              <a:rPr lang="pt-BR" sz="2800" b="0" dirty="0">
                <a:latin typeface="+mn-lt"/>
              </a:rPr>
              <a:t>(R$ </a:t>
            </a:r>
            <a:r>
              <a:rPr lang="pt-BR" sz="2800" b="0" dirty="0" smtClean="0">
                <a:latin typeface="+mn-lt"/>
              </a:rPr>
              <a:t>bilhões nominais e % do PIB)</a:t>
            </a:r>
            <a:endParaRPr lang="pt-BR" sz="2800" b="0" dirty="0">
              <a:latin typeface="+mn-lt"/>
            </a:endParaRPr>
          </a:p>
        </p:txBody>
      </p:sp>
      <p:sp>
        <p:nvSpPr>
          <p:cNvPr id="6" name="CaixaDeTexto 5"/>
          <p:cNvSpPr txBox="1"/>
          <p:nvPr/>
        </p:nvSpPr>
        <p:spPr>
          <a:xfrm>
            <a:off x="179512" y="6415801"/>
            <a:ext cx="1182186"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MTPS</a:t>
            </a:r>
          </a:p>
        </p:txBody>
      </p:sp>
      <p:graphicFrame>
        <p:nvGraphicFramePr>
          <p:cNvPr id="8" name="Gráfico 7"/>
          <p:cNvGraphicFramePr>
            <a:graphicFrameLocks noGrp="1"/>
          </p:cNvGraphicFramePr>
          <p:nvPr>
            <p:extLst/>
          </p:nvPr>
        </p:nvGraphicFramePr>
        <p:xfrm>
          <a:off x="668539" y="1601250"/>
          <a:ext cx="7556467" cy="4582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883756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174</a:t>
            </a:fld>
            <a:endParaRPr lang="pt-BR" dirty="0">
              <a:solidFill>
                <a:prstClr val="black"/>
              </a:solidFill>
            </a:endParaRPr>
          </a:p>
        </p:txBody>
      </p:sp>
      <p:sp>
        <p:nvSpPr>
          <p:cNvPr id="5" name="Título 1"/>
          <p:cNvSpPr>
            <a:spLocks noGrp="1"/>
          </p:cNvSpPr>
          <p:nvPr>
            <p:ph type="title"/>
          </p:nvPr>
        </p:nvSpPr>
        <p:spPr>
          <a:xfrm>
            <a:off x="1644218" y="723760"/>
            <a:ext cx="5686914" cy="1077563"/>
          </a:xfrm>
        </p:spPr>
        <p:txBody>
          <a:bodyPr vert="horz" lIns="91440" tIns="45720" rIns="91440" bIns="45720" rtlCol="0" anchor="ctr">
            <a:normAutofit/>
          </a:bodyPr>
          <a:lstStyle/>
          <a:p>
            <a:pPr algn="ctr"/>
            <a:r>
              <a:rPr lang="pt-BR" sz="2800" b="1" dirty="0" smtClean="0">
                <a:latin typeface="+mn-lt"/>
              </a:rPr>
              <a:t>Resultado </a:t>
            </a:r>
            <a:r>
              <a:rPr lang="pt-BR" sz="2800" dirty="0" smtClean="0">
                <a:latin typeface="+mn-lt"/>
              </a:rPr>
              <a:t>do RGPS</a:t>
            </a:r>
            <a:r>
              <a:rPr lang="pt-BR" sz="2800" b="1" dirty="0" smtClean="0">
                <a:latin typeface="+mn-lt"/>
              </a:rPr>
              <a:t> em 2015, urbano</a:t>
            </a:r>
            <a:r>
              <a:rPr lang="pt-BR" sz="2800" b="1" dirty="0">
                <a:latin typeface="+mn-lt"/>
              </a:rPr>
              <a:t/>
            </a:r>
            <a:br>
              <a:rPr lang="pt-BR" sz="2800" b="1" dirty="0">
                <a:latin typeface="+mn-lt"/>
              </a:rPr>
            </a:br>
            <a:r>
              <a:rPr lang="pt-BR" sz="2800" dirty="0" smtClean="0">
                <a:latin typeface="+mn-lt"/>
              </a:rPr>
              <a:t> (R$ bilhões nominais)</a:t>
            </a:r>
            <a:endParaRPr lang="pt-BR" sz="2800" b="1" dirty="0">
              <a:latin typeface="+mn-lt"/>
            </a:endParaRPr>
          </a:p>
        </p:txBody>
      </p:sp>
      <p:sp>
        <p:nvSpPr>
          <p:cNvPr id="6" name="CaixaDeTexto 5"/>
          <p:cNvSpPr txBox="1"/>
          <p:nvPr/>
        </p:nvSpPr>
        <p:spPr>
          <a:xfrm>
            <a:off x="179512" y="6415801"/>
            <a:ext cx="1304053"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MTPS</a:t>
            </a:r>
          </a:p>
        </p:txBody>
      </p:sp>
      <p:graphicFrame>
        <p:nvGraphicFramePr>
          <p:cNvPr id="7" name="Tabela 6"/>
          <p:cNvGraphicFramePr>
            <a:graphicFrameLocks noGrp="1"/>
          </p:cNvGraphicFramePr>
          <p:nvPr>
            <p:extLst/>
          </p:nvPr>
        </p:nvGraphicFramePr>
        <p:xfrm>
          <a:off x="288551" y="2132856"/>
          <a:ext cx="8398249" cy="3619917"/>
        </p:xfrm>
        <a:graphic>
          <a:graphicData uri="http://schemas.openxmlformats.org/drawingml/2006/table">
            <a:tbl>
              <a:tblPr/>
              <a:tblGrid>
                <a:gridCol w="7101333"/>
                <a:gridCol w="1296916"/>
              </a:tblGrid>
              <a:tr h="517131">
                <a:tc>
                  <a:txBody>
                    <a:bodyPr/>
                    <a:lstStyle/>
                    <a:p>
                      <a:pPr algn="l" fontAlgn="ctr"/>
                      <a:r>
                        <a:rPr lang="pt-BR" sz="2000" b="1" i="0" u="none" strike="noStrike" dirty="0">
                          <a:solidFill>
                            <a:srgbClr val="FFFFFF"/>
                          </a:solidFill>
                          <a:latin typeface="Calibri"/>
                        </a:rPr>
                        <a:t>Discriminação</a:t>
                      </a:r>
                    </a:p>
                  </a:txBody>
                  <a:tcPr marL="0" marR="0" marT="0" marB="0" anchor="ctr">
                    <a:lnL>
                      <a:noFill/>
                    </a:lnL>
                    <a:lnR w="6350" cap="flat" cmpd="sng" algn="ctr">
                      <a:solidFill>
                        <a:srgbClr val="BFBFBF"/>
                      </a:solidFill>
                      <a:prstDash val="dot"/>
                      <a:round/>
                      <a:headEnd type="none" w="med" len="med"/>
                      <a:tailEnd type="none" w="med" len="med"/>
                    </a:lnR>
                    <a:lnT>
                      <a:noFill/>
                    </a:lnT>
                    <a:lnB>
                      <a:noFill/>
                    </a:lnB>
                    <a:solidFill>
                      <a:srgbClr val="365171"/>
                    </a:solidFill>
                  </a:tcPr>
                </a:tc>
                <a:tc>
                  <a:txBody>
                    <a:bodyPr/>
                    <a:lstStyle/>
                    <a:p>
                      <a:pPr algn="r" fontAlgn="ctr"/>
                      <a:r>
                        <a:rPr lang="pt-BR" sz="2000" b="1" i="0" u="none" strike="noStrike">
                          <a:solidFill>
                            <a:srgbClr val="FFFFFF"/>
                          </a:solidFill>
                          <a:latin typeface="Calibri"/>
                        </a:rPr>
                        <a:t>2015</a:t>
                      </a:r>
                    </a:p>
                  </a:txBody>
                  <a:tcPr marL="0" marR="0" marT="0"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365171"/>
                    </a:solidFill>
                  </a:tcPr>
                </a:tc>
              </a:tr>
              <a:tr h="517131">
                <a:tc>
                  <a:txBody>
                    <a:bodyPr/>
                    <a:lstStyle/>
                    <a:p>
                      <a:pPr algn="l" fontAlgn="ctr"/>
                      <a:r>
                        <a:rPr lang="pt-BR" sz="2000" b="1" i="0" u="none" strike="noStrike">
                          <a:solidFill>
                            <a:srgbClr val="365171"/>
                          </a:solidFill>
                          <a:latin typeface="Calibri"/>
                        </a:rPr>
                        <a:t>Receitas da Previdência Social</a:t>
                      </a:r>
                    </a:p>
                  </a:txBody>
                  <a:tcPr marL="8572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2000" b="1" i="0" u="none" strike="noStrike">
                          <a:solidFill>
                            <a:srgbClr val="365171"/>
                          </a:solidFill>
                          <a:latin typeface="Calibri"/>
                        </a:rPr>
                        <a:t>343,2</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r>
              <a:tr h="517131">
                <a:tc>
                  <a:txBody>
                    <a:bodyPr/>
                    <a:lstStyle/>
                    <a:p>
                      <a:pPr algn="l" fontAlgn="ctr"/>
                      <a:r>
                        <a:rPr lang="pt-BR" sz="2000" b="1" i="1" u="none" strike="noStrike" dirty="0">
                          <a:solidFill>
                            <a:srgbClr val="000000"/>
                          </a:solidFill>
                          <a:latin typeface="Calibri"/>
                        </a:rPr>
                        <a:t>Urbana</a:t>
                      </a:r>
                    </a:p>
                  </a:txBody>
                  <a:tcPr marL="17145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2000" b="0" i="0" u="none" strike="noStrike">
                          <a:solidFill>
                            <a:srgbClr val="000000"/>
                          </a:solidFill>
                          <a:latin typeface="Calibri"/>
                        </a:rPr>
                        <a:t>343,2</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r>
              <a:tr h="517131">
                <a:tc>
                  <a:txBody>
                    <a:bodyPr/>
                    <a:lstStyle/>
                    <a:p>
                      <a:pPr algn="l" fontAlgn="ctr"/>
                      <a:r>
                        <a:rPr lang="pt-BR" sz="2000" b="1" i="0" u="none" strike="noStrike" dirty="0">
                          <a:solidFill>
                            <a:srgbClr val="365171"/>
                          </a:solidFill>
                          <a:latin typeface="Calibri"/>
                        </a:rPr>
                        <a:t>Benefícios Previdenciários</a:t>
                      </a:r>
                    </a:p>
                  </a:txBody>
                  <a:tcPr marL="8572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2000" b="1" i="0" u="none" strike="noStrike">
                          <a:solidFill>
                            <a:srgbClr val="365171"/>
                          </a:solidFill>
                          <a:latin typeface="Calibri"/>
                        </a:rPr>
                        <a:t>338,0</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r>
              <a:tr h="517131">
                <a:tc>
                  <a:txBody>
                    <a:bodyPr/>
                    <a:lstStyle/>
                    <a:p>
                      <a:pPr algn="l" fontAlgn="ctr"/>
                      <a:r>
                        <a:rPr lang="pt-BR" sz="2000" b="1" i="1" u="none" strike="noStrike" dirty="0">
                          <a:solidFill>
                            <a:srgbClr val="000000"/>
                          </a:solidFill>
                          <a:latin typeface="Calibri"/>
                        </a:rPr>
                        <a:t>Benefícios Previdenciários - </a:t>
                      </a:r>
                      <a:r>
                        <a:rPr lang="pt-BR" sz="2000" b="1" i="1" u="none" strike="noStrike" dirty="0" smtClean="0">
                          <a:solidFill>
                            <a:srgbClr val="000000"/>
                          </a:solidFill>
                          <a:latin typeface="Calibri"/>
                        </a:rPr>
                        <a:t>Urbano</a:t>
                      </a:r>
                      <a:endParaRPr lang="pt-BR" sz="2000" b="1" i="1" u="none" strike="noStrike" dirty="0">
                        <a:solidFill>
                          <a:srgbClr val="000000"/>
                        </a:solidFill>
                        <a:latin typeface="Calibri"/>
                      </a:endParaRPr>
                    </a:p>
                  </a:txBody>
                  <a:tcPr marL="17145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2000" b="1" i="1" u="none" strike="noStrike">
                          <a:solidFill>
                            <a:srgbClr val="000000"/>
                          </a:solidFill>
                          <a:latin typeface="Calibri"/>
                        </a:rPr>
                        <a:t>338,0</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r>
              <a:tr h="517131">
                <a:tc>
                  <a:txBody>
                    <a:bodyPr/>
                    <a:lstStyle/>
                    <a:p>
                      <a:pPr algn="l" fontAlgn="ctr"/>
                      <a:r>
                        <a:rPr lang="pt-BR" sz="2000" b="0" i="1" u="none" strike="noStrike">
                          <a:solidFill>
                            <a:srgbClr val="000000"/>
                          </a:solidFill>
                          <a:latin typeface="Calibri"/>
                        </a:rPr>
                        <a:t>Sentenças Judiciais e Precatórios</a:t>
                      </a:r>
                    </a:p>
                  </a:txBody>
                  <a:tcPr marL="25717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2000" b="1" i="1" u="none" strike="noStrike">
                          <a:solidFill>
                            <a:srgbClr val="000000"/>
                          </a:solidFill>
                          <a:latin typeface="Calibri"/>
                        </a:rPr>
                        <a:t>7,3</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517131">
                <a:tc>
                  <a:txBody>
                    <a:bodyPr/>
                    <a:lstStyle/>
                    <a:p>
                      <a:pPr algn="l" fontAlgn="ctr"/>
                      <a:r>
                        <a:rPr lang="pt-BR" sz="2000" b="1" i="0" u="none" strike="noStrike">
                          <a:solidFill>
                            <a:srgbClr val="365171"/>
                          </a:solidFill>
                          <a:latin typeface="Calibri"/>
                        </a:rPr>
                        <a:t>Resultado da Previdência</a:t>
                      </a:r>
                    </a:p>
                  </a:txBody>
                  <a:tcPr marL="85725" marR="0" marT="0" marB="0" anchor="ctr">
                    <a:lnL>
                      <a:noFill/>
                    </a:lnL>
                    <a:lnR w="6350" cap="flat" cmpd="sng" algn="ctr">
                      <a:solidFill>
                        <a:srgbClr val="BFBFBF"/>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2000" b="1" i="0" u="none" strike="noStrike" dirty="0">
                          <a:solidFill>
                            <a:srgbClr val="365171"/>
                          </a:solidFill>
                          <a:latin typeface="Calibri"/>
                        </a:rPr>
                        <a:t>5,1</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6237681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175</a:t>
            </a:fld>
            <a:endParaRPr lang="pt-BR" dirty="0">
              <a:solidFill>
                <a:prstClr val="black"/>
              </a:solidFill>
            </a:endParaRPr>
          </a:p>
        </p:txBody>
      </p:sp>
      <p:sp>
        <p:nvSpPr>
          <p:cNvPr id="5" name="Título 1"/>
          <p:cNvSpPr>
            <a:spLocks noGrp="1"/>
          </p:cNvSpPr>
          <p:nvPr>
            <p:ph type="title"/>
          </p:nvPr>
        </p:nvSpPr>
        <p:spPr>
          <a:xfrm>
            <a:off x="1438794" y="607738"/>
            <a:ext cx="5958553" cy="854181"/>
          </a:xfrm>
        </p:spPr>
        <p:txBody>
          <a:bodyPr vert="horz" lIns="91440" tIns="45720" rIns="91440" bIns="45720" rtlCol="0" anchor="ctr">
            <a:normAutofit fontScale="90000"/>
          </a:bodyPr>
          <a:lstStyle/>
          <a:p>
            <a:pPr algn="ctr"/>
            <a:r>
              <a:rPr lang="pt-BR" sz="2800" b="1" dirty="0" smtClean="0">
                <a:latin typeface="+mn-lt"/>
              </a:rPr>
              <a:t>Resultado do RGPS, urbano</a:t>
            </a:r>
            <a:r>
              <a:rPr lang="pt-BR" sz="2800" b="1" dirty="0">
                <a:latin typeface="+mn-lt"/>
              </a:rPr>
              <a:t/>
            </a:r>
            <a:br>
              <a:rPr lang="pt-BR" sz="2800" b="1" dirty="0">
                <a:latin typeface="+mn-lt"/>
              </a:rPr>
            </a:br>
            <a:r>
              <a:rPr lang="pt-BR" sz="2800" dirty="0" smtClean="0">
                <a:latin typeface="+mn-lt"/>
              </a:rPr>
              <a:t> (R$ bilhões nominais e % do PIB)</a:t>
            </a:r>
            <a:endParaRPr lang="pt-BR" sz="2800" b="1" dirty="0">
              <a:latin typeface="+mn-lt"/>
            </a:endParaRPr>
          </a:p>
        </p:txBody>
      </p:sp>
      <p:sp>
        <p:nvSpPr>
          <p:cNvPr id="6" name="CaixaDeTexto 5"/>
          <p:cNvSpPr txBox="1"/>
          <p:nvPr/>
        </p:nvSpPr>
        <p:spPr>
          <a:xfrm>
            <a:off x="179512" y="6415801"/>
            <a:ext cx="1119364"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MTPS. </a:t>
            </a:r>
            <a:endParaRPr lang="pt-BR" sz="1000" dirty="0">
              <a:solidFill>
                <a:prstClr val="black"/>
              </a:solidFill>
              <a:latin typeface="Arial" charset="0"/>
              <a:cs typeface="Arial" charset="0"/>
            </a:endParaRPr>
          </a:p>
        </p:txBody>
      </p:sp>
      <p:graphicFrame>
        <p:nvGraphicFramePr>
          <p:cNvPr id="7" name="Gráfico 6"/>
          <p:cNvGraphicFramePr>
            <a:graphicFrameLocks noGrp="1"/>
          </p:cNvGraphicFramePr>
          <p:nvPr>
            <p:extLst/>
          </p:nvPr>
        </p:nvGraphicFramePr>
        <p:xfrm>
          <a:off x="467544" y="1461919"/>
          <a:ext cx="7901054" cy="4953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313789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176</a:t>
            </a:fld>
            <a:endParaRPr lang="pt-BR" dirty="0">
              <a:solidFill>
                <a:prstClr val="black"/>
              </a:solidFill>
            </a:endParaRPr>
          </a:p>
        </p:txBody>
      </p:sp>
      <p:sp>
        <p:nvSpPr>
          <p:cNvPr id="5" name="Título 1"/>
          <p:cNvSpPr>
            <a:spLocks noGrp="1"/>
          </p:cNvSpPr>
          <p:nvPr>
            <p:ph type="title"/>
          </p:nvPr>
        </p:nvSpPr>
        <p:spPr>
          <a:xfrm>
            <a:off x="1749640" y="764704"/>
            <a:ext cx="5439040" cy="949773"/>
          </a:xfrm>
        </p:spPr>
        <p:txBody>
          <a:bodyPr vert="horz" lIns="91440" tIns="45720" rIns="91440" bIns="45720" rtlCol="0" anchor="ctr">
            <a:normAutofit/>
          </a:bodyPr>
          <a:lstStyle/>
          <a:p>
            <a:pPr algn="ctr"/>
            <a:r>
              <a:rPr lang="pt-BR" sz="2800" b="1" dirty="0" smtClean="0">
                <a:latin typeface="+mn-lt"/>
              </a:rPr>
              <a:t>Resultado </a:t>
            </a:r>
            <a:r>
              <a:rPr lang="pt-BR" sz="2800" dirty="0" smtClean="0">
                <a:latin typeface="+mn-lt"/>
              </a:rPr>
              <a:t>do RGPS</a:t>
            </a:r>
            <a:r>
              <a:rPr lang="pt-BR" sz="2800" b="1" dirty="0" smtClean="0">
                <a:latin typeface="+mn-lt"/>
              </a:rPr>
              <a:t> em 2015, rural</a:t>
            </a:r>
            <a:r>
              <a:rPr lang="pt-BR" sz="2800" b="1" dirty="0">
                <a:latin typeface="+mn-lt"/>
              </a:rPr>
              <a:t/>
            </a:r>
            <a:br>
              <a:rPr lang="pt-BR" sz="2800" b="1" dirty="0">
                <a:latin typeface="+mn-lt"/>
              </a:rPr>
            </a:br>
            <a:r>
              <a:rPr lang="pt-BR" sz="2800" b="1" dirty="0">
                <a:latin typeface="+mn-lt"/>
              </a:rPr>
              <a:t>(R$ </a:t>
            </a:r>
            <a:r>
              <a:rPr lang="pt-BR" sz="2800" b="1" dirty="0" smtClean="0">
                <a:latin typeface="+mn-lt"/>
              </a:rPr>
              <a:t>bilhões nominais)</a:t>
            </a:r>
            <a:endParaRPr lang="pt-BR" sz="2800" b="1" dirty="0">
              <a:latin typeface="+mn-lt"/>
            </a:endParaRPr>
          </a:p>
        </p:txBody>
      </p:sp>
      <p:sp>
        <p:nvSpPr>
          <p:cNvPr id="6" name="CaixaDeTexto 5"/>
          <p:cNvSpPr txBox="1"/>
          <p:nvPr/>
        </p:nvSpPr>
        <p:spPr>
          <a:xfrm>
            <a:off x="159021" y="6417156"/>
            <a:ext cx="983891"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MTPS.</a:t>
            </a:r>
          </a:p>
        </p:txBody>
      </p:sp>
      <p:graphicFrame>
        <p:nvGraphicFramePr>
          <p:cNvPr id="7" name="Espaço Reservado para Conteúdo 10"/>
          <p:cNvGraphicFramePr>
            <a:graphicFrameLocks noGrp="1"/>
          </p:cNvGraphicFramePr>
          <p:nvPr>
            <p:ph idx="1"/>
            <p:extLst/>
          </p:nvPr>
        </p:nvGraphicFramePr>
        <p:xfrm>
          <a:off x="251520" y="2104672"/>
          <a:ext cx="8435280" cy="4151595"/>
        </p:xfrm>
        <a:graphic>
          <a:graphicData uri="http://schemas.openxmlformats.org/drawingml/2006/table">
            <a:tbl>
              <a:tblPr/>
              <a:tblGrid>
                <a:gridCol w="7132645"/>
                <a:gridCol w="1302635"/>
              </a:tblGrid>
              <a:tr h="593085">
                <a:tc>
                  <a:txBody>
                    <a:bodyPr/>
                    <a:lstStyle/>
                    <a:p>
                      <a:pPr algn="l" fontAlgn="ctr"/>
                      <a:r>
                        <a:rPr lang="pt-BR" sz="2000" b="1" i="0" u="none" strike="noStrike" dirty="0">
                          <a:solidFill>
                            <a:srgbClr val="FFFFFF"/>
                          </a:solidFill>
                          <a:latin typeface="Calibri"/>
                        </a:rPr>
                        <a:t>Discriminação</a:t>
                      </a:r>
                    </a:p>
                  </a:txBody>
                  <a:tcPr marL="0" marR="0" marT="0" marB="0" anchor="ctr">
                    <a:lnL>
                      <a:noFill/>
                    </a:lnL>
                    <a:lnR w="6350" cap="flat" cmpd="sng" algn="ctr">
                      <a:solidFill>
                        <a:srgbClr val="BFBFBF"/>
                      </a:solidFill>
                      <a:prstDash val="dot"/>
                      <a:round/>
                      <a:headEnd type="none" w="med" len="med"/>
                      <a:tailEnd type="none" w="med" len="med"/>
                    </a:lnR>
                    <a:lnT>
                      <a:noFill/>
                    </a:lnT>
                    <a:lnB>
                      <a:noFill/>
                    </a:lnB>
                    <a:solidFill>
                      <a:srgbClr val="365171"/>
                    </a:solidFill>
                  </a:tcPr>
                </a:tc>
                <a:tc>
                  <a:txBody>
                    <a:bodyPr/>
                    <a:lstStyle/>
                    <a:p>
                      <a:pPr algn="r" fontAlgn="ctr"/>
                      <a:r>
                        <a:rPr lang="pt-BR" sz="2000" b="1" i="0" u="none" strike="noStrike">
                          <a:solidFill>
                            <a:srgbClr val="FFFFFF"/>
                          </a:solidFill>
                          <a:latin typeface="Calibri"/>
                        </a:rPr>
                        <a:t>2015</a:t>
                      </a:r>
                    </a:p>
                  </a:txBody>
                  <a:tcPr marL="0" marR="0" marT="0" marB="0" anchor="ctr">
                    <a:lnL w="6350" cap="flat" cmpd="sng" algn="ctr">
                      <a:solidFill>
                        <a:srgbClr val="BFBFBF"/>
                      </a:solidFill>
                      <a:prstDash val="dot"/>
                      <a:round/>
                      <a:headEnd type="none" w="med" len="med"/>
                      <a:tailEnd type="none" w="med" len="med"/>
                    </a:lnL>
                    <a:lnR w="6350" cap="flat" cmpd="sng" algn="ctr">
                      <a:solidFill>
                        <a:srgbClr val="BFBFBF"/>
                      </a:solidFill>
                      <a:prstDash val="dot"/>
                      <a:round/>
                      <a:headEnd type="none" w="med" len="med"/>
                      <a:tailEnd type="none" w="med" len="med"/>
                    </a:lnR>
                    <a:lnT>
                      <a:noFill/>
                    </a:lnT>
                    <a:lnB>
                      <a:noFill/>
                    </a:lnB>
                    <a:solidFill>
                      <a:srgbClr val="365171"/>
                    </a:solidFill>
                  </a:tcPr>
                </a:tc>
              </a:tr>
              <a:tr h="593085">
                <a:tc>
                  <a:txBody>
                    <a:bodyPr/>
                    <a:lstStyle/>
                    <a:p>
                      <a:pPr algn="l" fontAlgn="ctr"/>
                      <a:r>
                        <a:rPr lang="pt-BR" sz="2000" b="1" i="0" u="none" strike="noStrike">
                          <a:solidFill>
                            <a:srgbClr val="365171"/>
                          </a:solidFill>
                          <a:latin typeface="Calibri"/>
                        </a:rPr>
                        <a:t>Receitas da Previdência Social</a:t>
                      </a:r>
                    </a:p>
                  </a:txBody>
                  <a:tcPr marL="8572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2000" b="1" i="0" u="none" strike="noStrike">
                          <a:solidFill>
                            <a:srgbClr val="365171"/>
                          </a:solidFill>
                          <a:latin typeface="Calibri"/>
                        </a:rPr>
                        <a:t>7,1</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r>
              <a:tr h="593085">
                <a:tc>
                  <a:txBody>
                    <a:bodyPr/>
                    <a:lstStyle/>
                    <a:p>
                      <a:pPr algn="l" fontAlgn="ctr"/>
                      <a:r>
                        <a:rPr lang="pt-BR" sz="2000" b="1" i="1" u="none" strike="noStrike">
                          <a:solidFill>
                            <a:srgbClr val="000000"/>
                          </a:solidFill>
                          <a:latin typeface="Calibri"/>
                        </a:rPr>
                        <a:t>Rural</a:t>
                      </a:r>
                    </a:p>
                  </a:txBody>
                  <a:tcPr marL="17145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2000" b="0" i="0" u="none" strike="noStrike">
                          <a:solidFill>
                            <a:srgbClr val="000000"/>
                          </a:solidFill>
                          <a:latin typeface="Calibri"/>
                        </a:rPr>
                        <a:t>7,1</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r>
              <a:tr h="593085">
                <a:tc>
                  <a:txBody>
                    <a:bodyPr/>
                    <a:lstStyle/>
                    <a:p>
                      <a:pPr algn="l" fontAlgn="ctr"/>
                      <a:r>
                        <a:rPr lang="pt-BR" sz="2000" b="1" i="0" u="none" strike="noStrike">
                          <a:solidFill>
                            <a:srgbClr val="365171"/>
                          </a:solidFill>
                          <a:latin typeface="Calibri"/>
                        </a:rPr>
                        <a:t>Benefícios Previdenciários</a:t>
                      </a:r>
                    </a:p>
                  </a:txBody>
                  <a:tcPr marL="8572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365171"/>
                      </a:solidFill>
                      <a:prstDash val="solid"/>
                      <a:round/>
                      <a:headEnd type="none" w="med" len="med"/>
                      <a:tailEnd type="none" w="med" len="med"/>
                    </a:lnB>
                    <a:solidFill>
                      <a:srgbClr val="FFFFFF"/>
                    </a:solidFill>
                  </a:tcPr>
                </a:tc>
                <a:tc>
                  <a:txBody>
                    <a:bodyPr/>
                    <a:lstStyle/>
                    <a:p>
                      <a:pPr algn="r" fontAlgn="ctr"/>
                      <a:r>
                        <a:rPr lang="pt-BR" sz="2000" b="1" i="0" u="none" strike="noStrike">
                          <a:solidFill>
                            <a:srgbClr val="365171"/>
                          </a:solidFill>
                          <a:latin typeface="Calibri"/>
                        </a:rPr>
                        <a:t>98,0</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365171"/>
                      </a:solidFill>
                      <a:prstDash val="solid"/>
                      <a:round/>
                      <a:headEnd type="none" w="med" len="med"/>
                      <a:tailEnd type="none" w="med" len="med"/>
                    </a:lnB>
                    <a:solidFill>
                      <a:srgbClr val="FFFFFF"/>
                    </a:solidFill>
                  </a:tcPr>
                </a:tc>
              </a:tr>
              <a:tr h="593085">
                <a:tc>
                  <a:txBody>
                    <a:bodyPr/>
                    <a:lstStyle/>
                    <a:p>
                      <a:pPr algn="l" fontAlgn="ctr"/>
                      <a:r>
                        <a:rPr lang="pt-BR" sz="2000" b="1" i="1" u="none" strike="noStrike" dirty="0">
                          <a:solidFill>
                            <a:srgbClr val="000000"/>
                          </a:solidFill>
                          <a:latin typeface="Calibri"/>
                        </a:rPr>
                        <a:t>Benefícios Previdenciários - </a:t>
                      </a:r>
                      <a:r>
                        <a:rPr lang="pt-BR" sz="2000" b="1" i="1" u="none" strike="noStrike" dirty="0" smtClean="0">
                          <a:solidFill>
                            <a:srgbClr val="000000"/>
                          </a:solidFill>
                          <a:latin typeface="Calibri"/>
                        </a:rPr>
                        <a:t>Rural</a:t>
                      </a:r>
                      <a:endParaRPr lang="pt-BR" sz="2000" b="1" i="1" u="none" strike="noStrike" dirty="0">
                        <a:solidFill>
                          <a:srgbClr val="000000"/>
                        </a:solidFill>
                        <a:latin typeface="Calibri"/>
                      </a:endParaRPr>
                    </a:p>
                  </a:txBody>
                  <a:tcPr marL="171450" marR="0" marT="0" marB="0" anchor="ctr">
                    <a:lnL>
                      <a:noFill/>
                    </a:lnL>
                    <a:lnR w="6350" cap="flat" cmpd="sng" algn="ctr">
                      <a:solidFill>
                        <a:srgbClr val="BFBFBF"/>
                      </a:solidFill>
                      <a:prstDash val="dot"/>
                      <a:round/>
                      <a:headEnd type="none" w="med" len="med"/>
                      <a:tailEnd type="none" w="med" len="med"/>
                    </a:lnR>
                    <a:lnT w="12700" cap="flat" cmpd="sng" algn="ctr">
                      <a:solidFill>
                        <a:srgbClr val="365171"/>
                      </a:solidFill>
                      <a:prstDash val="solid"/>
                      <a:round/>
                      <a:headEnd type="none" w="med" len="med"/>
                      <a:tailEnd type="none" w="med" len="med"/>
                    </a:lnT>
                    <a:lnB>
                      <a:noFill/>
                    </a:lnB>
                    <a:solidFill>
                      <a:srgbClr val="FFFFFF"/>
                    </a:solidFill>
                  </a:tcPr>
                </a:tc>
                <a:tc>
                  <a:txBody>
                    <a:bodyPr/>
                    <a:lstStyle/>
                    <a:p>
                      <a:pPr algn="r" fontAlgn="ctr"/>
                      <a:r>
                        <a:rPr lang="pt-BR" sz="2000" b="1" i="1" u="none" strike="noStrike">
                          <a:solidFill>
                            <a:srgbClr val="000000"/>
                          </a:solidFill>
                          <a:latin typeface="Calibri"/>
                        </a:rPr>
                        <a:t>98,0</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365171"/>
                      </a:solidFill>
                      <a:prstDash val="solid"/>
                      <a:round/>
                      <a:headEnd type="none" w="med" len="med"/>
                      <a:tailEnd type="none" w="med" len="med"/>
                    </a:lnT>
                    <a:lnB>
                      <a:noFill/>
                    </a:lnB>
                    <a:solidFill>
                      <a:srgbClr val="FFFFFF"/>
                    </a:solidFill>
                  </a:tcPr>
                </a:tc>
              </a:tr>
              <a:tr h="593085">
                <a:tc>
                  <a:txBody>
                    <a:bodyPr/>
                    <a:lstStyle/>
                    <a:p>
                      <a:pPr algn="l" fontAlgn="ctr"/>
                      <a:r>
                        <a:rPr lang="pt-BR" sz="2000" b="0" i="1" u="none" strike="noStrike">
                          <a:solidFill>
                            <a:srgbClr val="000000"/>
                          </a:solidFill>
                          <a:latin typeface="Calibri"/>
                        </a:rPr>
                        <a:t>Sentenças Judiciais e Precatórios</a:t>
                      </a:r>
                    </a:p>
                  </a:txBody>
                  <a:tcPr marL="257175" marR="0" marT="0" marB="0" anchor="ctr">
                    <a:lnL>
                      <a:noFill/>
                    </a:lnL>
                    <a:lnR w="6350" cap="flat" cmpd="sng" algn="ctr">
                      <a:solidFill>
                        <a:srgbClr val="BFBFBF"/>
                      </a:solidFill>
                      <a:prstDash val="dot"/>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2000" b="1" i="1" u="none" strike="noStrike">
                          <a:solidFill>
                            <a:srgbClr val="000000"/>
                          </a:solidFill>
                          <a:latin typeface="Calibri"/>
                        </a:rPr>
                        <a:t>2,3</a:t>
                      </a:r>
                    </a:p>
                  </a:txBody>
                  <a:tcPr marL="0" marR="0" marT="0" marB="0" anchor="ctr">
                    <a:lnL w="6350" cap="flat" cmpd="sng" algn="ctr">
                      <a:solidFill>
                        <a:srgbClr val="BFBFBF"/>
                      </a:solidFill>
                      <a:prstDash val="dot"/>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r>
              <a:tr h="593085">
                <a:tc>
                  <a:txBody>
                    <a:bodyPr/>
                    <a:lstStyle/>
                    <a:p>
                      <a:pPr algn="l" fontAlgn="ctr"/>
                      <a:r>
                        <a:rPr lang="pt-BR" sz="2000" b="1" i="0" u="none" strike="noStrike">
                          <a:solidFill>
                            <a:srgbClr val="365171"/>
                          </a:solidFill>
                          <a:latin typeface="Calibri"/>
                        </a:rPr>
                        <a:t>Resultado da Previdência</a:t>
                      </a:r>
                    </a:p>
                  </a:txBody>
                  <a:tcPr marL="85725" marR="0" marT="0" marB="0" anchor="ctr">
                    <a:lnL>
                      <a:noFill/>
                    </a:lnL>
                    <a:lnR w="6350" cap="flat" cmpd="sng" algn="ctr">
                      <a:solidFill>
                        <a:srgbClr val="BFBFBF"/>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pt-BR" sz="2000" b="1" i="0" u="none" strike="noStrike" dirty="0">
                          <a:solidFill>
                            <a:srgbClr val="365171"/>
                          </a:solidFill>
                          <a:latin typeface="Calibri"/>
                        </a:rPr>
                        <a:t>-91,0</a:t>
                      </a:r>
                    </a:p>
                  </a:txBody>
                  <a:tcPr marL="0" marR="0" marT="0" marB="0" anchor="ctr">
                    <a:lnL w="6350" cap="flat" cmpd="sng" algn="ctr">
                      <a:solidFill>
                        <a:srgbClr val="BFBFBF"/>
                      </a:solidFill>
                      <a:prstDash val="dot"/>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107028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177</a:t>
            </a:fld>
            <a:endParaRPr lang="pt-BR" dirty="0">
              <a:solidFill>
                <a:prstClr val="black"/>
              </a:solidFill>
            </a:endParaRPr>
          </a:p>
        </p:txBody>
      </p:sp>
      <p:sp>
        <p:nvSpPr>
          <p:cNvPr id="5" name="Título 1"/>
          <p:cNvSpPr>
            <a:spLocks noGrp="1"/>
          </p:cNvSpPr>
          <p:nvPr>
            <p:ph type="title"/>
          </p:nvPr>
        </p:nvSpPr>
        <p:spPr>
          <a:xfrm>
            <a:off x="1929039" y="692696"/>
            <a:ext cx="5031612" cy="989957"/>
          </a:xfrm>
        </p:spPr>
        <p:txBody>
          <a:bodyPr vert="horz" lIns="91440" tIns="45720" rIns="91440" bIns="45720" rtlCol="0" anchor="ctr">
            <a:normAutofit/>
          </a:bodyPr>
          <a:lstStyle/>
          <a:p>
            <a:pPr algn="ctr"/>
            <a:r>
              <a:rPr lang="pt-BR" sz="2800" b="1" dirty="0" smtClean="0">
                <a:latin typeface="+mn-lt"/>
              </a:rPr>
              <a:t>Resultado do RGPS, </a:t>
            </a:r>
            <a:r>
              <a:rPr lang="pt-BR" sz="2800" dirty="0" smtClean="0">
                <a:latin typeface="+mn-lt"/>
              </a:rPr>
              <a:t>rural</a:t>
            </a:r>
            <a:br>
              <a:rPr lang="pt-BR" sz="2800" dirty="0" smtClean="0">
                <a:latin typeface="+mn-lt"/>
              </a:rPr>
            </a:br>
            <a:r>
              <a:rPr lang="pt-BR" sz="2800" b="0" dirty="0" smtClean="0">
                <a:latin typeface="+mn-lt"/>
              </a:rPr>
              <a:t>(R</a:t>
            </a:r>
            <a:r>
              <a:rPr lang="pt-BR" sz="2800" b="0" dirty="0">
                <a:latin typeface="+mn-lt"/>
              </a:rPr>
              <a:t>$ </a:t>
            </a:r>
            <a:r>
              <a:rPr lang="pt-BR" sz="2800" b="0" dirty="0" smtClean="0">
                <a:latin typeface="+mn-lt"/>
              </a:rPr>
              <a:t>bilhões nominais e % do PIB)</a:t>
            </a:r>
            <a:endParaRPr lang="pt-BR" sz="2800" b="0" dirty="0">
              <a:latin typeface="+mn-lt"/>
            </a:endParaRPr>
          </a:p>
        </p:txBody>
      </p:sp>
      <p:graphicFrame>
        <p:nvGraphicFramePr>
          <p:cNvPr id="6" name="Gráfico 5"/>
          <p:cNvGraphicFramePr>
            <a:graphicFrameLocks noGrp="1"/>
          </p:cNvGraphicFramePr>
          <p:nvPr>
            <p:extLst/>
          </p:nvPr>
        </p:nvGraphicFramePr>
        <p:xfrm>
          <a:off x="304490" y="1844824"/>
          <a:ext cx="8280710" cy="4544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47401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178</a:t>
            </a:fld>
            <a:endParaRPr lang="pt-BR" dirty="0">
              <a:solidFill>
                <a:prstClr val="black"/>
              </a:solidFill>
            </a:endParaRPr>
          </a:p>
        </p:txBody>
      </p:sp>
      <p:sp>
        <p:nvSpPr>
          <p:cNvPr id="5" name="Título 1"/>
          <p:cNvSpPr txBox="1">
            <a:spLocks/>
          </p:cNvSpPr>
          <p:nvPr/>
        </p:nvSpPr>
        <p:spPr bwMode="auto">
          <a:xfrm>
            <a:off x="539552" y="2975466"/>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smtClean="0">
                <a:solidFill>
                  <a:prstClr val="black"/>
                </a:solidFill>
              </a:rPr>
              <a:t>Seguridade Social</a:t>
            </a:r>
            <a:endParaRPr lang="pt-BR" dirty="0">
              <a:solidFill>
                <a:prstClr val="black"/>
              </a:solidFill>
            </a:endParaRPr>
          </a:p>
        </p:txBody>
      </p:sp>
    </p:spTree>
    <p:extLst>
      <p:ext uri="{BB962C8B-B14F-4D97-AF65-F5344CB8AC3E}">
        <p14:creationId xmlns:p14="http://schemas.microsoft.com/office/powerpoint/2010/main" val="265687191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179</a:t>
            </a:fld>
            <a:endParaRPr lang="pt-BR" dirty="0">
              <a:solidFill>
                <a:prstClr val="black"/>
              </a:solidFill>
            </a:endParaRPr>
          </a:p>
        </p:txBody>
      </p:sp>
      <p:sp>
        <p:nvSpPr>
          <p:cNvPr id="5" name="Título 1"/>
          <p:cNvSpPr>
            <a:spLocks noGrp="1"/>
          </p:cNvSpPr>
          <p:nvPr>
            <p:ph type="title"/>
          </p:nvPr>
        </p:nvSpPr>
        <p:spPr>
          <a:xfrm>
            <a:off x="827584" y="683834"/>
            <a:ext cx="7183710" cy="687610"/>
          </a:xfrm>
        </p:spPr>
        <p:txBody>
          <a:bodyPr>
            <a:normAutofit/>
          </a:bodyPr>
          <a:lstStyle/>
          <a:p>
            <a:pPr algn="ctr"/>
            <a:r>
              <a:rPr lang="pt-BR" sz="2800" b="1" dirty="0">
                <a:latin typeface="+mn-lt"/>
              </a:rPr>
              <a:t>Previdência Social é Parte da Seguridade Social</a:t>
            </a:r>
          </a:p>
        </p:txBody>
      </p:sp>
      <p:sp>
        <p:nvSpPr>
          <p:cNvPr id="6" name="Espaço Reservado para Conteúdo 2"/>
          <p:cNvSpPr>
            <a:spLocks noGrp="1"/>
          </p:cNvSpPr>
          <p:nvPr>
            <p:ph idx="1"/>
          </p:nvPr>
        </p:nvSpPr>
        <p:spPr>
          <a:xfrm>
            <a:off x="139422" y="1556792"/>
            <a:ext cx="7886700" cy="1522287"/>
          </a:xfrm>
        </p:spPr>
        <p:txBody>
          <a:bodyPr/>
          <a:lstStyle/>
          <a:p>
            <a:r>
              <a:rPr lang="pt-BR" sz="1800" dirty="0" smtClean="0"/>
              <a:t>Constituição Federal: </a:t>
            </a:r>
          </a:p>
          <a:p>
            <a:pPr marL="457200" lvl="1" indent="0">
              <a:buNone/>
            </a:pPr>
            <a:r>
              <a:rPr lang="pt-BR" sz="1800" i="1" dirty="0" smtClean="0"/>
              <a:t>Art</a:t>
            </a:r>
            <a:r>
              <a:rPr lang="pt-BR" sz="1800" i="1" dirty="0"/>
              <a:t>. 194. A seguridade social compreende um conjunto integrado de ações de iniciativa dos Poderes Públicos e da sociedade, destinadas a assegurar os direitos relativos à saúde, à previdência e à assistência social</a:t>
            </a:r>
          </a:p>
        </p:txBody>
      </p:sp>
      <p:sp>
        <p:nvSpPr>
          <p:cNvPr id="7" name="Espaço Reservado para Número de Slide 3"/>
          <p:cNvSpPr txBox="1">
            <a:spLocks/>
          </p:cNvSpPr>
          <p:nvPr/>
        </p:nvSpPr>
        <p:spPr>
          <a:xfrm>
            <a:off x="6457950" y="6356351"/>
            <a:ext cx="2057400" cy="365125"/>
          </a:xfrm>
          <a:prstGeom prst="rect">
            <a:avLst/>
          </a:prstGeom>
        </p:spPr>
        <p:txBody>
          <a:bodyPr vert="horz" lIns="91440" tIns="45720" rIns="91440" bIns="45720" rtlCol="0" anchor="ctr"/>
          <a:lstStyle>
            <a:defPPr>
              <a:defRPr lang="pt-BR"/>
            </a:defPPr>
            <a:lvl1pPr algn="r" rtl="0" fontAlgn="auto">
              <a:spcBef>
                <a:spcPts val="0"/>
              </a:spcBef>
              <a:spcAft>
                <a:spcPts val="0"/>
              </a:spcAft>
              <a:defRPr sz="12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CC9ED67F-C461-4B40-A433-AB866EFFE076}" type="slidenum">
              <a:rPr lang="pt-BR" smtClean="0">
                <a:solidFill>
                  <a:prstClr val="black"/>
                </a:solidFill>
              </a:rPr>
              <a:pPr/>
              <a:t>179</a:t>
            </a:fld>
            <a:endParaRPr lang="pt-BR">
              <a:solidFill>
                <a:prstClr val="black"/>
              </a:solidFill>
            </a:endParaRPr>
          </a:p>
        </p:txBody>
      </p:sp>
      <p:graphicFrame>
        <p:nvGraphicFramePr>
          <p:cNvPr id="8" name="Diagrama 7"/>
          <p:cNvGraphicFramePr/>
          <p:nvPr>
            <p:extLst/>
          </p:nvPr>
        </p:nvGraphicFramePr>
        <p:xfrm>
          <a:off x="728215" y="2747441"/>
          <a:ext cx="8092257" cy="3940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6049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831850"/>
            <a:ext cx="9142413" cy="415498"/>
          </a:xfrm>
          <a:prstGeom prst="rect">
            <a:avLst/>
          </a:prstGeom>
        </p:spPr>
        <p:txBody>
          <a:bodyPr>
            <a:spAutoFit/>
          </a:bodyPr>
          <a:lstStyle/>
          <a:p>
            <a:pPr algn="ctr">
              <a:defRPr/>
            </a:pPr>
            <a:r>
              <a:rPr lang="pt-BR" sz="2100" b="1" u="sng" dirty="0" smtClean="0">
                <a:solidFill>
                  <a:srgbClr val="002060"/>
                </a:solidFill>
                <a:latin typeface="Arial" charset="0"/>
              </a:rPr>
              <a:t>ACORDOS </a:t>
            </a:r>
            <a:r>
              <a:rPr lang="pt-BR" sz="2100" b="1" u="sng" dirty="0">
                <a:solidFill>
                  <a:srgbClr val="002060"/>
                </a:solidFill>
                <a:latin typeface="Arial" charset="0"/>
              </a:rPr>
              <a:t>DE COOPERAÇÃO </a:t>
            </a:r>
            <a:r>
              <a:rPr lang="pt-BR" sz="2100" b="1" u="sng" dirty="0" smtClean="0">
                <a:solidFill>
                  <a:srgbClr val="002060"/>
                </a:solidFill>
                <a:latin typeface="Arial" charset="0"/>
              </a:rPr>
              <a:t>TÉCNICA COM TRIBUNAIS DE CONTAS</a:t>
            </a:r>
            <a:endParaRPr lang="pt-BR" sz="2100" u="sng" dirty="0">
              <a:solidFill>
                <a:srgbClr val="000000"/>
              </a:solidFill>
              <a:latin typeface="Arial" charset="0"/>
            </a:endParaRPr>
          </a:p>
        </p:txBody>
      </p:sp>
      <p:graphicFrame>
        <p:nvGraphicFramePr>
          <p:cNvPr id="2" name="Tabela 1"/>
          <p:cNvGraphicFramePr>
            <a:graphicFrameLocks noGrp="1"/>
          </p:cNvGraphicFramePr>
          <p:nvPr>
            <p:extLst/>
          </p:nvPr>
        </p:nvGraphicFramePr>
        <p:xfrm>
          <a:off x="107504" y="1341438"/>
          <a:ext cx="8928992" cy="5207893"/>
        </p:xfrm>
        <a:graphic>
          <a:graphicData uri="http://schemas.openxmlformats.org/drawingml/2006/table">
            <a:tbl>
              <a:tblPr firstRow="1" firstCol="1" bandRow="1">
                <a:tableStyleId>{5C22544A-7EE6-4342-B048-85BDC9FD1C3A}</a:tableStyleId>
              </a:tblPr>
              <a:tblGrid>
                <a:gridCol w="2880320"/>
                <a:gridCol w="1296144"/>
                <a:gridCol w="4752528"/>
              </a:tblGrid>
              <a:tr h="383109">
                <a:tc>
                  <a:txBody>
                    <a:bodyPr/>
                    <a:lstStyle/>
                    <a:p>
                      <a:pPr algn="ctr">
                        <a:lnSpc>
                          <a:spcPct val="107000"/>
                        </a:lnSpc>
                        <a:spcAft>
                          <a:spcPts val="0"/>
                        </a:spcAft>
                      </a:pPr>
                      <a:r>
                        <a:rPr lang="pt-BR" sz="2000" b="1" dirty="0" smtClean="0">
                          <a:solidFill>
                            <a:schemeClr val="tx1"/>
                          </a:solidFill>
                          <a:effectLst/>
                          <a:latin typeface="Calibri" panose="020F0502020204030204" pitchFamily="34" charset="0"/>
                          <a:ea typeface="+mn-ea"/>
                          <a:cs typeface="+mn-cs"/>
                        </a:rPr>
                        <a:t>SITUAÇÃO</a:t>
                      </a:r>
                      <a:endParaRPr lang="pt-B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20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Nº</a:t>
                      </a:r>
                      <a:endParaRPr lang="pt-B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2000" b="1" dirty="0" smtClean="0">
                          <a:solidFill>
                            <a:schemeClr val="tx1"/>
                          </a:solidFill>
                          <a:effectLst/>
                          <a:latin typeface="Calibri" panose="020F0502020204030204" pitchFamily="34" charset="0"/>
                        </a:rPr>
                        <a:t>TRIBUNAIS</a:t>
                      </a:r>
                      <a:r>
                        <a:rPr lang="pt-BR" sz="2000" b="1" baseline="0" dirty="0" smtClean="0">
                          <a:solidFill>
                            <a:schemeClr val="tx1"/>
                          </a:solidFill>
                          <a:effectLst/>
                          <a:latin typeface="Calibri" panose="020F0502020204030204" pitchFamily="34" charset="0"/>
                        </a:rPr>
                        <a:t> DE CONTAS</a:t>
                      </a:r>
                      <a:endParaRPr lang="pt-BR"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6193">
                <a:tc>
                  <a:txBody>
                    <a:bodyPr/>
                    <a:lstStyle/>
                    <a:p>
                      <a:pPr algn="ctr">
                        <a:lnSpc>
                          <a:spcPct val="107000"/>
                        </a:lnSpc>
                        <a:spcAft>
                          <a:spcPts val="0"/>
                        </a:spcAft>
                      </a:pPr>
                      <a:r>
                        <a:rPr lang="pt-BR" sz="17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ASSINADOS</a:t>
                      </a:r>
                      <a:r>
                        <a:rPr lang="pt-BR" sz="17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PUBLICADOS</a:t>
                      </a:r>
                    </a:p>
                    <a:p>
                      <a:pPr algn="ctr">
                        <a:lnSpc>
                          <a:spcPct val="107000"/>
                        </a:lnSpc>
                        <a:spcAft>
                          <a:spcPts val="0"/>
                        </a:spcAft>
                      </a:pPr>
                      <a:r>
                        <a:rPr lang="pt-BR" sz="17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(CONTEÚDO DIFERENCIADO)</a:t>
                      </a:r>
                      <a:endParaRPr lang="pt-B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ATRICON E IRB (2013)</a:t>
                      </a:r>
                    </a:p>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TCU (17/11/2015)</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0348">
                <a:tc>
                  <a:txBody>
                    <a:bodyPr/>
                    <a:lstStyle/>
                    <a:p>
                      <a:pPr algn="ctr">
                        <a:lnSpc>
                          <a:spcPct val="107000"/>
                        </a:lnSpc>
                        <a:spcAft>
                          <a:spcPts val="0"/>
                        </a:spcAft>
                      </a:pPr>
                      <a:r>
                        <a:rPr lang="pt-BR" sz="17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ASSINADOS</a:t>
                      </a:r>
                      <a:r>
                        <a:rPr lang="pt-BR" sz="17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PUBLICADOS (MINUTA PADRÃO TCE/TCM)</a:t>
                      </a:r>
                      <a:endParaRPr lang="pt-B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(2013 - 1)</a:t>
                      </a:r>
                    </a:p>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(2014 - 1)</a:t>
                      </a:r>
                    </a:p>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(2015 - 11)</a:t>
                      </a:r>
                    </a:p>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(2016 - 7)</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TC-DF, TCE-AC, TCE-AL, TCE-AM, TCE-CE, TCE-ES, TCE-MA, TCE-MG, TCE-MT, TCE-PB, TCE-PE, TCE-RO, TCE-RR, TCE-RS, TCE-SC, TCE-TO, TCM-BA, TCM-GO, TCM-PA, TCM-RJ</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730" marR="567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6193">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 MANIFESTAÇÃO DE INTERESSE, AGUARDANDO ASSINATURA</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TCE-AP, TCE-GO, TCE-PR, TCE-RN, TCM-SP</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6193">
                <a:tc>
                  <a:txBody>
                    <a:bodyPr/>
                    <a:lstStyle/>
                    <a:p>
                      <a:pPr algn="ctr">
                        <a:lnSpc>
                          <a:spcPct val="107000"/>
                        </a:lnSpc>
                        <a:spcAft>
                          <a:spcPts val="0"/>
                        </a:spcAft>
                      </a:pPr>
                      <a:r>
                        <a:rPr lang="pt-BR" sz="17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 TRATATIVAS</a:t>
                      </a:r>
                      <a:endParaRPr lang="pt-BR"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a:t>
                      </a: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pt-BR" sz="17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TCE-BA, TCE-MS, TCE-PA, TCE-PI, TCE-RJ, TCE-SE, TCE-SP, TCM-CE</a:t>
                      </a:r>
                    </a:p>
                    <a:p>
                      <a:pPr algn="ctr">
                        <a:lnSpc>
                          <a:spcPct val="107000"/>
                        </a:lnSpc>
                        <a:spcAft>
                          <a:spcPts val="0"/>
                        </a:spcAft>
                      </a:pPr>
                      <a:endParaRPr lang="pt-BR" sz="1700" b="1" kern="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7320826"/>
      </p:ext>
    </p:extLst>
  </p:cSld>
  <p:clrMapOvr>
    <a:masterClrMapping/>
  </p:clrMapOvr>
  <p:transition spd="med">
    <p:circl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180</a:t>
            </a:fld>
            <a:endParaRPr lang="pt-BR" dirty="0">
              <a:solidFill>
                <a:prstClr val="black"/>
              </a:solidFill>
            </a:endParaRPr>
          </a:p>
        </p:txBody>
      </p:sp>
      <p:sp>
        <p:nvSpPr>
          <p:cNvPr id="5" name="Título 1"/>
          <p:cNvSpPr>
            <a:spLocks noGrp="1"/>
          </p:cNvSpPr>
          <p:nvPr>
            <p:ph type="title"/>
          </p:nvPr>
        </p:nvSpPr>
        <p:spPr>
          <a:xfrm>
            <a:off x="2006833" y="534229"/>
            <a:ext cx="5065524" cy="970156"/>
          </a:xfrm>
        </p:spPr>
        <p:txBody>
          <a:bodyPr vert="horz" lIns="91440" tIns="45720" rIns="91440" bIns="45720" rtlCol="0" anchor="ctr">
            <a:noAutofit/>
          </a:bodyPr>
          <a:lstStyle/>
          <a:p>
            <a:pPr algn="ctr"/>
            <a:r>
              <a:rPr lang="pt-BR" sz="2800" b="1" dirty="0">
                <a:latin typeface="+mn-lt"/>
              </a:rPr>
              <a:t>Resultado da Seguridade Social</a:t>
            </a:r>
            <a:br>
              <a:rPr lang="pt-BR" sz="2800" b="1" dirty="0">
                <a:latin typeface="+mn-lt"/>
              </a:rPr>
            </a:br>
            <a:r>
              <a:rPr lang="pt-BR" sz="2800" b="1" dirty="0">
                <a:latin typeface="+mn-lt"/>
              </a:rPr>
              <a:t>(R$ </a:t>
            </a:r>
            <a:r>
              <a:rPr lang="pt-BR" sz="2800" b="1" dirty="0" smtClean="0">
                <a:latin typeface="+mn-lt"/>
              </a:rPr>
              <a:t>bilhões nominais)</a:t>
            </a:r>
            <a:endParaRPr lang="pt-BR" sz="2800" b="1" dirty="0">
              <a:latin typeface="+mn-lt"/>
            </a:endParaRPr>
          </a:p>
        </p:txBody>
      </p:sp>
      <p:sp>
        <p:nvSpPr>
          <p:cNvPr id="6" name="CaixaDeTexto 5"/>
          <p:cNvSpPr txBox="1"/>
          <p:nvPr/>
        </p:nvSpPr>
        <p:spPr>
          <a:xfrm>
            <a:off x="165864" y="6415801"/>
            <a:ext cx="1110255"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SOF/MP.</a:t>
            </a:r>
            <a:endParaRPr lang="pt-BR" sz="1000" dirty="0">
              <a:solidFill>
                <a:prstClr val="black"/>
              </a:solidFill>
              <a:latin typeface="Arial" charset="0"/>
              <a:cs typeface="Arial" charset="0"/>
            </a:endParaRPr>
          </a:p>
        </p:txBody>
      </p:sp>
      <p:graphicFrame>
        <p:nvGraphicFramePr>
          <p:cNvPr id="7" name="Tabela 6"/>
          <p:cNvGraphicFramePr>
            <a:graphicFrameLocks noGrp="1"/>
          </p:cNvGraphicFramePr>
          <p:nvPr>
            <p:extLst/>
          </p:nvPr>
        </p:nvGraphicFramePr>
        <p:xfrm>
          <a:off x="248568" y="5923307"/>
          <a:ext cx="8582055" cy="424361"/>
        </p:xfrm>
        <a:graphic>
          <a:graphicData uri="http://schemas.openxmlformats.org/drawingml/2006/table">
            <a:tbl>
              <a:tblPr/>
              <a:tblGrid>
                <a:gridCol w="8582055"/>
              </a:tblGrid>
              <a:tr h="424361">
                <a:tc>
                  <a:txBody>
                    <a:bodyPr/>
                    <a:lstStyle/>
                    <a:p>
                      <a:pPr algn="l" fontAlgn="t"/>
                      <a:r>
                        <a:rPr lang="pt-BR" sz="1200" b="0" i="0" u="none" strike="noStrike" baseline="0" dirty="0" smtClean="0">
                          <a:effectLst/>
                          <a:latin typeface="Arial" panose="020B0604020202020204" pitchFamily="34" charset="0"/>
                          <a:cs typeface="Arial" panose="020B0604020202020204" pitchFamily="34" charset="0"/>
                        </a:rPr>
                        <a:t>1 </a:t>
                      </a:r>
                      <a:r>
                        <a:rPr lang="pt-BR" sz="1200" b="0" i="0" u="none" strike="noStrike" baseline="0" dirty="0">
                          <a:effectLst/>
                          <a:latin typeface="Arial" panose="020B0604020202020204" pitchFamily="34" charset="0"/>
                          <a:cs typeface="Arial" panose="020B0604020202020204" pitchFamily="34" charset="0"/>
                        </a:rPr>
                        <a:t>- Receitas dos órgãos integrantes do orçamento da seguridade </a:t>
                      </a:r>
                      <a:r>
                        <a:rPr lang="pt-BR" sz="1200" b="0" i="0" u="none" strike="noStrike" baseline="0" dirty="0" smtClean="0">
                          <a:effectLst/>
                          <a:latin typeface="Arial" panose="020B0604020202020204" pitchFamily="34" charset="0"/>
                          <a:cs typeface="Arial" panose="020B0604020202020204" pitchFamily="34" charset="0"/>
                        </a:rPr>
                        <a:t>social</a:t>
                      </a:r>
                    </a:p>
                    <a:p>
                      <a:pPr algn="l" fontAlgn="t"/>
                      <a:r>
                        <a:rPr lang="pt-BR" sz="1200" b="0" i="0" u="none" strike="noStrike" baseline="0" dirty="0" smtClean="0">
                          <a:effectLst/>
                          <a:latin typeface="Arial" panose="020B0604020202020204" pitchFamily="34" charset="0"/>
                          <a:cs typeface="Arial" panose="020B0604020202020204" pitchFamily="34" charset="0"/>
                        </a:rPr>
                        <a:t>2- Despesas no conceito orçamentário</a:t>
                      </a:r>
                      <a:endParaRPr lang="pt-BR" sz="1200" b="0" i="0" u="none" strike="noStrike" baseline="0" dirty="0">
                        <a:effectLst/>
                        <a:latin typeface="Arial" panose="020B0604020202020204" pitchFamily="34" charset="0"/>
                        <a:cs typeface="Arial" panose="020B0604020202020204" pitchFamily="34"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8" name="Tabela 7"/>
          <p:cNvGraphicFramePr>
            <a:graphicFrameLocks noGrp="1"/>
          </p:cNvGraphicFramePr>
          <p:nvPr>
            <p:extLst/>
          </p:nvPr>
        </p:nvGraphicFramePr>
        <p:xfrm>
          <a:off x="389948" y="1572518"/>
          <a:ext cx="8299294" cy="4093972"/>
        </p:xfrm>
        <a:graphic>
          <a:graphicData uri="http://schemas.openxmlformats.org/drawingml/2006/table">
            <a:tbl>
              <a:tblPr/>
              <a:tblGrid>
                <a:gridCol w="317962"/>
                <a:gridCol w="5972174"/>
                <a:gridCol w="1124391"/>
                <a:gridCol w="884767"/>
              </a:tblGrid>
              <a:tr h="372982">
                <a:tc gridSpan="2">
                  <a:txBody>
                    <a:bodyPr/>
                    <a:lstStyle/>
                    <a:p>
                      <a:pPr algn="l" rtl="0" fontAlgn="b"/>
                      <a:r>
                        <a:rPr lang="pt-BR" sz="1800" b="1" i="0" u="none" strike="noStrike" dirty="0">
                          <a:solidFill>
                            <a:srgbClr val="FFFFFF"/>
                          </a:solidFill>
                          <a:latin typeface="+mn-lt"/>
                        </a:rPr>
                        <a:t>Descrição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pt-BR"/>
                    </a:p>
                  </a:txBody>
                  <a:tcPr/>
                </a:tc>
                <a:tc>
                  <a:txBody>
                    <a:bodyPr/>
                    <a:lstStyle/>
                    <a:p>
                      <a:pPr algn="ctr" rtl="0" fontAlgn="b"/>
                      <a:r>
                        <a:rPr lang="pt-BR" sz="1800" b="1" i="0" u="none" strike="noStrike">
                          <a:solidFill>
                            <a:srgbClr val="FFFFFF"/>
                          </a:solidFill>
                          <a:latin typeface="+mn-lt"/>
                        </a:rPr>
                        <a:t>2015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b"/>
                      <a:r>
                        <a:rPr lang="pt-BR" sz="1800" b="1" i="0" u="none" strike="noStrike">
                          <a:solidFill>
                            <a:srgbClr val="FFFFFF"/>
                          </a:solidFill>
                          <a:latin typeface="+mn-lt"/>
                        </a:rPr>
                        <a:t>% Total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372982">
                <a:tc gridSpan="2">
                  <a:txBody>
                    <a:bodyPr/>
                    <a:lstStyle/>
                    <a:p>
                      <a:pPr algn="l" rtl="0" fontAlgn="ctr"/>
                      <a:r>
                        <a:rPr lang="pt-BR" sz="1800" b="1" i="0" u="none" strike="noStrike" dirty="0">
                          <a:solidFill>
                            <a:srgbClr val="000000"/>
                          </a:solidFill>
                          <a:latin typeface="+mn-lt"/>
                        </a:rPr>
                        <a:t>I. Receitas Primárias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ctr" rtl="0" fontAlgn="ctr"/>
                      <a:r>
                        <a:rPr lang="pt-BR" sz="1800" b="1" i="0" u="none" strike="noStrike">
                          <a:solidFill>
                            <a:srgbClr val="000000"/>
                          </a:solidFill>
                          <a:latin typeface="+mn-lt"/>
                        </a:rPr>
                        <a:t>627,2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pt-BR" sz="1800" b="1" i="0" u="none" strike="noStrike">
                          <a:solidFill>
                            <a:srgbClr val="000000"/>
                          </a:solidFill>
                          <a:latin typeface="+mn-lt"/>
                        </a:rPr>
                        <a:t>100,0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372982">
                <a:tc>
                  <a:txBody>
                    <a:bodyPr/>
                    <a:lstStyle/>
                    <a:p>
                      <a:pPr algn="l" fontAlgn="ctr"/>
                      <a:endParaRPr lang="pt-BR" sz="1800" b="0" i="0" u="none" strike="noStrike">
                        <a:solidFill>
                          <a:srgbClr val="000000"/>
                        </a:solidFill>
                        <a:latin typeface="+mn-lt"/>
                      </a:endParaRPr>
                    </a:p>
                  </a:txBody>
                  <a:tcPr marL="0" marR="0" marT="0" marB="0" anchor="ctr">
                    <a:lnL>
                      <a:noFill/>
                    </a:lnL>
                    <a:lnR>
                      <a:noFill/>
                    </a:lnR>
                    <a:lnT>
                      <a:noFill/>
                    </a:lnT>
                    <a:lnB>
                      <a:noFill/>
                    </a:lnB>
                  </a:tcPr>
                </a:tc>
                <a:tc>
                  <a:txBody>
                    <a:bodyPr/>
                    <a:lstStyle/>
                    <a:p>
                      <a:pPr algn="l" rtl="0" fontAlgn="ctr"/>
                      <a:r>
                        <a:rPr lang="pt-BR" sz="1800" b="0" i="0" u="none" strike="noStrike" dirty="0">
                          <a:solidFill>
                            <a:srgbClr val="000000"/>
                          </a:solidFill>
                          <a:latin typeface="+mn-lt"/>
                        </a:rPr>
                        <a:t>I.1. Contribuições sociais</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618,0</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98,5</a:t>
                      </a:r>
                    </a:p>
                  </a:txBody>
                  <a:tcPr marL="0" marR="0" marT="0" marB="0" anchor="ctr">
                    <a:lnL>
                      <a:noFill/>
                    </a:lnL>
                    <a:lnR>
                      <a:noFill/>
                    </a:lnR>
                    <a:lnT>
                      <a:noFill/>
                    </a:lnT>
                    <a:lnB>
                      <a:noFill/>
                    </a:lnB>
                  </a:tcPr>
                </a:tc>
              </a:tr>
              <a:tr h="372982">
                <a:tc>
                  <a:txBody>
                    <a:bodyPr/>
                    <a:lstStyle/>
                    <a:p>
                      <a:pPr algn="l" fontAlgn="ctr"/>
                      <a:endParaRPr lang="pt-BR" sz="1800" b="0" i="0" u="none" strike="noStrike">
                        <a:solidFill>
                          <a:srgbClr val="000000"/>
                        </a:solidFill>
                        <a:latin typeface="+mn-lt"/>
                      </a:endParaRPr>
                    </a:p>
                  </a:txBody>
                  <a:tcPr marL="0" marR="0" marT="0" marB="0" anchor="ctr">
                    <a:lnL>
                      <a:noFill/>
                    </a:lnL>
                    <a:lnR>
                      <a:noFill/>
                    </a:lnR>
                    <a:lnT>
                      <a:noFill/>
                    </a:lnT>
                    <a:lnB>
                      <a:noFill/>
                    </a:lnB>
                  </a:tcPr>
                </a:tc>
                <a:tc>
                  <a:txBody>
                    <a:bodyPr/>
                    <a:lstStyle/>
                    <a:p>
                      <a:pPr algn="l" rtl="0" fontAlgn="ctr"/>
                      <a:r>
                        <a:rPr lang="pt-BR" sz="1800" b="0" i="0" u="none" strike="noStrike" dirty="0">
                          <a:solidFill>
                            <a:srgbClr val="000000"/>
                          </a:solidFill>
                          <a:latin typeface="+mn-lt"/>
                        </a:rPr>
                        <a:t>I.2. Demais Receitas </a:t>
                      </a:r>
                      <a:r>
                        <a:rPr lang="pt-BR" sz="1800" b="0" i="0" u="none" strike="noStrike" dirty="0" smtClean="0">
                          <a:solidFill>
                            <a:srgbClr val="000000"/>
                          </a:solidFill>
                          <a:latin typeface="+mn-lt"/>
                        </a:rPr>
                        <a:t>(1) </a:t>
                      </a:r>
                      <a:endParaRPr lang="pt-BR" sz="1800" b="0" i="0" u="none" strike="noStrike" dirty="0">
                        <a:solidFill>
                          <a:srgbClr val="000000"/>
                        </a:solidFill>
                        <a:latin typeface="+mn-lt"/>
                      </a:endParaRP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9,2</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1,5</a:t>
                      </a:r>
                    </a:p>
                  </a:txBody>
                  <a:tcPr marL="0" marR="0" marT="0" marB="0" anchor="ctr">
                    <a:lnL>
                      <a:noFill/>
                    </a:lnL>
                    <a:lnR>
                      <a:noFill/>
                    </a:lnR>
                    <a:lnT>
                      <a:noFill/>
                    </a:lnT>
                    <a:lnB>
                      <a:noFill/>
                    </a:lnB>
                  </a:tcPr>
                </a:tc>
              </a:tr>
              <a:tr h="372982">
                <a:tc gridSpan="2">
                  <a:txBody>
                    <a:bodyPr/>
                    <a:lstStyle/>
                    <a:p>
                      <a:pPr algn="l" rtl="0" fontAlgn="ctr"/>
                      <a:r>
                        <a:rPr lang="pt-BR" sz="1800" b="1" i="0" u="none" strike="noStrike" dirty="0">
                          <a:solidFill>
                            <a:srgbClr val="000000"/>
                          </a:solidFill>
                          <a:latin typeface="+mn-lt"/>
                        </a:rPr>
                        <a:t>II. Despesas </a:t>
                      </a:r>
                      <a:r>
                        <a:rPr lang="pt-BR" sz="1800" b="1" i="0" u="none" strike="noStrike" dirty="0" smtClean="0">
                          <a:solidFill>
                            <a:srgbClr val="000000"/>
                          </a:solidFill>
                          <a:latin typeface="+mn-lt"/>
                        </a:rPr>
                        <a:t>Primárias </a:t>
                      </a:r>
                      <a:r>
                        <a:rPr lang="pt-BR" sz="1800" b="0" i="0" u="none" strike="noStrike" dirty="0" smtClean="0">
                          <a:solidFill>
                            <a:srgbClr val="000000"/>
                          </a:solidFill>
                          <a:latin typeface="+mn-lt"/>
                        </a:rPr>
                        <a:t>(2)</a:t>
                      </a:r>
                      <a:endParaRPr lang="pt-BR" sz="1800" b="0" i="0" u="none" strike="noStrike" dirty="0">
                        <a:solidFill>
                          <a:srgbClr val="000000"/>
                        </a:solidFill>
                        <a:latin typeface="+mn-lt"/>
                      </a:endParaRP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800" b="1" i="0" u="none" strike="noStrike">
                          <a:solidFill>
                            <a:srgbClr val="000000"/>
                          </a:solidFill>
                          <a:latin typeface="+mn-lt"/>
                        </a:rPr>
                        <a:t>793,70</a:t>
                      </a:r>
                    </a:p>
                  </a:txBody>
                  <a:tcPr marL="0" marR="0" marT="0" marB="0" anchor="ctr">
                    <a:lnL>
                      <a:noFill/>
                    </a:lnL>
                    <a:lnR>
                      <a:noFill/>
                    </a:lnR>
                    <a:lnT>
                      <a:noFill/>
                    </a:lnT>
                    <a:lnB>
                      <a:noFill/>
                    </a:lnB>
                  </a:tcPr>
                </a:tc>
                <a:tc>
                  <a:txBody>
                    <a:bodyPr/>
                    <a:lstStyle/>
                    <a:p>
                      <a:pPr algn="ctr" rtl="0" fontAlgn="ctr"/>
                      <a:r>
                        <a:rPr lang="pt-BR" sz="1800" b="1" i="0" u="none" strike="noStrike">
                          <a:solidFill>
                            <a:srgbClr val="000000"/>
                          </a:solidFill>
                          <a:latin typeface="+mn-lt"/>
                        </a:rPr>
                        <a:t>100,0</a:t>
                      </a:r>
                    </a:p>
                  </a:txBody>
                  <a:tcPr marL="0" marR="0" marT="0" marB="0" anchor="ctr">
                    <a:lnL>
                      <a:noFill/>
                    </a:lnL>
                    <a:lnR>
                      <a:noFill/>
                    </a:lnR>
                    <a:lnT>
                      <a:noFill/>
                    </a:lnT>
                    <a:lnB>
                      <a:noFill/>
                    </a:lnB>
                  </a:tcPr>
                </a:tc>
              </a:tr>
              <a:tr h="372982">
                <a:tc>
                  <a:txBody>
                    <a:bodyPr/>
                    <a:lstStyle/>
                    <a:p>
                      <a:pPr algn="l" fontAlgn="ctr"/>
                      <a:endParaRPr lang="pt-BR" sz="1800" b="0" i="0" u="none" strike="noStrike">
                        <a:solidFill>
                          <a:srgbClr val="000000"/>
                        </a:solidFill>
                        <a:latin typeface="+mn-lt"/>
                      </a:endParaRPr>
                    </a:p>
                  </a:txBody>
                  <a:tcPr marL="0" marR="0" marT="0" marB="0" anchor="ctr">
                    <a:lnL>
                      <a:noFill/>
                    </a:lnL>
                    <a:lnR>
                      <a:noFill/>
                    </a:lnR>
                    <a:lnT>
                      <a:noFill/>
                    </a:lnT>
                    <a:lnB>
                      <a:noFill/>
                    </a:lnB>
                  </a:tcPr>
                </a:tc>
                <a:tc>
                  <a:txBody>
                    <a:bodyPr/>
                    <a:lstStyle/>
                    <a:p>
                      <a:pPr algn="l" rtl="0" fontAlgn="ctr"/>
                      <a:r>
                        <a:rPr lang="pt-BR" sz="1800" b="0" i="0" u="none" strike="noStrike">
                          <a:solidFill>
                            <a:srgbClr val="000000"/>
                          </a:solidFill>
                          <a:latin typeface="+mn-lt"/>
                        </a:rPr>
                        <a:t>II.1. Principais benefícios da seguridade social</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662,0</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83,4</a:t>
                      </a:r>
                    </a:p>
                  </a:txBody>
                  <a:tcPr marL="0" marR="0" marT="0" marB="0" anchor="ctr">
                    <a:lnL>
                      <a:noFill/>
                    </a:lnL>
                    <a:lnR>
                      <a:noFill/>
                    </a:lnR>
                    <a:lnT>
                      <a:noFill/>
                    </a:lnT>
                    <a:lnB>
                      <a:noFill/>
                    </a:lnB>
                  </a:tcPr>
                </a:tc>
              </a:tr>
              <a:tr h="741549">
                <a:tc>
                  <a:txBody>
                    <a:bodyPr/>
                    <a:lstStyle/>
                    <a:p>
                      <a:pPr algn="l" fontAlgn="ctr"/>
                      <a:endParaRPr lang="pt-BR" sz="1800" b="0" i="0" u="none" strike="noStrike">
                        <a:solidFill>
                          <a:srgbClr val="000000"/>
                        </a:solidFill>
                        <a:latin typeface="+mn-lt"/>
                      </a:endParaRPr>
                    </a:p>
                  </a:txBody>
                  <a:tcPr marL="0" marR="0" marT="0" marB="0" anchor="ctr">
                    <a:lnL>
                      <a:noFill/>
                    </a:lnL>
                    <a:lnR>
                      <a:noFill/>
                    </a:lnR>
                    <a:lnT>
                      <a:noFill/>
                    </a:lnT>
                    <a:lnB>
                      <a:noFill/>
                    </a:lnB>
                  </a:tcPr>
                </a:tc>
                <a:tc>
                  <a:txBody>
                    <a:bodyPr/>
                    <a:lstStyle/>
                    <a:p>
                      <a:pPr algn="l" rtl="0" fontAlgn="ctr"/>
                      <a:r>
                        <a:rPr lang="pt-BR" sz="1800" b="0" i="0" u="none" strike="noStrike">
                          <a:solidFill>
                            <a:srgbClr val="000000"/>
                          </a:solidFill>
                          <a:latin typeface="+mn-lt"/>
                        </a:rPr>
                        <a:t>II.2. Salários dos servidores ativos do orçamento da seguridade social</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18,1</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2,3</a:t>
                      </a:r>
                    </a:p>
                  </a:txBody>
                  <a:tcPr marL="0" marR="0" marT="0" marB="0" anchor="ctr">
                    <a:lnL>
                      <a:noFill/>
                    </a:lnL>
                    <a:lnR>
                      <a:noFill/>
                    </a:lnR>
                    <a:lnT>
                      <a:noFill/>
                    </a:lnT>
                    <a:lnB>
                      <a:noFill/>
                    </a:lnB>
                  </a:tcPr>
                </a:tc>
              </a:tr>
              <a:tr h="741549">
                <a:tc>
                  <a:txBody>
                    <a:bodyPr/>
                    <a:lstStyle/>
                    <a:p>
                      <a:pPr algn="l" fontAlgn="ctr"/>
                      <a:endParaRPr lang="pt-BR" sz="1800" b="0" i="0" u="none" strike="noStrike">
                        <a:solidFill>
                          <a:srgbClr val="000000"/>
                        </a:solidFill>
                        <a:latin typeface="+mn-lt"/>
                      </a:endParaRPr>
                    </a:p>
                  </a:txBody>
                  <a:tcPr marL="0" marR="0" marT="0" marB="0" anchor="ctr">
                    <a:lnL>
                      <a:noFill/>
                    </a:lnL>
                    <a:lnR>
                      <a:noFill/>
                    </a:lnR>
                    <a:lnT>
                      <a:noFill/>
                    </a:lnT>
                    <a:lnB>
                      <a:noFill/>
                    </a:lnB>
                  </a:tcPr>
                </a:tc>
                <a:tc>
                  <a:txBody>
                    <a:bodyPr/>
                    <a:lstStyle/>
                    <a:p>
                      <a:pPr algn="l" rtl="0" fontAlgn="ctr"/>
                      <a:r>
                        <a:rPr lang="pt-BR" sz="1800" b="0" i="0" u="none" strike="noStrike">
                          <a:solidFill>
                            <a:srgbClr val="000000"/>
                          </a:solidFill>
                          <a:latin typeface="+mn-lt"/>
                        </a:rPr>
                        <a:t>II.3. Outras despesas de custeio e capital da seguridade social</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113,62</a:t>
                      </a:r>
                    </a:p>
                  </a:txBody>
                  <a:tcPr marL="0" marR="0" marT="0" marB="0" anchor="ctr">
                    <a:lnL>
                      <a:noFill/>
                    </a:lnL>
                    <a:lnR>
                      <a:noFill/>
                    </a:lnR>
                    <a:lnT>
                      <a:noFill/>
                    </a:lnT>
                    <a:lnB>
                      <a:noFill/>
                    </a:lnB>
                  </a:tcPr>
                </a:tc>
                <a:tc>
                  <a:txBody>
                    <a:bodyPr/>
                    <a:lstStyle/>
                    <a:p>
                      <a:pPr algn="ctr" rtl="0" fontAlgn="ctr"/>
                      <a:r>
                        <a:rPr lang="pt-BR" sz="1800" b="0" i="0" u="none" strike="noStrike">
                          <a:solidFill>
                            <a:srgbClr val="000000"/>
                          </a:solidFill>
                          <a:latin typeface="+mn-lt"/>
                        </a:rPr>
                        <a:t>14,3</a:t>
                      </a:r>
                    </a:p>
                  </a:txBody>
                  <a:tcPr marL="0" marR="0" marT="0" marB="0" anchor="ctr">
                    <a:lnL>
                      <a:noFill/>
                    </a:lnL>
                    <a:lnR>
                      <a:noFill/>
                    </a:lnR>
                    <a:lnT>
                      <a:noFill/>
                    </a:lnT>
                    <a:lnB>
                      <a:noFill/>
                    </a:lnB>
                  </a:tcPr>
                </a:tc>
              </a:tr>
              <a:tr h="372982">
                <a:tc gridSpan="2">
                  <a:txBody>
                    <a:bodyPr/>
                    <a:lstStyle/>
                    <a:p>
                      <a:pPr algn="l" rtl="0" fontAlgn="ctr"/>
                      <a:r>
                        <a:rPr lang="pt-BR" sz="1800" b="1" i="0" u="none" strike="noStrike" dirty="0">
                          <a:solidFill>
                            <a:srgbClr val="000000"/>
                          </a:solidFill>
                          <a:latin typeface="+mn-lt"/>
                        </a:rPr>
                        <a:t>III. Resultado (I - II)</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rtl="0" fontAlgn="ctr"/>
                      <a:r>
                        <a:rPr lang="pt-BR" sz="1800" b="1" i="0" u="none" strike="noStrike">
                          <a:solidFill>
                            <a:srgbClr val="000000"/>
                          </a:solidFill>
                          <a:latin typeface="+mn-lt"/>
                        </a:rPr>
                        <a:t>-166,5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0" fontAlgn="ctr"/>
                      <a:r>
                        <a:rPr lang="pt-BR" sz="1800" b="0" i="0" u="none" strike="noStrike" dirty="0">
                          <a:solidFill>
                            <a:srgbClr val="000000"/>
                          </a:solidFill>
                          <a:latin typeface="+mn-lt"/>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370923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181</a:t>
            </a:fld>
            <a:endParaRPr lang="pt-BR" dirty="0">
              <a:solidFill>
                <a:prstClr val="black"/>
              </a:solidFill>
            </a:endParaRPr>
          </a:p>
        </p:txBody>
      </p:sp>
      <p:sp>
        <p:nvSpPr>
          <p:cNvPr id="5" name="Título 1"/>
          <p:cNvSpPr>
            <a:spLocks noGrp="1"/>
          </p:cNvSpPr>
          <p:nvPr>
            <p:ph type="title"/>
          </p:nvPr>
        </p:nvSpPr>
        <p:spPr>
          <a:xfrm>
            <a:off x="1915479" y="661632"/>
            <a:ext cx="5056563" cy="1143000"/>
          </a:xfrm>
        </p:spPr>
        <p:txBody>
          <a:bodyPr vert="horz" lIns="91440" tIns="45720" rIns="91440" bIns="45720" rtlCol="0" anchor="ctr">
            <a:noAutofit/>
          </a:bodyPr>
          <a:lstStyle/>
          <a:p>
            <a:pPr algn="ctr"/>
            <a:r>
              <a:rPr lang="pt-BR" sz="2800" b="1" dirty="0">
                <a:latin typeface="+mn-lt"/>
              </a:rPr>
              <a:t>Resultado da Seguridade Social</a:t>
            </a:r>
            <a:br>
              <a:rPr lang="pt-BR" sz="2800" b="1" dirty="0">
                <a:latin typeface="+mn-lt"/>
              </a:rPr>
            </a:br>
            <a:r>
              <a:rPr lang="pt-BR" sz="2800" dirty="0">
                <a:latin typeface="+mn-lt"/>
              </a:rPr>
              <a:t>(R$ </a:t>
            </a:r>
            <a:r>
              <a:rPr lang="pt-BR" sz="2800" dirty="0" smtClean="0">
                <a:latin typeface="+mn-lt"/>
              </a:rPr>
              <a:t>bilhões nominais e % PIB)</a:t>
            </a:r>
            <a:endParaRPr lang="pt-BR" sz="2800" dirty="0">
              <a:latin typeface="+mn-lt"/>
            </a:endParaRPr>
          </a:p>
        </p:txBody>
      </p:sp>
      <p:sp>
        <p:nvSpPr>
          <p:cNvPr id="6" name="CaixaDeTexto 5"/>
          <p:cNvSpPr txBox="1"/>
          <p:nvPr/>
        </p:nvSpPr>
        <p:spPr>
          <a:xfrm>
            <a:off x="156993" y="6415738"/>
            <a:ext cx="1188295" cy="246347"/>
          </a:xfrm>
          <a:prstGeom prst="rect">
            <a:avLst/>
          </a:prstGeom>
          <a:noFill/>
        </p:spPr>
        <p:txBody>
          <a:bodyPr wrap="square" rtlCol="0">
            <a:spAutoFit/>
          </a:bodyPr>
          <a:lstStyle/>
          <a:p>
            <a:r>
              <a:rPr lang="pt-BR" sz="1000" dirty="0" smtClean="0">
                <a:solidFill>
                  <a:prstClr val="black"/>
                </a:solidFill>
                <a:latin typeface="Arial" charset="0"/>
                <a:cs typeface="Arial" charset="0"/>
              </a:rPr>
              <a:t>Fonte: SOF/MP. </a:t>
            </a:r>
            <a:endParaRPr lang="pt-BR" sz="1000" dirty="0">
              <a:solidFill>
                <a:prstClr val="black"/>
              </a:solidFill>
              <a:latin typeface="Arial" charset="0"/>
              <a:cs typeface="Arial" charset="0"/>
            </a:endParaRPr>
          </a:p>
        </p:txBody>
      </p:sp>
      <p:graphicFrame>
        <p:nvGraphicFramePr>
          <p:cNvPr id="7" name="Gráfico 6"/>
          <p:cNvGraphicFramePr>
            <a:graphicFrameLocks noGrp="1"/>
          </p:cNvGraphicFramePr>
          <p:nvPr>
            <p:extLst/>
          </p:nvPr>
        </p:nvGraphicFramePr>
        <p:xfrm>
          <a:off x="200722" y="1772816"/>
          <a:ext cx="8486078" cy="4616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02971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182</a:t>
            </a:fld>
            <a:endParaRPr lang="pt-BR" dirty="0">
              <a:solidFill>
                <a:prstClr val="black"/>
              </a:solidFill>
            </a:endParaRPr>
          </a:p>
        </p:txBody>
      </p:sp>
      <p:sp>
        <p:nvSpPr>
          <p:cNvPr id="5" name="CaixaDeTexto 4"/>
          <p:cNvSpPr txBox="1"/>
          <p:nvPr/>
        </p:nvSpPr>
        <p:spPr>
          <a:xfrm>
            <a:off x="2835936" y="1317255"/>
            <a:ext cx="3301144" cy="30777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pt-BR" sz="1400" b="1" dirty="0" smtClean="0">
                <a:solidFill>
                  <a:prstClr val="black">
                    <a:lumMod val="65000"/>
                    <a:lumOff val="35000"/>
                  </a:prstClr>
                </a:solidFill>
                <a:latin typeface="Calibri"/>
                <a:cs typeface="Arial" charset="0"/>
              </a:rPr>
              <a:t>Valor em % PIB – </a:t>
            </a:r>
            <a:r>
              <a:rPr lang="pt-BR" sz="1400" dirty="0" smtClean="0">
                <a:solidFill>
                  <a:prstClr val="black">
                    <a:lumMod val="65000"/>
                    <a:lumOff val="35000"/>
                  </a:prstClr>
                </a:solidFill>
                <a:latin typeface="Calibri"/>
                <a:cs typeface="Arial" charset="0"/>
              </a:rPr>
              <a:t>anos selecionados</a:t>
            </a:r>
          </a:p>
        </p:txBody>
      </p:sp>
      <p:sp>
        <p:nvSpPr>
          <p:cNvPr id="6" name="CaixaDeTexto 5"/>
          <p:cNvSpPr txBox="1"/>
          <p:nvPr/>
        </p:nvSpPr>
        <p:spPr>
          <a:xfrm>
            <a:off x="155984" y="6415801"/>
            <a:ext cx="1512168"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SOF/MP</a:t>
            </a:r>
          </a:p>
        </p:txBody>
      </p:sp>
      <p:sp>
        <p:nvSpPr>
          <p:cNvPr id="7" name="Título 1"/>
          <p:cNvSpPr>
            <a:spLocks noGrp="1"/>
          </p:cNvSpPr>
          <p:nvPr>
            <p:ph type="title"/>
          </p:nvPr>
        </p:nvSpPr>
        <p:spPr>
          <a:xfrm>
            <a:off x="2128500" y="692696"/>
            <a:ext cx="4716016" cy="663785"/>
          </a:xfrm>
        </p:spPr>
        <p:txBody>
          <a:bodyPr>
            <a:noAutofit/>
          </a:bodyPr>
          <a:lstStyle/>
          <a:p>
            <a:pPr algn="ctr"/>
            <a:r>
              <a:rPr lang="pt-BR" sz="2800" b="1" dirty="0">
                <a:latin typeface="+mn-lt"/>
              </a:rPr>
              <a:t>Receitas da Seguridade </a:t>
            </a:r>
            <a:r>
              <a:rPr lang="pt-BR" sz="2800" b="1" dirty="0" smtClean="0">
                <a:latin typeface="+mn-lt"/>
              </a:rPr>
              <a:t>Social</a:t>
            </a:r>
            <a:endParaRPr lang="pt-BR" sz="2800" b="1" dirty="0">
              <a:solidFill>
                <a:srgbClr val="FF0000"/>
              </a:solidFill>
              <a:latin typeface="+mn-lt"/>
            </a:endParaRPr>
          </a:p>
        </p:txBody>
      </p:sp>
      <p:sp>
        <p:nvSpPr>
          <p:cNvPr id="8" name="Retângulo 7"/>
          <p:cNvSpPr/>
          <p:nvPr/>
        </p:nvSpPr>
        <p:spPr>
          <a:xfrm>
            <a:off x="155984" y="6102434"/>
            <a:ext cx="5118760" cy="253916"/>
          </a:xfrm>
          <a:prstGeom prst="rect">
            <a:avLst/>
          </a:prstGeom>
        </p:spPr>
        <p:txBody>
          <a:bodyPr wrap="square">
            <a:spAutoFit/>
          </a:bodyPr>
          <a:lstStyle/>
          <a:p>
            <a:pPr fontAlgn="t"/>
            <a:r>
              <a:rPr lang="pt-BR" sz="1000" dirty="0">
                <a:solidFill>
                  <a:prstClr val="black"/>
                </a:solidFill>
                <a:latin typeface="Arial" charset="0"/>
                <a:cs typeface="Arial" charset="0"/>
              </a:rPr>
              <a:t>1 - Considera a contribuição </a:t>
            </a:r>
            <a:r>
              <a:rPr lang="pt-BR" sz="1000" dirty="0" smtClean="0">
                <a:solidFill>
                  <a:prstClr val="black"/>
                </a:solidFill>
                <a:latin typeface="Arial" charset="0"/>
                <a:cs typeface="Arial" charset="0"/>
              </a:rPr>
              <a:t>do servidor e a patronal </a:t>
            </a:r>
            <a:r>
              <a:rPr lang="pt-BR" sz="1000" dirty="0">
                <a:solidFill>
                  <a:prstClr val="black"/>
                </a:solidFill>
                <a:latin typeface="Arial" charset="0"/>
                <a:cs typeface="Arial" charset="0"/>
              </a:rPr>
              <a:t>paga pela União ao RPPS. </a:t>
            </a:r>
          </a:p>
        </p:txBody>
      </p:sp>
      <p:graphicFrame>
        <p:nvGraphicFramePr>
          <p:cNvPr id="9" name="Tabela 8"/>
          <p:cNvGraphicFramePr>
            <a:graphicFrameLocks noGrp="1"/>
          </p:cNvGraphicFramePr>
          <p:nvPr>
            <p:extLst/>
          </p:nvPr>
        </p:nvGraphicFramePr>
        <p:xfrm>
          <a:off x="286216" y="1640939"/>
          <a:ext cx="8400585" cy="4402044"/>
        </p:xfrm>
        <a:graphic>
          <a:graphicData uri="http://schemas.openxmlformats.org/drawingml/2006/table">
            <a:tbl>
              <a:tblPr/>
              <a:tblGrid>
                <a:gridCol w="686930"/>
                <a:gridCol w="2833590"/>
                <a:gridCol w="758485"/>
                <a:gridCol w="686930"/>
                <a:gridCol w="686930"/>
                <a:gridCol w="686930"/>
                <a:gridCol w="686930"/>
                <a:gridCol w="686930"/>
                <a:gridCol w="686930"/>
              </a:tblGrid>
              <a:tr h="208134">
                <a:tc gridSpan="2">
                  <a:txBody>
                    <a:bodyPr/>
                    <a:lstStyle/>
                    <a:p>
                      <a:pPr algn="ctr" rtl="0" fontAlgn="ctr"/>
                      <a:r>
                        <a:rPr lang="pt-BR" sz="1200" b="1" i="0" u="none" strike="noStrike" dirty="0">
                          <a:solidFill>
                            <a:srgbClr val="FFFFFF"/>
                          </a:solidFill>
                          <a:latin typeface="Verdana"/>
                        </a:rPr>
                        <a:t> Descrição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pt-BR"/>
                    </a:p>
                  </a:txBody>
                  <a:tcPr/>
                </a:tc>
                <a:tc>
                  <a:txBody>
                    <a:bodyPr/>
                    <a:lstStyle/>
                    <a:p>
                      <a:pPr algn="ctr" rtl="0" fontAlgn="ctr"/>
                      <a:r>
                        <a:rPr lang="pt-BR" sz="1200" b="1" i="0" u="none" strike="noStrike">
                          <a:solidFill>
                            <a:srgbClr val="FFFFFF"/>
                          </a:solidFill>
                          <a:latin typeface="Verdana"/>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dirty="0">
                          <a:solidFill>
                            <a:srgbClr val="FFFFFF"/>
                          </a:solidFill>
                          <a:latin typeface="Verdana"/>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321513">
                <a:tc>
                  <a:txBody>
                    <a:bodyPr/>
                    <a:lstStyle/>
                    <a:p>
                      <a:pPr algn="l" fontAlgn="ctr"/>
                      <a:r>
                        <a:rPr lang="pt-BR" sz="1200" b="0" i="0" u="none" strike="noStrike" dirty="0">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pt-BR" sz="1200" b="0" i="0" u="none" strike="noStrike">
                          <a:solidFill>
                            <a:srgbClr val="0000FF"/>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19089">
                <a:tc gridSpan="2">
                  <a:txBody>
                    <a:bodyPr/>
                    <a:lstStyle/>
                    <a:p>
                      <a:pPr algn="l" rtl="0" fontAlgn="ctr"/>
                      <a:r>
                        <a:rPr lang="pt-BR" sz="1200" b="1" i="0" u="none" strike="noStrike">
                          <a:solidFill>
                            <a:srgbClr val="000000"/>
                          </a:solidFill>
                          <a:latin typeface="Verdana"/>
                        </a:rPr>
                        <a:t>I. Receitas Primárias</a:t>
                      </a: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200" b="1" i="0" u="none" strike="noStrike">
                          <a:solidFill>
                            <a:srgbClr val="000000"/>
                          </a:solidFill>
                          <a:latin typeface="Verdana"/>
                        </a:rPr>
                        <a:t>11,12</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10,52</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10,82</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10,87</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10,84</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10,69</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10,62</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pt-BR" sz="1200" b="1"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r>
              <a:tr h="219089">
                <a:tc gridSpan="2">
                  <a:txBody>
                    <a:bodyPr/>
                    <a:lstStyle/>
                    <a:p>
                      <a:pPr algn="l" rtl="0" fontAlgn="ctr"/>
                      <a:r>
                        <a:rPr lang="pt-BR" sz="1200" b="0" i="0" u="sng" strike="noStrike">
                          <a:solidFill>
                            <a:srgbClr val="000000"/>
                          </a:solidFill>
                          <a:latin typeface="Verdana"/>
                        </a:rPr>
                        <a:t>I.1. Contribuições sociais</a:t>
                      </a: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200" b="0" i="0" u="none" strike="noStrike">
                          <a:solidFill>
                            <a:srgbClr val="000000"/>
                          </a:solidFill>
                          <a:latin typeface="Verdana"/>
                        </a:rPr>
                        <a:t>11,03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10,39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10,64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10,74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10,72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10,56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10,47</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RGPS</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5,45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5,62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5,74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5,78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5,93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5,93</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CSLL</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0,93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0,94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0,96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0,94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0,81</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COFINS</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3,22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2,88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2,92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3,02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3,00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2,76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2,72</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PIS/PASEP</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0,47</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0,43</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CPMF</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0,00</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CPSS </a:t>
                      </a:r>
                      <a:r>
                        <a:rPr lang="pt-BR" sz="1200" b="0" i="0" u="none" strike="noStrike" baseline="30000">
                          <a:solidFill>
                            <a:srgbClr val="000000"/>
                          </a:solidFill>
                          <a:latin typeface="Verdana"/>
                        </a:rPr>
                        <a:t>(1)</a:t>
                      </a:r>
                      <a:r>
                        <a:rPr lang="pt-BR" sz="1200" b="0" i="0" u="none" strike="noStrike">
                          <a:solidFill>
                            <a:srgbClr val="000000"/>
                          </a:solidFill>
                          <a:latin typeface="Verdana"/>
                        </a:rPr>
                        <a:t> </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0,47</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0,50</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Custeio das Pensões Militares</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0,04</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Concursos de Prognósticos</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0,03</a:t>
                      </a:r>
                    </a:p>
                  </a:txBody>
                  <a:tcPr marL="0" marR="0" marT="0" marB="0" anchor="ctr">
                    <a:lnL>
                      <a:noFill/>
                    </a:lnL>
                    <a:lnR>
                      <a:noFill/>
                    </a:lnR>
                    <a:lnT>
                      <a:noFill/>
                    </a:lnT>
                    <a:lnB>
                      <a:noFill/>
                    </a:lnB>
                  </a:tcPr>
                </a:tc>
              </a:tr>
              <a:tr h="321513">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pt-BR" sz="1200" b="0" i="0" u="none" strike="noStrike" dirty="0">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dirty="0">
                        <a:solidFill>
                          <a:srgbClr val="000000"/>
                        </a:solidFill>
                        <a:latin typeface="Verdana"/>
                      </a:endParaRPr>
                    </a:p>
                  </a:txBody>
                  <a:tcPr marL="0" marR="0" marT="0" marB="0" anchor="ctr">
                    <a:lnL>
                      <a:noFill/>
                    </a:lnL>
                    <a:lnR>
                      <a:noFill/>
                    </a:lnR>
                    <a:lnT>
                      <a:noFill/>
                    </a:lnT>
                    <a:lnB>
                      <a:noFill/>
                    </a:lnB>
                  </a:tcPr>
                </a:tc>
              </a:tr>
              <a:tr h="219089">
                <a:tc gridSpan="2">
                  <a:txBody>
                    <a:bodyPr/>
                    <a:lstStyle/>
                    <a:p>
                      <a:pPr algn="l" rtl="0" fontAlgn="ctr"/>
                      <a:r>
                        <a:rPr lang="pt-BR" sz="1200" b="0" i="0" u="sng" strike="noStrike">
                          <a:solidFill>
                            <a:srgbClr val="000000"/>
                          </a:solidFill>
                          <a:latin typeface="Verdana"/>
                        </a:rPr>
                        <a:t>I.2. Demais Receitas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a:txBody>
                    <a:bodyPr/>
                    <a:lstStyle/>
                    <a:p>
                      <a:pPr algn="ctr" rtl="0" fontAlgn="ctr"/>
                      <a:r>
                        <a:rPr lang="pt-BR" sz="1200" b="0" i="0" u="none" strike="noStrike">
                          <a:solidFill>
                            <a:srgbClr val="000000"/>
                          </a:solidFill>
                          <a:latin typeface="Verdana"/>
                        </a:rPr>
                        <a:t>0,09</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0,18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0,13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dirty="0">
                          <a:solidFill>
                            <a:srgbClr val="000000"/>
                          </a:solidFill>
                          <a:latin typeface="Verdana"/>
                        </a:rPr>
                        <a:t>0,16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49225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183</a:t>
            </a:fld>
            <a:endParaRPr lang="pt-BR" dirty="0">
              <a:solidFill>
                <a:prstClr val="black"/>
              </a:solidFill>
            </a:endParaRPr>
          </a:p>
        </p:txBody>
      </p:sp>
      <p:sp>
        <p:nvSpPr>
          <p:cNvPr id="5" name="CaixaDeTexto 4"/>
          <p:cNvSpPr txBox="1"/>
          <p:nvPr/>
        </p:nvSpPr>
        <p:spPr>
          <a:xfrm>
            <a:off x="2845029" y="1218714"/>
            <a:ext cx="3238350" cy="307777"/>
          </a:xfrm>
          <a:prstGeom prst="rect">
            <a:avLst/>
          </a:prstGeom>
          <a:noFill/>
        </p:spPr>
        <p:txBody>
          <a:bodyPr wrap="square" rtlCol="0">
            <a:spAutoFit/>
          </a:bodyPr>
          <a:lstStyle/>
          <a:p>
            <a:pPr algn="ctr">
              <a:defRPr sz="1400" b="0" i="0" u="none" strike="noStrike" kern="1200" spc="0" baseline="0">
                <a:solidFill>
                  <a:prstClr val="black">
                    <a:lumMod val="65000"/>
                    <a:lumOff val="35000"/>
                  </a:prstClr>
                </a:solidFill>
                <a:latin typeface="+mn-lt"/>
                <a:ea typeface="+mn-ea"/>
                <a:cs typeface="+mn-cs"/>
              </a:defRPr>
            </a:pPr>
            <a:r>
              <a:rPr lang="pt-BR" sz="1400" b="1" dirty="0" smtClean="0">
                <a:solidFill>
                  <a:prstClr val="black">
                    <a:lumMod val="65000"/>
                    <a:lumOff val="35000"/>
                  </a:prstClr>
                </a:solidFill>
                <a:latin typeface="Calibri"/>
                <a:cs typeface="Arial" charset="0"/>
              </a:rPr>
              <a:t>Valor em % PIB – </a:t>
            </a:r>
            <a:r>
              <a:rPr lang="pt-BR" sz="1400" dirty="0" smtClean="0">
                <a:solidFill>
                  <a:prstClr val="black">
                    <a:lumMod val="65000"/>
                    <a:lumOff val="35000"/>
                  </a:prstClr>
                </a:solidFill>
                <a:latin typeface="Calibri"/>
                <a:cs typeface="Arial" charset="0"/>
              </a:rPr>
              <a:t>anos selecionados</a:t>
            </a:r>
          </a:p>
        </p:txBody>
      </p:sp>
      <p:sp>
        <p:nvSpPr>
          <p:cNvPr id="6" name="CaixaDeTexto 5"/>
          <p:cNvSpPr txBox="1"/>
          <p:nvPr/>
        </p:nvSpPr>
        <p:spPr>
          <a:xfrm>
            <a:off x="179512" y="6415801"/>
            <a:ext cx="1512168"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SOF/MP</a:t>
            </a:r>
          </a:p>
        </p:txBody>
      </p:sp>
      <p:sp>
        <p:nvSpPr>
          <p:cNvPr id="7" name="Título 1"/>
          <p:cNvSpPr>
            <a:spLocks noGrp="1"/>
          </p:cNvSpPr>
          <p:nvPr>
            <p:ph type="title"/>
          </p:nvPr>
        </p:nvSpPr>
        <p:spPr>
          <a:xfrm>
            <a:off x="2034188" y="533296"/>
            <a:ext cx="4860032" cy="878394"/>
          </a:xfrm>
        </p:spPr>
        <p:txBody>
          <a:bodyPr>
            <a:noAutofit/>
          </a:bodyPr>
          <a:lstStyle/>
          <a:p>
            <a:pPr algn="ctr"/>
            <a:r>
              <a:rPr lang="pt-BR" sz="2800" b="1" dirty="0" smtClean="0">
                <a:latin typeface="+mn-lt"/>
              </a:rPr>
              <a:t>Despesas </a:t>
            </a:r>
            <a:r>
              <a:rPr lang="pt-BR" sz="2800" b="1" dirty="0">
                <a:latin typeface="+mn-lt"/>
              </a:rPr>
              <a:t>da Seguridade </a:t>
            </a:r>
            <a:r>
              <a:rPr lang="pt-BR" sz="2800" b="1" dirty="0" smtClean="0">
                <a:latin typeface="+mn-lt"/>
              </a:rPr>
              <a:t>Social</a:t>
            </a:r>
            <a:endParaRPr lang="pt-BR" sz="2800" b="1" dirty="0">
              <a:solidFill>
                <a:srgbClr val="FF0000"/>
              </a:solidFill>
              <a:latin typeface="+mn-lt"/>
            </a:endParaRPr>
          </a:p>
        </p:txBody>
      </p:sp>
      <p:sp>
        <p:nvSpPr>
          <p:cNvPr id="8" name="Retângulo 7"/>
          <p:cNvSpPr/>
          <p:nvPr/>
        </p:nvSpPr>
        <p:spPr>
          <a:xfrm>
            <a:off x="179512" y="6000303"/>
            <a:ext cx="7716231" cy="415498"/>
          </a:xfrm>
          <a:prstGeom prst="rect">
            <a:avLst/>
          </a:prstGeom>
        </p:spPr>
        <p:txBody>
          <a:bodyPr wrap="square">
            <a:spAutoFit/>
          </a:bodyPr>
          <a:lstStyle/>
          <a:p>
            <a:pPr fontAlgn="t"/>
            <a:r>
              <a:rPr lang="pt-BR" sz="1000" dirty="0" smtClean="0">
                <a:solidFill>
                  <a:prstClr val="black"/>
                </a:solidFill>
                <a:latin typeface="Arial" charset="0"/>
                <a:cs typeface="Arial" charset="0"/>
              </a:rPr>
              <a:t>1 - Despesas no conceito orçamentário</a:t>
            </a:r>
          </a:p>
          <a:p>
            <a:pPr fontAlgn="t"/>
            <a:r>
              <a:rPr lang="pt-BR" sz="1000" dirty="0" smtClean="0">
                <a:solidFill>
                  <a:prstClr val="black"/>
                </a:solidFill>
                <a:latin typeface="Arial" charset="0"/>
                <a:cs typeface="Arial" charset="0"/>
              </a:rPr>
              <a:t>2- Salários dos servidores ativos do orçamento da seguridade social e outras despesas de custeio e capital da seguridade social</a:t>
            </a:r>
          </a:p>
        </p:txBody>
      </p:sp>
      <p:graphicFrame>
        <p:nvGraphicFramePr>
          <p:cNvPr id="9" name="Tabela 8"/>
          <p:cNvGraphicFramePr>
            <a:graphicFrameLocks noGrp="1"/>
          </p:cNvGraphicFramePr>
          <p:nvPr>
            <p:extLst/>
          </p:nvPr>
        </p:nvGraphicFramePr>
        <p:xfrm>
          <a:off x="241611" y="1576338"/>
          <a:ext cx="8445187" cy="4273401"/>
        </p:xfrm>
        <a:graphic>
          <a:graphicData uri="http://schemas.openxmlformats.org/drawingml/2006/table">
            <a:tbl>
              <a:tblPr/>
              <a:tblGrid>
                <a:gridCol w="690577"/>
                <a:gridCol w="2848635"/>
                <a:gridCol w="762513"/>
                <a:gridCol w="690577"/>
                <a:gridCol w="690577"/>
                <a:gridCol w="690577"/>
                <a:gridCol w="690577"/>
                <a:gridCol w="690577"/>
                <a:gridCol w="690577"/>
              </a:tblGrid>
              <a:tr h="167280">
                <a:tc gridSpan="2">
                  <a:txBody>
                    <a:bodyPr/>
                    <a:lstStyle/>
                    <a:p>
                      <a:pPr algn="ctr" rtl="0" fontAlgn="ctr"/>
                      <a:r>
                        <a:rPr lang="pt-BR" sz="1200" b="1" i="0" u="none" strike="noStrike" dirty="0">
                          <a:solidFill>
                            <a:srgbClr val="FFFFFF"/>
                          </a:solidFill>
                          <a:latin typeface="Verdana"/>
                        </a:rPr>
                        <a:t> Descrição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pt-BR"/>
                    </a:p>
                  </a:txBody>
                  <a:tcPr/>
                </a:tc>
                <a:tc>
                  <a:txBody>
                    <a:bodyPr/>
                    <a:lstStyle/>
                    <a:p>
                      <a:pPr algn="ctr" rtl="0" fontAlgn="ctr"/>
                      <a:r>
                        <a:rPr lang="pt-BR" sz="1200" b="1" i="0" u="none" strike="noStrike">
                          <a:solidFill>
                            <a:srgbClr val="FFFFFF"/>
                          </a:solidFill>
                          <a:latin typeface="Verdana"/>
                        </a:rPr>
                        <a:t>2005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pt-BR" sz="1200" b="1" i="0" u="none" strike="noStrike">
                          <a:solidFill>
                            <a:srgbClr val="FFFFFF"/>
                          </a:solidFill>
                          <a:latin typeface="Verdana"/>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r>
              <a:tr h="237704">
                <a:tc>
                  <a:txBody>
                    <a:bodyPr/>
                    <a:lstStyle/>
                    <a:p>
                      <a:pPr algn="l" fontAlgn="ctr"/>
                      <a:r>
                        <a:rPr lang="pt-BR" sz="1200" b="0" i="0" u="none" strike="noStrike">
                          <a:solidFill>
                            <a:srgbClr val="000000"/>
                          </a:solidFill>
                          <a:latin typeface="Calibri"/>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pt-BR" sz="1200" b="0" i="0" u="none" strike="noStrike">
                          <a:solidFill>
                            <a:srgbClr val="0000FF"/>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pt-BR" sz="1200" b="0" i="0" u="none" strike="noStrike">
                          <a:solidFill>
                            <a:srgbClr val="000000"/>
                          </a:solidFill>
                          <a:latin typeface="Verdana"/>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67280">
                <a:tc gridSpan="2">
                  <a:txBody>
                    <a:bodyPr/>
                    <a:lstStyle/>
                    <a:p>
                      <a:pPr algn="l" rtl="0" fontAlgn="ctr"/>
                      <a:r>
                        <a:rPr lang="pt-BR" sz="1200" b="1" i="0" u="none" strike="noStrike" dirty="0">
                          <a:solidFill>
                            <a:srgbClr val="000000"/>
                          </a:solidFill>
                          <a:latin typeface="Verdana"/>
                        </a:rPr>
                        <a:t>I. Despesas </a:t>
                      </a:r>
                      <a:r>
                        <a:rPr lang="pt-BR" sz="1200" b="1" i="0" u="none" strike="noStrike" dirty="0" smtClean="0">
                          <a:solidFill>
                            <a:srgbClr val="000000"/>
                          </a:solidFill>
                          <a:latin typeface="Verdana"/>
                        </a:rPr>
                        <a:t>primárias </a:t>
                      </a:r>
                      <a:r>
                        <a:rPr lang="pt-BR" sz="1200" b="0" i="0" u="none" strike="noStrike" dirty="0" smtClean="0">
                          <a:solidFill>
                            <a:srgbClr val="000000"/>
                          </a:solidFill>
                          <a:latin typeface="Verdana"/>
                        </a:rPr>
                        <a:t>(1)</a:t>
                      </a:r>
                      <a:endParaRPr lang="pt-BR" sz="1200" b="0" i="0" u="none" strike="noStrike" dirty="0">
                        <a:solidFill>
                          <a:srgbClr val="000000"/>
                        </a:solidFill>
                        <a:latin typeface="Verdana"/>
                      </a:endParaRP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200" b="1" i="0" u="none" strike="noStrike">
                          <a:solidFill>
                            <a:srgbClr val="000000"/>
                          </a:solidFill>
                          <a:latin typeface="Verdana"/>
                        </a:rPr>
                        <a:t>12,23</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12,23</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12,15</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12,45</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12,54</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12,98</a:t>
                      </a:r>
                    </a:p>
                  </a:txBody>
                  <a:tcPr marL="0" marR="0" marT="0" marB="0" anchor="ctr">
                    <a:lnL>
                      <a:noFill/>
                    </a:lnL>
                    <a:lnR>
                      <a:noFill/>
                    </a:lnR>
                    <a:lnT>
                      <a:noFill/>
                    </a:lnT>
                    <a:lnB>
                      <a:noFill/>
                    </a:lnB>
                  </a:tcPr>
                </a:tc>
                <a:tc>
                  <a:txBody>
                    <a:bodyPr/>
                    <a:lstStyle/>
                    <a:p>
                      <a:pPr algn="ctr" rtl="0" fontAlgn="ctr"/>
                      <a:r>
                        <a:rPr lang="pt-BR" sz="1200" b="1" i="0" u="none" strike="noStrike">
                          <a:solidFill>
                            <a:srgbClr val="000000"/>
                          </a:solidFill>
                          <a:latin typeface="Verdana"/>
                        </a:rPr>
                        <a:t>13,44</a:t>
                      </a:r>
                    </a:p>
                  </a:txBody>
                  <a:tcPr marL="0" marR="0" marT="0" marB="0" anchor="ctr">
                    <a:lnL>
                      <a:noFill/>
                    </a:lnL>
                    <a:lnR>
                      <a:noFill/>
                    </a:lnR>
                    <a:lnT>
                      <a:noFill/>
                    </a:lnT>
                    <a:lnB>
                      <a:noFill/>
                    </a:lnB>
                  </a:tcPr>
                </a:tc>
              </a:tr>
              <a:tr h="237704">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pt-BR" sz="1200" b="1"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fontAlgn="ctr"/>
                      <a:endParaRPr lang="pt-BR" sz="1200" b="0" i="0" u="none" strike="noStrike">
                        <a:solidFill>
                          <a:srgbClr val="000000"/>
                        </a:solidFill>
                        <a:latin typeface="Verdana"/>
                      </a:endParaRPr>
                    </a:p>
                  </a:txBody>
                  <a:tcPr marL="0" marR="0" marT="0" marB="0" anchor="ctr">
                    <a:lnL>
                      <a:noFill/>
                    </a:lnL>
                    <a:lnR>
                      <a:noFill/>
                    </a:lnR>
                    <a:lnT>
                      <a:noFill/>
                    </a:lnT>
                    <a:lnB>
                      <a:noFill/>
                    </a:lnB>
                  </a:tcPr>
                </a:tc>
              </a:tr>
              <a:tr h="334560">
                <a:tc gridSpan="2">
                  <a:txBody>
                    <a:bodyPr/>
                    <a:lstStyle/>
                    <a:p>
                      <a:pPr algn="l" rtl="0" fontAlgn="ctr"/>
                      <a:r>
                        <a:rPr lang="pt-BR" sz="1200" b="0" i="0" u="sng" strike="noStrike">
                          <a:solidFill>
                            <a:srgbClr val="000000"/>
                          </a:solidFill>
                          <a:latin typeface="Verdana"/>
                        </a:rPr>
                        <a:t>II.1. Principais benefícios da seguridade social</a:t>
                      </a: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200" b="0" i="0" u="none" strike="noStrike">
                          <a:solidFill>
                            <a:srgbClr val="000000"/>
                          </a:solidFill>
                          <a:latin typeface="Verdana"/>
                        </a:rPr>
                        <a:t>10,02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10,13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10,01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10,25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10,39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10,80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11,21</a:t>
                      </a:r>
                    </a:p>
                  </a:txBody>
                  <a:tcPr marL="0" marR="0" marT="0" marB="0" anchor="ctr">
                    <a:lnL>
                      <a:noFill/>
                    </a:lnL>
                    <a:lnR>
                      <a:noFill/>
                    </a:lnR>
                    <a:lnT>
                      <a:noFill/>
                    </a:lnT>
                    <a:lnB>
                      <a:noFill/>
                    </a:lnB>
                  </a:tcPr>
                </a:tc>
              </a:tr>
              <a:tr h="334560">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Benefícios do Regime Geral da Previdência Social</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6,76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6,56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6,46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6,63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6,74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7,07</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7,45</a:t>
                      </a:r>
                    </a:p>
                  </a:txBody>
                  <a:tcPr marL="0" marR="0" marT="0" marB="0" anchor="ctr">
                    <a:lnL>
                      <a:noFill/>
                    </a:lnL>
                    <a:lnR>
                      <a:noFill/>
                    </a:lnR>
                    <a:lnT>
                      <a:noFill/>
                    </a:lnT>
                    <a:lnB>
                      <a:noFill/>
                    </a:lnB>
                  </a:tcPr>
                </a:tc>
              </a:tr>
              <a:tr h="334560">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Pagamento a servidores inativos da União, Ex-Territórios e FCDF</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2,01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1,90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1,81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1,72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1,68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1,69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1,76</a:t>
                      </a:r>
                    </a:p>
                  </a:txBody>
                  <a:tcPr marL="0" marR="0" marT="0" marB="0" anchor="ctr">
                    <a:lnL>
                      <a:noFill/>
                    </a:lnL>
                    <a:lnR>
                      <a:noFill/>
                    </a:lnR>
                    <a:lnT>
                      <a:noFill/>
                    </a:lnT>
                    <a:lnB>
                      <a:noFill/>
                    </a:lnB>
                  </a:tcPr>
                </a:tc>
              </a:tr>
              <a:tr h="237704">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Benefícios assistenciais LOAS/RMV</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0,64</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0,65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0,68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0,72</a:t>
                      </a:r>
                    </a:p>
                  </a:txBody>
                  <a:tcPr marL="0" marR="0" marT="0" marB="0" anchor="ctr">
                    <a:lnL>
                      <a:noFill/>
                    </a:lnL>
                    <a:lnR>
                      <a:noFill/>
                    </a:lnR>
                    <a:lnT>
                      <a:noFill/>
                    </a:lnT>
                    <a:lnB>
                      <a:noFill/>
                    </a:lnB>
                  </a:tcPr>
                </a:tc>
              </a:tr>
              <a:tr h="334560">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Pagamento de seguro-desemprego e abono salarial</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0,52</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0,75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0,78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0,91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0,82</a:t>
                      </a:r>
                    </a:p>
                  </a:txBody>
                  <a:tcPr marL="0" marR="0" marT="0" marB="0" anchor="ctr">
                    <a:lnL>
                      <a:noFill/>
                    </a:lnL>
                    <a:lnR>
                      <a:noFill/>
                    </a:lnR>
                    <a:lnT>
                      <a:noFill/>
                    </a:lnT>
                    <a:lnB>
                      <a:noFill/>
                    </a:lnB>
                  </a:tcPr>
                </a:tc>
              </a:tr>
              <a:tr h="237704">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r>
                        <a:rPr lang="pt-BR" sz="1200" b="0" i="0" u="none" strike="noStrike">
                          <a:solidFill>
                            <a:srgbClr val="000000"/>
                          </a:solidFill>
                          <a:latin typeface="Verdana"/>
                        </a:rPr>
                        <a:t>Bolsa-Família</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0,29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0,38</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0,43</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0,45</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0,46</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0,46</a:t>
                      </a:r>
                    </a:p>
                  </a:txBody>
                  <a:tcPr marL="0" marR="0" marT="0" marB="0" anchor="ctr">
                    <a:lnL>
                      <a:noFill/>
                    </a:lnL>
                    <a:lnR>
                      <a:noFill/>
                    </a:lnR>
                    <a:lnT>
                      <a:noFill/>
                    </a:lnT>
                    <a:lnB>
                      <a:noFill/>
                    </a:lnB>
                  </a:tcPr>
                </a:tc>
              </a:tr>
              <a:tr h="237704">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r>
              <a:tr h="334560">
                <a:tc gridSpan="2">
                  <a:txBody>
                    <a:bodyPr/>
                    <a:lstStyle/>
                    <a:p>
                      <a:pPr algn="ctr" fontAlgn="ctr"/>
                      <a:r>
                        <a:rPr lang="pt-BR" sz="1200" b="0" i="0" u="none" strike="noStrike" dirty="0">
                          <a:solidFill>
                            <a:srgbClr val="000000"/>
                          </a:solidFill>
                          <a:latin typeface="Verdana"/>
                        </a:rPr>
                        <a:t>II.2. Salários dos servidores ativos do orçamento da seguridade social </a:t>
                      </a:r>
                      <a:r>
                        <a:rPr lang="pt-BR" sz="1200" b="0" i="0" u="none" strike="noStrike" dirty="0" smtClean="0">
                          <a:solidFill>
                            <a:srgbClr val="000000"/>
                          </a:solidFill>
                          <a:latin typeface="Verdana"/>
                        </a:rPr>
                        <a:t>(2)</a:t>
                      </a:r>
                      <a:endParaRPr lang="pt-BR" sz="1200" b="0" i="0" u="none" strike="noStrike" dirty="0">
                        <a:solidFill>
                          <a:srgbClr val="000000"/>
                        </a:solidFill>
                        <a:latin typeface="Verdana"/>
                      </a:endParaRPr>
                    </a:p>
                  </a:txBody>
                  <a:tcPr marL="0" marR="0" marT="0" marB="0" anchor="ctr">
                    <a:lnL>
                      <a:noFill/>
                    </a:lnL>
                    <a:lnR>
                      <a:noFill/>
                    </a:lnR>
                    <a:lnT>
                      <a:noFill/>
                    </a:lnT>
                    <a:lnB>
                      <a:noFill/>
                    </a:lnB>
                  </a:tcPr>
                </a:tc>
                <a:tc hMerge="1">
                  <a:txBody>
                    <a:bodyPr/>
                    <a:lstStyle/>
                    <a:p>
                      <a:endParaRPr lang="pt-BR"/>
                    </a:p>
                  </a:txBody>
                  <a:tcPr/>
                </a:tc>
                <a:tc>
                  <a:txBody>
                    <a:bodyPr/>
                    <a:lstStyle/>
                    <a:p>
                      <a:pPr algn="ctr" rtl="0" fontAlgn="ctr"/>
                      <a:r>
                        <a:rPr lang="pt-BR" sz="1200" b="0" i="0" u="none" strike="noStrike">
                          <a:solidFill>
                            <a:srgbClr val="000000"/>
                          </a:solidFill>
                          <a:latin typeface="Verdana"/>
                        </a:rPr>
                        <a:t>0,29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0,31</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0,30</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0,29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0,29</a:t>
                      </a:r>
                    </a:p>
                  </a:txBody>
                  <a:tcPr marL="0" marR="0" marT="0" marB="0" anchor="ctr">
                    <a:lnL>
                      <a:noFill/>
                    </a:lnL>
                    <a:lnR>
                      <a:noFill/>
                    </a:lnR>
                    <a:lnT>
                      <a:noFill/>
                    </a:lnT>
                    <a:lnB>
                      <a:noFill/>
                    </a:lnB>
                  </a:tcPr>
                </a:tc>
                <a:tc>
                  <a:txBody>
                    <a:bodyPr/>
                    <a:lstStyle/>
                    <a:p>
                      <a:pPr algn="ctr" rtl="0" fontAlgn="ctr"/>
                      <a:r>
                        <a:rPr lang="pt-BR" sz="1200" b="0" i="0" u="none" strike="noStrike">
                          <a:solidFill>
                            <a:srgbClr val="000000"/>
                          </a:solidFill>
                          <a:latin typeface="Verdana"/>
                        </a:rPr>
                        <a:t>0,31</a:t>
                      </a:r>
                    </a:p>
                  </a:txBody>
                  <a:tcPr marL="0" marR="0" marT="0" marB="0" anchor="ctr">
                    <a:lnL>
                      <a:noFill/>
                    </a:lnL>
                    <a:lnR>
                      <a:noFill/>
                    </a:lnR>
                    <a:lnT>
                      <a:noFill/>
                    </a:lnT>
                    <a:lnB>
                      <a:noFill/>
                    </a:lnB>
                  </a:tcPr>
                </a:tc>
              </a:tr>
              <a:tr h="237704">
                <a:tc>
                  <a:txBody>
                    <a:bodyPr/>
                    <a:lstStyle/>
                    <a:p>
                      <a:pPr algn="l" fontAlgn="ctr"/>
                      <a:endParaRPr lang="pt-BR" sz="12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c>
                  <a:txBody>
                    <a:bodyPr/>
                    <a:lstStyle/>
                    <a:p>
                      <a:pPr algn="ctr" rtl="0" fontAlgn="ctr"/>
                      <a:endParaRPr lang="pt-BR" sz="1200" b="0" i="0" u="none" strike="noStrike">
                        <a:solidFill>
                          <a:srgbClr val="000000"/>
                        </a:solidFill>
                        <a:latin typeface="Verdana"/>
                      </a:endParaRPr>
                    </a:p>
                  </a:txBody>
                  <a:tcPr marL="0" marR="0" marT="0" marB="0" anchor="ctr">
                    <a:lnL>
                      <a:noFill/>
                    </a:lnL>
                    <a:lnR>
                      <a:noFill/>
                    </a:lnR>
                    <a:lnT>
                      <a:noFill/>
                    </a:lnT>
                    <a:lnB>
                      <a:noFill/>
                    </a:lnB>
                  </a:tcPr>
                </a:tc>
              </a:tr>
              <a:tr h="469737">
                <a:tc gridSpan="2">
                  <a:txBody>
                    <a:bodyPr/>
                    <a:lstStyle/>
                    <a:p>
                      <a:pPr algn="ctr" fontAlgn="ctr"/>
                      <a:r>
                        <a:rPr lang="pt-BR" sz="1200" b="0" i="0" u="none" strike="noStrike">
                          <a:solidFill>
                            <a:srgbClr val="000000"/>
                          </a:solidFill>
                          <a:latin typeface="Verdana"/>
                        </a:rPr>
                        <a:t>II.3. Outras despesas de custeio e capital da seguridade social</a:t>
                      </a:r>
                    </a:p>
                  </a:txBody>
                  <a:tcPr marL="0" marR="0" marT="0" marB="0" anchor="ctr">
                    <a:lnL>
                      <a:noFill/>
                    </a:lnL>
                    <a:lnR>
                      <a:noFill/>
                    </a:lnR>
                    <a:lnT>
                      <a:noFill/>
                    </a:lnT>
                    <a:lnB>
                      <a:noFill/>
                    </a:lnB>
                  </a:tcPr>
                </a:tc>
                <a:tc hMerge="1">
                  <a:txBody>
                    <a:bodyPr/>
                    <a:lstStyle/>
                    <a:p>
                      <a:endParaRPr lang="pt-BR"/>
                    </a:p>
                  </a:txBody>
                  <a:tcPr/>
                </a:tc>
                <a:tc>
                  <a:txBody>
                    <a:bodyPr/>
                    <a:lstStyle/>
                    <a:p>
                      <a:pPr algn="ctr" fontAlgn="ctr"/>
                      <a:r>
                        <a:rPr lang="pt-BR" sz="1200" b="0" i="0" u="none" strike="noStrike">
                          <a:solidFill>
                            <a:srgbClr val="000000"/>
                          </a:solidFill>
                          <a:latin typeface="Verdana"/>
                        </a:rPr>
                        <a:t>1,92</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1,79</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1,83</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1,91</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1,86</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1,88</a:t>
                      </a:r>
                    </a:p>
                  </a:txBody>
                  <a:tcPr marL="0" marR="0" marT="0" marB="0" anchor="ctr">
                    <a:lnL>
                      <a:noFill/>
                    </a:lnL>
                    <a:lnR>
                      <a:noFill/>
                    </a:lnR>
                    <a:lnT>
                      <a:noFill/>
                    </a:lnT>
                    <a:lnB>
                      <a:noFill/>
                    </a:lnB>
                  </a:tcPr>
                </a:tc>
                <a:tc>
                  <a:txBody>
                    <a:bodyPr/>
                    <a:lstStyle/>
                    <a:p>
                      <a:pPr algn="ctr" fontAlgn="ctr"/>
                      <a:r>
                        <a:rPr lang="pt-BR" sz="1200" b="0" i="0" u="none" strike="noStrike">
                          <a:solidFill>
                            <a:srgbClr val="000000"/>
                          </a:solidFill>
                          <a:latin typeface="Verdana"/>
                        </a:rPr>
                        <a:t>1,92</a:t>
                      </a:r>
                    </a:p>
                  </a:txBody>
                  <a:tcPr marL="0" marR="0" marT="0" marB="0" anchor="ctr">
                    <a:lnL>
                      <a:noFill/>
                    </a:lnL>
                    <a:lnR>
                      <a:noFill/>
                    </a:lnR>
                    <a:lnT>
                      <a:noFill/>
                    </a:lnT>
                    <a:lnB>
                      <a:noFill/>
                    </a:lnB>
                  </a:tcPr>
                </a:tc>
              </a:tr>
              <a:tr h="167280">
                <a:tc>
                  <a:txBody>
                    <a:bodyPr/>
                    <a:lstStyle/>
                    <a:p>
                      <a:pPr algn="l" rtl="0" fontAlgn="ctr"/>
                      <a:r>
                        <a:rPr lang="pt-BR" sz="1200" b="0" i="0" u="sng"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ctr"/>
                      <a:r>
                        <a:rPr lang="pt-BR" sz="1200" b="0" i="0" u="sng"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sng"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ctr"/>
                      <a:r>
                        <a:rPr lang="pt-BR" sz="1200" b="0" i="0" u="none" strike="noStrike" dirty="0">
                          <a:solidFill>
                            <a:srgbClr val="000000"/>
                          </a:solidFill>
                          <a:latin typeface="Verdana"/>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1050745"/>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184</a:t>
            </a:fld>
            <a:endParaRPr lang="pt-BR" dirty="0">
              <a:solidFill>
                <a:prstClr val="black"/>
              </a:solidFill>
            </a:endParaRPr>
          </a:p>
        </p:txBody>
      </p:sp>
      <p:sp>
        <p:nvSpPr>
          <p:cNvPr id="5" name="Título 1"/>
          <p:cNvSpPr>
            <a:spLocks noGrp="1"/>
          </p:cNvSpPr>
          <p:nvPr>
            <p:ph type="title"/>
          </p:nvPr>
        </p:nvSpPr>
        <p:spPr>
          <a:xfrm>
            <a:off x="212271" y="764704"/>
            <a:ext cx="8719457" cy="1325563"/>
          </a:xfrm>
        </p:spPr>
        <p:txBody>
          <a:bodyPr>
            <a:noAutofit/>
          </a:bodyPr>
          <a:lstStyle/>
          <a:p>
            <a:pPr algn="ctr"/>
            <a:r>
              <a:rPr lang="pt-BR" sz="2800" b="1" dirty="0" smtClean="0">
                <a:latin typeface="+mn-lt"/>
              </a:rPr>
              <a:t>Incidência da Desvinculação </a:t>
            </a:r>
            <a:r>
              <a:rPr lang="pt-BR" sz="2800" b="1" dirty="0">
                <a:latin typeface="+mn-lt"/>
              </a:rPr>
              <a:t>de </a:t>
            </a:r>
            <a:r>
              <a:rPr lang="pt-BR" sz="2800" b="1" dirty="0" smtClean="0">
                <a:latin typeface="+mn-lt"/>
              </a:rPr>
              <a:t>Receitas </a:t>
            </a:r>
            <a:r>
              <a:rPr lang="pt-BR" sz="2800" b="1" dirty="0">
                <a:latin typeface="+mn-lt"/>
              </a:rPr>
              <a:t>da </a:t>
            </a:r>
            <a:r>
              <a:rPr lang="pt-BR" sz="2800" b="1" dirty="0" smtClean="0">
                <a:latin typeface="+mn-lt"/>
              </a:rPr>
              <a:t>União </a:t>
            </a:r>
            <a:r>
              <a:rPr lang="pt-BR" sz="2800" b="1" dirty="0">
                <a:latin typeface="+mn-lt"/>
              </a:rPr>
              <a:t>(DRU) </a:t>
            </a:r>
            <a:r>
              <a:rPr lang="pt-BR" sz="2800" b="1" dirty="0" smtClean="0">
                <a:latin typeface="+mn-lt"/>
              </a:rPr>
              <a:t>na Seguridade Social</a:t>
            </a:r>
            <a:endParaRPr lang="pt-BR" sz="2800" b="1" dirty="0">
              <a:latin typeface="+mn-lt"/>
            </a:endParaRPr>
          </a:p>
        </p:txBody>
      </p:sp>
      <p:sp>
        <p:nvSpPr>
          <p:cNvPr id="6" name="Espaço Reservado para Conteúdo 2"/>
          <p:cNvSpPr>
            <a:spLocks noGrp="1"/>
          </p:cNvSpPr>
          <p:nvPr>
            <p:ph idx="1"/>
          </p:nvPr>
        </p:nvSpPr>
        <p:spPr>
          <a:xfrm>
            <a:off x="212271" y="2251818"/>
            <a:ext cx="8176153" cy="3052179"/>
          </a:xfrm>
        </p:spPr>
        <p:txBody>
          <a:bodyPr>
            <a:noAutofit/>
          </a:bodyPr>
          <a:lstStyle/>
          <a:p>
            <a:pPr algn="just"/>
            <a:endParaRPr lang="pt-BR" sz="1800" dirty="0" smtClean="0"/>
          </a:p>
          <a:p>
            <a:pPr algn="just"/>
            <a:r>
              <a:rPr lang="pt-BR" sz="1800" dirty="0" smtClean="0"/>
              <a:t>A DRU é uma desvinculação da receita da União que aumenta a flexibilidade de alocação de recursos da administração pública. </a:t>
            </a:r>
          </a:p>
          <a:p>
            <a:pPr algn="just"/>
            <a:endParaRPr lang="pt-BR" sz="1800" dirty="0" smtClean="0"/>
          </a:p>
          <a:p>
            <a:pPr algn="just"/>
            <a:r>
              <a:rPr lang="pt-BR" sz="1800" dirty="0" smtClean="0"/>
              <a:t>Com </a:t>
            </a:r>
            <a:r>
              <a:rPr lang="pt-BR" sz="1800" dirty="0"/>
              <a:t>o crescente déficit da seguridade social, a DRU retorna integralmente </a:t>
            </a:r>
            <a:r>
              <a:rPr lang="pt-BR" sz="1800" dirty="0" smtClean="0"/>
              <a:t>como recursos de livre alocação (Fonte 100) para </a:t>
            </a:r>
            <a:r>
              <a:rPr lang="pt-BR" sz="1800" dirty="0"/>
              <a:t>cobrir as </a:t>
            </a:r>
            <a:r>
              <a:rPr lang="pt-BR" sz="1800" dirty="0" smtClean="0"/>
              <a:t>despesas desse orçamento, </a:t>
            </a:r>
            <a:r>
              <a:rPr lang="pt-BR" sz="1800" dirty="0"/>
              <a:t>inclusive da </a:t>
            </a:r>
            <a:r>
              <a:rPr lang="pt-BR" sz="1800" dirty="0" smtClean="0"/>
              <a:t>previdência.  </a:t>
            </a:r>
            <a:endParaRPr lang="pt-BR" sz="1800" dirty="0"/>
          </a:p>
          <a:p>
            <a:pPr algn="just"/>
            <a:endParaRPr lang="pt-BR" sz="1800" dirty="0" smtClean="0"/>
          </a:p>
          <a:p>
            <a:pPr algn="just"/>
            <a:r>
              <a:rPr lang="pt-BR" sz="1800" dirty="0" smtClean="0"/>
              <a:t>Se não houvesse DRU, a seguridade social continuaria deficitária.</a:t>
            </a:r>
            <a:endParaRPr lang="pt-BR" sz="1800" dirty="0"/>
          </a:p>
        </p:txBody>
      </p:sp>
    </p:spTree>
    <p:extLst>
      <p:ext uri="{BB962C8B-B14F-4D97-AF65-F5344CB8AC3E}">
        <p14:creationId xmlns:p14="http://schemas.microsoft.com/office/powerpoint/2010/main" val="13316912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185</a:t>
            </a:fld>
            <a:endParaRPr lang="pt-BR" dirty="0">
              <a:solidFill>
                <a:prstClr val="black"/>
              </a:solidFill>
            </a:endParaRPr>
          </a:p>
        </p:txBody>
      </p:sp>
      <p:sp>
        <p:nvSpPr>
          <p:cNvPr id="5" name="Título 1"/>
          <p:cNvSpPr>
            <a:spLocks noGrp="1"/>
          </p:cNvSpPr>
          <p:nvPr>
            <p:ph type="title"/>
          </p:nvPr>
        </p:nvSpPr>
        <p:spPr>
          <a:xfrm>
            <a:off x="827584" y="692696"/>
            <a:ext cx="6958141" cy="1143000"/>
          </a:xfrm>
        </p:spPr>
        <p:txBody>
          <a:bodyPr vert="horz" lIns="91440" tIns="45720" rIns="91440" bIns="45720" rtlCol="0" anchor="ctr">
            <a:noAutofit/>
          </a:bodyPr>
          <a:lstStyle/>
          <a:p>
            <a:pPr algn="ctr"/>
            <a:r>
              <a:rPr lang="pt-BR" sz="2800" b="1" dirty="0" smtClean="0">
                <a:latin typeface="+mn-lt"/>
              </a:rPr>
              <a:t>Incidência da DRU nas </a:t>
            </a:r>
            <a:r>
              <a:rPr lang="pt-BR" sz="2800" b="1" dirty="0">
                <a:latin typeface="+mn-lt"/>
              </a:rPr>
              <a:t>Receitas da Seguridade </a:t>
            </a:r>
            <a:r>
              <a:rPr lang="pt-BR" sz="2800" dirty="0" smtClean="0">
                <a:latin typeface="+mn-lt"/>
              </a:rPr>
              <a:t/>
            </a:r>
            <a:br>
              <a:rPr lang="pt-BR" sz="2800" dirty="0" smtClean="0">
                <a:latin typeface="+mn-lt"/>
              </a:rPr>
            </a:br>
            <a:r>
              <a:rPr lang="pt-BR" sz="2800" b="0" dirty="0" smtClean="0">
                <a:latin typeface="+mn-lt"/>
              </a:rPr>
              <a:t>(R</a:t>
            </a:r>
            <a:r>
              <a:rPr lang="pt-BR" sz="2800" b="0" dirty="0">
                <a:latin typeface="+mn-lt"/>
              </a:rPr>
              <a:t>$ </a:t>
            </a:r>
            <a:r>
              <a:rPr lang="pt-BR" sz="2800" b="0" dirty="0" smtClean="0">
                <a:latin typeface="+mn-lt"/>
              </a:rPr>
              <a:t>bilhão nominal e % do PIB)</a:t>
            </a:r>
            <a:endParaRPr lang="pt-BR" sz="2800" b="0" dirty="0">
              <a:latin typeface="+mn-lt"/>
            </a:endParaRPr>
          </a:p>
        </p:txBody>
      </p:sp>
      <p:sp>
        <p:nvSpPr>
          <p:cNvPr id="6" name="CaixaDeTexto 5"/>
          <p:cNvSpPr txBox="1"/>
          <p:nvPr/>
        </p:nvSpPr>
        <p:spPr>
          <a:xfrm>
            <a:off x="179512" y="6417156"/>
            <a:ext cx="4083935"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Relatório Resumido de Execução Orçamentária – RREO/STN</a:t>
            </a:r>
            <a:endParaRPr lang="pt-BR" sz="1000" dirty="0">
              <a:solidFill>
                <a:prstClr val="black"/>
              </a:solidFill>
              <a:latin typeface="Arial" charset="0"/>
              <a:cs typeface="Arial" charset="0"/>
            </a:endParaRPr>
          </a:p>
        </p:txBody>
      </p:sp>
      <p:sp>
        <p:nvSpPr>
          <p:cNvPr id="7" name="Espaço Reservado para Número de Slide 1"/>
          <p:cNvSpPr txBox="1">
            <a:spLocks/>
          </p:cNvSpPr>
          <p:nvPr/>
        </p:nvSpPr>
        <p:spPr>
          <a:xfrm>
            <a:off x="57752" y="4861609"/>
            <a:ext cx="3083807" cy="237303"/>
          </a:xfrm>
          <a:prstGeom prst="rect">
            <a:avLst/>
          </a:prstGeom>
        </p:spPr>
        <p:txBody>
          <a:bodyPr vert="horz" lIns="91440" tIns="45720" rIns="91440" bIns="45720" rtlCol="0" anchor="ctr"/>
          <a:lstStyle>
            <a:defPPr>
              <a:defRPr lang="pt-BR"/>
            </a:defPPr>
            <a:lvl1pPr algn="r" rtl="0" fontAlgn="auto">
              <a:spcBef>
                <a:spcPts val="0"/>
              </a:spcBef>
              <a:spcAft>
                <a:spcPts val="0"/>
              </a:spcAft>
              <a:defRPr sz="1200" b="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CC9ED67F-C461-4B40-A433-AB866EFFE076}" type="slidenum">
              <a:rPr lang="pt-BR" smtClean="0">
                <a:solidFill>
                  <a:prstClr val="black"/>
                </a:solidFill>
              </a:rPr>
              <a:pPr/>
              <a:t>185</a:t>
            </a:fld>
            <a:endParaRPr lang="pt-BR">
              <a:solidFill>
                <a:prstClr val="black"/>
              </a:solidFill>
            </a:endParaRPr>
          </a:p>
        </p:txBody>
      </p:sp>
      <p:graphicFrame>
        <p:nvGraphicFramePr>
          <p:cNvPr id="8" name="Gráfico 7"/>
          <p:cNvGraphicFramePr>
            <a:graphicFrameLocks noGrp="1"/>
          </p:cNvGraphicFramePr>
          <p:nvPr>
            <p:extLst/>
          </p:nvPr>
        </p:nvGraphicFramePr>
        <p:xfrm>
          <a:off x="249020" y="1809043"/>
          <a:ext cx="8211412" cy="4547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427822"/>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186</a:t>
            </a:fld>
            <a:endParaRPr lang="pt-BR" dirty="0">
              <a:solidFill>
                <a:prstClr val="black"/>
              </a:solidFill>
            </a:endParaRPr>
          </a:p>
        </p:txBody>
      </p:sp>
      <p:sp>
        <p:nvSpPr>
          <p:cNvPr id="5" name="Título 1"/>
          <p:cNvSpPr>
            <a:spLocks noGrp="1"/>
          </p:cNvSpPr>
          <p:nvPr>
            <p:ph type="title"/>
          </p:nvPr>
        </p:nvSpPr>
        <p:spPr>
          <a:xfrm>
            <a:off x="1128225" y="773832"/>
            <a:ext cx="6516216" cy="1143000"/>
          </a:xfrm>
        </p:spPr>
        <p:txBody>
          <a:bodyPr vert="horz" lIns="91440" tIns="45720" rIns="91440" bIns="45720" rtlCol="0" anchor="ctr">
            <a:noAutofit/>
          </a:bodyPr>
          <a:lstStyle/>
          <a:p>
            <a:pPr algn="ctr"/>
            <a:r>
              <a:rPr lang="pt-BR" sz="2800" b="1" dirty="0">
                <a:latin typeface="+mn-lt"/>
              </a:rPr>
              <a:t>Resultado </a:t>
            </a:r>
            <a:r>
              <a:rPr lang="pt-BR" sz="2800" b="1" dirty="0" smtClean="0">
                <a:latin typeface="+mn-lt"/>
              </a:rPr>
              <a:t>da Seguridade Social, incluindo como receitas a DRU</a:t>
            </a:r>
            <a:r>
              <a:rPr lang="pt-BR" sz="2800" b="1" dirty="0">
                <a:latin typeface="+mn-lt"/>
              </a:rPr>
              <a:t/>
            </a:r>
            <a:br>
              <a:rPr lang="pt-BR" sz="2800" b="1" dirty="0">
                <a:latin typeface="+mn-lt"/>
              </a:rPr>
            </a:br>
            <a:r>
              <a:rPr lang="pt-BR" sz="2800" b="0" dirty="0">
                <a:latin typeface="+mn-lt"/>
              </a:rPr>
              <a:t>(R$ </a:t>
            </a:r>
            <a:r>
              <a:rPr lang="pt-BR" sz="2800" b="0" dirty="0" smtClean="0">
                <a:latin typeface="+mn-lt"/>
              </a:rPr>
              <a:t>bilhões nominais e % PIB)</a:t>
            </a:r>
            <a:endParaRPr lang="pt-BR" sz="2800" b="0" dirty="0">
              <a:latin typeface="+mn-lt"/>
            </a:endParaRPr>
          </a:p>
        </p:txBody>
      </p:sp>
      <p:sp>
        <p:nvSpPr>
          <p:cNvPr id="6" name="CaixaDeTexto 5"/>
          <p:cNvSpPr txBox="1"/>
          <p:nvPr/>
        </p:nvSpPr>
        <p:spPr>
          <a:xfrm>
            <a:off x="165864" y="6415801"/>
            <a:ext cx="1764359"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SOF/MP e STN/MF.</a:t>
            </a:r>
            <a:endParaRPr lang="pt-BR" sz="1000" dirty="0">
              <a:solidFill>
                <a:prstClr val="black"/>
              </a:solidFill>
              <a:latin typeface="Arial" charset="0"/>
              <a:cs typeface="Arial" charset="0"/>
            </a:endParaRPr>
          </a:p>
        </p:txBody>
      </p:sp>
      <p:graphicFrame>
        <p:nvGraphicFramePr>
          <p:cNvPr id="7" name="Gráfico 6"/>
          <p:cNvGraphicFramePr>
            <a:graphicFrameLocks noGrp="1"/>
          </p:cNvGraphicFramePr>
          <p:nvPr>
            <p:extLst/>
          </p:nvPr>
        </p:nvGraphicFramePr>
        <p:xfrm>
          <a:off x="312234" y="2276872"/>
          <a:ext cx="8148198" cy="41126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5145616"/>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187</a:t>
            </a:fld>
            <a:endParaRPr lang="pt-BR" dirty="0">
              <a:solidFill>
                <a:prstClr val="black"/>
              </a:solidFill>
            </a:endParaRPr>
          </a:p>
        </p:txBody>
      </p:sp>
      <p:sp>
        <p:nvSpPr>
          <p:cNvPr id="5" name="Título 1"/>
          <p:cNvSpPr txBox="1">
            <a:spLocks/>
          </p:cNvSpPr>
          <p:nvPr/>
        </p:nvSpPr>
        <p:spPr bwMode="auto">
          <a:xfrm>
            <a:off x="539552" y="2636912"/>
            <a:ext cx="7772400" cy="1446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smtClean="0">
                <a:solidFill>
                  <a:prstClr val="black"/>
                </a:solidFill>
              </a:rPr>
              <a:t>Financiamento da Previdência Social: receitas e renúncias </a:t>
            </a:r>
            <a:endParaRPr lang="pt-BR" dirty="0">
              <a:solidFill>
                <a:prstClr val="black"/>
              </a:solidFill>
            </a:endParaRPr>
          </a:p>
        </p:txBody>
      </p:sp>
    </p:spTree>
    <p:extLst>
      <p:ext uri="{BB962C8B-B14F-4D97-AF65-F5344CB8AC3E}">
        <p14:creationId xmlns:p14="http://schemas.microsoft.com/office/powerpoint/2010/main" val="1893130942"/>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p:cNvGraphicFramePr>
            <a:graphicFrameLocks noChangeAspect="1"/>
          </p:cNvGraphicFramePr>
          <p:nvPr>
            <p:extLst/>
          </p:nvPr>
        </p:nvGraphicFramePr>
        <p:xfrm>
          <a:off x="565163" y="1476994"/>
          <a:ext cx="8124480" cy="2864160"/>
        </p:xfrm>
        <a:graphic>
          <a:graphicData uri="http://schemas.openxmlformats.org/presentationml/2006/ole">
            <mc:AlternateContent xmlns:mc="http://schemas.openxmlformats.org/markup-compatibility/2006">
              <mc:Choice xmlns:v="urn:schemas-microsoft-com:vml" Requires="v">
                <p:oleObj spid="_x0000_s88098" name="Planilha" r:id="rId3" imgW="10829900" imgH="3819420" progId="Excel.Sheet.12">
                  <p:embed/>
                </p:oleObj>
              </mc:Choice>
              <mc:Fallback>
                <p:oleObj name="Planilha" r:id="rId3" imgW="10829900" imgH="3819420"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63" y="1476994"/>
                        <a:ext cx="8124480" cy="2864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o 12"/>
          <p:cNvGraphicFramePr>
            <a:graphicFrameLocks noChangeAspect="1"/>
          </p:cNvGraphicFramePr>
          <p:nvPr>
            <p:extLst/>
          </p:nvPr>
        </p:nvGraphicFramePr>
        <p:xfrm>
          <a:off x="586991" y="4591366"/>
          <a:ext cx="8124480" cy="1513980"/>
        </p:xfrm>
        <a:graphic>
          <a:graphicData uri="http://schemas.openxmlformats.org/presentationml/2006/ole">
            <mc:AlternateContent xmlns:mc="http://schemas.openxmlformats.org/markup-compatibility/2006">
              <mc:Choice xmlns:v="urn:schemas-microsoft-com:vml" Requires="v">
                <p:oleObj spid="_x0000_s88099" name="Planilha" r:id="rId5" imgW="11125155" imgH="1722168" progId="Excel.Sheet.12">
                  <p:embed/>
                </p:oleObj>
              </mc:Choice>
              <mc:Fallback>
                <p:oleObj name="Planilha" r:id="rId5" imgW="11125155" imgH="1722168"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991" y="4591366"/>
                        <a:ext cx="8124480" cy="15139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tângulo 4"/>
          <p:cNvSpPr/>
          <p:nvPr/>
        </p:nvSpPr>
        <p:spPr>
          <a:xfrm>
            <a:off x="352816" y="594417"/>
            <a:ext cx="8216064" cy="371512"/>
          </a:xfrm>
          <a:prstGeom prst="rect">
            <a:avLst/>
          </a:prstGeom>
        </p:spPr>
        <p:txBody>
          <a:bodyPr wrap="square">
            <a:spAutoFit/>
          </a:bodyPr>
          <a:lstStyle/>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Arial" charset="0"/>
              </a:rPr>
              <a:t>Previsão de Renuncias Previdenciárias 2015 / 2016</a:t>
            </a:r>
            <a:endParaRPr lang="pt-BR" sz="2903" b="1" dirty="0">
              <a:solidFill>
                <a:prstClr val="black"/>
              </a:solidFill>
              <a:ea typeface="Times New Roman" panose="02020603050405020304" pitchFamily="18" charset="0"/>
              <a:cs typeface="Arial" charset="0"/>
            </a:endParaRPr>
          </a:p>
        </p:txBody>
      </p:sp>
      <p:sp>
        <p:nvSpPr>
          <p:cNvPr id="6" name="CaixaDeTexto 5"/>
          <p:cNvSpPr txBox="1"/>
          <p:nvPr/>
        </p:nvSpPr>
        <p:spPr>
          <a:xfrm>
            <a:off x="560748" y="6086815"/>
            <a:ext cx="8212625" cy="259943"/>
          </a:xfrm>
          <a:prstGeom prst="rect">
            <a:avLst/>
          </a:prstGeom>
          <a:noFill/>
        </p:spPr>
        <p:txBody>
          <a:bodyPr wrap="square" rtlCol="0">
            <a:spAutoFit/>
          </a:bodyPr>
          <a:lstStyle/>
          <a:p>
            <a:r>
              <a:rPr lang="pt-BR" sz="1089" dirty="0">
                <a:solidFill>
                  <a:prstClr val="black"/>
                </a:solidFill>
                <a:latin typeface="Arial" charset="0"/>
                <a:cs typeface="Arial" charset="0"/>
              </a:rPr>
              <a:t>CPRB = Contribuição Previdenciária sobre a receita bruta (Desoneração da folha de pagamentos)</a:t>
            </a:r>
          </a:p>
        </p:txBody>
      </p:sp>
    </p:spTree>
    <p:extLst>
      <p:ext uri="{BB962C8B-B14F-4D97-AF65-F5344CB8AC3E}">
        <p14:creationId xmlns:p14="http://schemas.microsoft.com/office/powerpoint/2010/main" val="2952095898"/>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52816" y="594417"/>
            <a:ext cx="8216064" cy="371512"/>
          </a:xfrm>
          <a:prstGeom prst="rect">
            <a:avLst/>
          </a:prstGeom>
        </p:spPr>
        <p:txBody>
          <a:bodyPr wrap="square">
            <a:spAutoFit/>
          </a:bodyPr>
          <a:lstStyle/>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Análise do Resultado da Previdência Urbana (Em R$ Bilhões nominais)</a:t>
            </a:r>
            <a:endParaRPr lang="pt-BR" sz="2903" b="1" dirty="0">
              <a:solidFill>
                <a:prstClr val="black"/>
              </a:solidFill>
              <a:ea typeface="Times New Roman" panose="02020603050405020304" pitchFamily="18" charset="0"/>
              <a:cs typeface="Arial" charset="0"/>
            </a:endParaRPr>
          </a:p>
        </p:txBody>
      </p:sp>
      <p:sp>
        <p:nvSpPr>
          <p:cNvPr id="5" name="Retângulo 4"/>
          <p:cNvSpPr/>
          <p:nvPr/>
        </p:nvSpPr>
        <p:spPr>
          <a:xfrm>
            <a:off x="402536" y="6157971"/>
            <a:ext cx="3864715" cy="385362"/>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Arrecadação e Renúncias – Fonte - Receita Federal do Brasil</a:t>
            </a:r>
          </a:p>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Benefícios - Fonte – Ministério do Trabalho e Previdência Social</a:t>
            </a:r>
            <a:endParaRPr lang="pt-BR" sz="1270" b="1" dirty="0">
              <a:solidFill>
                <a:prstClr val="black"/>
              </a:solidFill>
              <a:ea typeface="Times New Roman" panose="02020603050405020304" pitchFamily="18" charset="0"/>
              <a:cs typeface="Arial" charset="0"/>
            </a:endParaRPr>
          </a:p>
        </p:txBody>
      </p:sp>
      <p:graphicFrame>
        <p:nvGraphicFramePr>
          <p:cNvPr id="11" name="Gráfico 10"/>
          <p:cNvGraphicFramePr/>
          <p:nvPr>
            <p:extLst/>
          </p:nvPr>
        </p:nvGraphicFramePr>
        <p:xfrm>
          <a:off x="512944" y="1397000"/>
          <a:ext cx="8338055"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9605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4294967295"/>
          </p:nvPr>
        </p:nvSpPr>
        <p:spPr bwMode="auto">
          <a:xfrm>
            <a:off x="27278" y="836712"/>
            <a:ext cx="9062112" cy="5471219"/>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marL="0" indent="0" algn="ctr">
              <a:spcBef>
                <a:spcPct val="0"/>
              </a:spcBef>
              <a:buFontTx/>
              <a:buNone/>
              <a:defRPr/>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PARTE 4</a:t>
            </a: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PERSPECTIVAS DA REFORMA PREVIDENCIÁRIA</a:t>
            </a:r>
            <a:endParaRPr lang="pt-BR" sz="4800" b="1" dirty="0">
              <a:solidFill>
                <a:srgbClr val="008080"/>
              </a:solidFill>
              <a:effectLst>
                <a:outerShdw blurRad="38100" dist="38100" dir="2700000" algn="tl">
                  <a:srgbClr val="C0C0C0"/>
                </a:outerShdw>
              </a:effectLst>
              <a:latin typeface="+mj-lt"/>
              <a:ea typeface="+mj-ea"/>
              <a:cs typeface="Calibri" pitchFamily="34" charset="0"/>
            </a:endParaRPr>
          </a:p>
        </p:txBody>
      </p:sp>
    </p:spTree>
    <p:extLst>
      <p:ext uri="{BB962C8B-B14F-4D97-AF65-F5344CB8AC3E}">
        <p14:creationId xmlns:p14="http://schemas.microsoft.com/office/powerpoint/2010/main" val="415826619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52816" y="594417"/>
            <a:ext cx="8216064" cy="371512"/>
          </a:xfrm>
          <a:prstGeom prst="rect">
            <a:avLst/>
          </a:prstGeom>
        </p:spPr>
        <p:txBody>
          <a:bodyPr wrap="square">
            <a:spAutoFit/>
          </a:bodyPr>
          <a:lstStyle/>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Análise do Resultado da Previdência Rural (Em R$ Bilhões nominais)</a:t>
            </a:r>
            <a:endParaRPr lang="pt-BR" sz="2903" b="1" dirty="0">
              <a:solidFill>
                <a:prstClr val="black"/>
              </a:solidFill>
              <a:ea typeface="Times New Roman" panose="02020603050405020304" pitchFamily="18" charset="0"/>
              <a:cs typeface="Arial" charset="0"/>
            </a:endParaRPr>
          </a:p>
        </p:txBody>
      </p:sp>
      <p:sp>
        <p:nvSpPr>
          <p:cNvPr id="5" name="Retângulo 4"/>
          <p:cNvSpPr/>
          <p:nvPr/>
        </p:nvSpPr>
        <p:spPr>
          <a:xfrm>
            <a:off x="402535" y="6157971"/>
            <a:ext cx="4115266" cy="385362"/>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Renúncias e Arrecadação Potencial – Fonte - Receita Federal do Brasil</a:t>
            </a:r>
          </a:p>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Arrecadação, Benefícios - Fonte – Ministério do Trabalho e Previdência Social</a:t>
            </a:r>
            <a:endParaRPr lang="pt-BR" sz="1270" b="1" dirty="0">
              <a:solidFill>
                <a:prstClr val="black"/>
              </a:solidFill>
              <a:ea typeface="Times New Roman" panose="02020603050405020304" pitchFamily="18" charset="0"/>
              <a:cs typeface="Arial" charset="0"/>
            </a:endParaRPr>
          </a:p>
        </p:txBody>
      </p:sp>
      <p:graphicFrame>
        <p:nvGraphicFramePr>
          <p:cNvPr id="18" name="Gráfico 17"/>
          <p:cNvGraphicFramePr/>
          <p:nvPr>
            <p:extLst/>
          </p:nvPr>
        </p:nvGraphicFramePr>
        <p:xfrm>
          <a:off x="326750" y="1169117"/>
          <a:ext cx="8445208" cy="46498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195173"/>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extLst/>
          </p:nvPr>
        </p:nvGraphicFramePr>
        <p:xfrm>
          <a:off x="190547" y="1307357"/>
          <a:ext cx="8641868" cy="4902595"/>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1" y="6150291"/>
            <a:ext cx="5787546" cy="434286"/>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Fonte - Receita Federal do Brasil – Relatório de Gastos Tributários – PLOA</a:t>
            </a:r>
          </a:p>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Arial" charset="0"/>
              </a:rPr>
              <a:t>Nota: A desoneração da folha é compensada para o Fundo do RGPS, de acordo com a Lei 12.546/2011.</a:t>
            </a:r>
            <a:r>
              <a:rPr lang="pt-BR" sz="1270" b="1" dirty="0">
                <a:solidFill>
                  <a:prstClr val="black"/>
                </a:solidFill>
                <a:ea typeface="Times New Roman" panose="02020603050405020304" pitchFamily="18" charset="0"/>
                <a:cs typeface="Arial" charset="0"/>
              </a:rPr>
              <a:t> </a:t>
            </a:r>
            <a:endPar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2" name="Retângulo 1"/>
          <p:cNvSpPr/>
          <p:nvPr/>
        </p:nvSpPr>
        <p:spPr>
          <a:xfrm>
            <a:off x="317055" y="660068"/>
            <a:ext cx="8515359" cy="427361"/>
          </a:xfrm>
          <a:prstGeom prst="rect">
            <a:avLst/>
          </a:prstGeom>
        </p:spPr>
        <p:txBody>
          <a:bodyPr wrap="square">
            <a:spAutoFit/>
          </a:bodyPr>
          <a:lstStyle/>
          <a:p>
            <a:pPr algn="ctr">
              <a:spcAft>
                <a:spcPts val="0"/>
              </a:spcAft>
            </a:pPr>
            <a:r>
              <a:rPr lang="pt-BR" sz="2177"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Renúncias Previdenciárias – (Em R$ Bilhões nominais)</a:t>
            </a:r>
            <a:endParaRPr lang="pt-BR" sz="3266" b="1" dirty="0">
              <a:solidFill>
                <a:prstClr val="black"/>
              </a:solidFill>
              <a:ea typeface="Times New Roman" panose="02020603050405020304" pitchFamily="18" charset="0"/>
              <a:cs typeface="Arial" charset="0"/>
            </a:endParaRPr>
          </a:p>
        </p:txBody>
      </p:sp>
    </p:spTree>
    <p:extLst>
      <p:ext uri="{BB962C8B-B14F-4D97-AF65-F5344CB8AC3E}">
        <p14:creationId xmlns:p14="http://schemas.microsoft.com/office/powerpoint/2010/main" val="119715468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p:nvPr>
            <p:extLst/>
          </p:nvPr>
        </p:nvGraphicFramePr>
        <p:xfrm>
          <a:off x="251015" y="3426793"/>
          <a:ext cx="8665465" cy="2655823"/>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402535" y="6157972"/>
            <a:ext cx="4115266" cy="287771"/>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Fonte - Receita Federal do Brasil</a:t>
            </a:r>
            <a:r>
              <a:rPr lang="pt-BR" sz="1270" b="1" dirty="0">
                <a:solidFill>
                  <a:prstClr val="black"/>
                </a:solidFill>
                <a:ea typeface="Times New Roman" panose="02020603050405020304" pitchFamily="18" charset="0"/>
                <a:cs typeface="Arial" charset="0"/>
              </a:rPr>
              <a:t> </a:t>
            </a:r>
            <a:endPar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2" name="Tabela 1"/>
          <p:cNvGraphicFramePr>
            <a:graphicFrameLocks noGrp="1"/>
          </p:cNvGraphicFramePr>
          <p:nvPr>
            <p:extLst/>
          </p:nvPr>
        </p:nvGraphicFramePr>
        <p:xfrm>
          <a:off x="376902" y="629325"/>
          <a:ext cx="5429178" cy="2354688"/>
        </p:xfrm>
        <a:graphic>
          <a:graphicData uri="http://schemas.openxmlformats.org/drawingml/2006/table">
            <a:tbl>
              <a:tblPr firstRow="1" bandRow="1">
                <a:tableStyleId>{21E4AEA4-8DFA-4A89-87EB-49C32662AFE0}</a:tableStyleId>
              </a:tblPr>
              <a:tblGrid>
                <a:gridCol w="622340"/>
                <a:gridCol w="1100829"/>
                <a:gridCol w="740146"/>
                <a:gridCol w="1057195"/>
                <a:gridCol w="893147"/>
                <a:gridCol w="1015521"/>
              </a:tblGrid>
              <a:tr h="336384">
                <a:tc gridSpan="6">
                  <a:txBody>
                    <a:bodyPr/>
                    <a:lstStyle/>
                    <a:p>
                      <a:r>
                        <a:rPr lang="pt-BR" sz="1600" dirty="0" smtClean="0"/>
                        <a:t>Renúncias Previdência</a:t>
                      </a:r>
                      <a:r>
                        <a:rPr lang="pt-BR" sz="1600" baseline="0" dirty="0" smtClean="0"/>
                        <a:t> Social Urbana</a:t>
                      </a:r>
                      <a:endParaRPr lang="pt-BR" sz="1600" dirty="0"/>
                    </a:p>
                  </a:txBody>
                  <a:tcPr marL="82944" marR="82944" marT="41472" marB="41472"/>
                </a:tc>
                <a:tc hMerge="1">
                  <a:txBody>
                    <a:bodyPr/>
                    <a:lstStyle/>
                    <a:p>
                      <a:endParaRPr lang="pt-BR" sz="1100" dirty="0"/>
                    </a:p>
                  </a:txBody>
                  <a:tcPr/>
                </a:tc>
                <a:tc hMerge="1">
                  <a:txBody>
                    <a:bodyPr/>
                    <a:lstStyle/>
                    <a:p>
                      <a:endParaRPr lang="pt-BR" sz="1100" dirty="0"/>
                    </a:p>
                  </a:txBody>
                  <a:tcPr/>
                </a:tc>
                <a:tc hMerge="1">
                  <a:txBody>
                    <a:bodyPr/>
                    <a:lstStyle/>
                    <a:p>
                      <a:endParaRPr lang="pt-BR" sz="1100" dirty="0"/>
                    </a:p>
                  </a:txBody>
                  <a:tcPr/>
                </a:tc>
                <a:tc hMerge="1">
                  <a:txBody>
                    <a:bodyPr/>
                    <a:lstStyle/>
                    <a:p>
                      <a:endParaRPr lang="pt-BR" sz="1100" dirty="0"/>
                    </a:p>
                  </a:txBody>
                  <a:tcPr/>
                </a:tc>
                <a:tc hMerge="1">
                  <a:txBody>
                    <a:bodyPr/>
                    <a:lstStyle/>
                    <a:p>
                      <a:endParaRPr lang="pt-BR" sz="1100" dirty="0"/>
                    </a:p>
                  </a:txBody>
                  <a:tcPr/>
                </a:tc>
              </a:tr>
              <a:tr h="336384">
                <a:tc>
                  <a:txBody>
                    <a:bodyPr/>
                    <a:lstStyle/>
                    <a:p>
                      <a:endParaRPr lang="pt-BR" sz="1600" dirty="0"/>
                    </a:p>
                  </a:txBody>
                  <a:tcPr marL="82944" marR="82944" marT="41472" marB="41472"/>
                </a:tc>
                <a:tc>
                  <a:txBody>
                    <a:bodyPr/>
                    <a:lstStyle/>
                    <a:p>
                      <a:r>
                        <a:rPr lang="pt-BR" sz="1100" b="1" dirty="0" smtClean="0"/>
                        <a:t>Desoneração</a:t>
                      </a:r>
                      <a:endParaRPr lang="pt-BR" sz="1100" b="1" dirty="0"/>
                    </a:p>
                  </a:txBody>
                  <a:tcPr marL="82944" marR="82944" marT="41472" marB="41472"/>
                </a:tc>
                <a:tc>
                  <a:txBody>
                    <a:bodyPr/>
                    <a:lstStyle/>
                    <a:p>
                      <a:r>
                        <a:rPr lang="pt-BR" sz="1100" b="1" dirty="0" smtClean="0"/>
                        <a:t>Simples</a:t>
                      </a:r>
                      <a:endParaRPr lang="pt-BR" sz="1100" b="1" dirty="0"/>
                    </a:p>
                  </a:txBody>
                  <a:tcPr marL="82944" marR="82944" marT="41472" marB="41472"/>
                </a:tc>
                <a:tc>
                  <a:txBody>
                    <a:bodyPr/>
                    <a:lstStyle/>
                    <a:p>
                      <a:r>
                        <a:rPr lang="pt-BR" sz="1100" b="1" dirty="0" smtClean="0"/>
                        <a:t>Filantrópicas</a:t>
                      </a:r>
                      <a:endParaRPr lang="pt-BR" sz="1100" b="1" dirty="0"/>
                    </a:p>
                  </a:txBody>
                  <a:tcPr marL="82944" marR="82944" marT="41472" marB="41472"/>
                </a:tc>
                <a:tc>
                  <a:txBody>
                    <a:bodyPr/>
                    <a:lstStyle/>
                    <a:p>
                      <a:r>
                        <a:rPr lang="pt-BR" sz="1100" b="1" dirty="0" smtClean="0"/>
                        <a:t>MEI</a:t>
                      </a:r>
                      <a:endParaRPr lang="pt-BR" sz="1100" b="1" dirty="0"/>
                    </a:p>
                  </a:txBody>
                  <a:tcPr marL="82944" marR="82944" marT="41472" marB="41472"/>
                </a:tc>
                <a:tc>
                  <a:txBody>
                    <a:bodyPr/>
                    <a:lstStyle/>
                    <a:p>
                      <a:r>
                        <a:rPr lang="pt-BR" sz="1100" b="1" dirty="0" smtClean="0"/>
                        <a:t>Total Parcial</a:t>
                      </a:r>
                      <a:endParaRPr lang="pt-BR" sz="1100" b="1" dirty="0"/>
                    </a:p>
                  </a:txBody>
                  <a:tcPr marL="82944" marR="82944" marT="41472" marB="41472"/>
                </a:tc>
              </a:tr>
              <a:tr h="336384">
                <a:tc>
                  <a:txBody>
                    <a:bodyPr/>
                    <a:lstStyle/>
                    <a:p>
                      <a:pPr algn="ctr"/>
                      <a:r>
                        <a:rPr lang="pt-BR" sz="1100" b="1" dirty="0" smtClean="0"/>
                        <a:t>2011</a:t>
                      </a:r>
                      <a:endParaRPr lang="pt-BR" sz="1100" b="1" dirty="0"/>
                    </a:p>
                  </a:txBody>
                  <a:tcPr marL="82944" marR="82944" marT="41472" marB="41472"/>
                </a:tc>
                <a:tc>
                  <a:txBody>
                    <a:bodyPr/>
                    <a:lstStyle/>
                    <a:p>
                      <a:pPr algn="r"/>
                      <a:r>
                        <a:rPr lang="pt-BR" sz="1100" dirty="0" smtClean="0"/>
                        <a:t>76</a:t>
                      </a:r>
                      <a:endParaRPr lang="pt-BR" sz="1100" dirty="0"/>
                    </a:p>
                  </a:txBody>
                  <a:tcPr marL="82944" marR="82944" marT="41472" marB="41472"/>
                </a:tc>
                <a:tc>
                  <a:txBody>
                    <a:bodyPr/>
                    <a:lstStyle/>
                    <a:p>
                      <a:pPr algn="r"/>
                      <a:r>
                        <a:rPr lang="pt-BR" sz="1100" dirty="0" smtClean="0"/>
                        <a:t>11.250</a:t>
                      </a:r>
                      <a:endParaRPr lang="pt-BR" sz="1100" dirty="0"/>
                    </a:p>
                  </a:txBody>
                  <a:tcPr marL="82944" marR="82944" marT="41472" marB="41472"/>
                </a:tc>
                <a:tc>
                  <a:txBody>
                    <a:bodyPr/>
                    <a:lstStyle/>
                    <a:p>
                      <a:pPr algn="r"/>
                      <a:r>
                        <a:rPr lang="pt-BR" sz="1100" dirty="0" smtClean="0"/>
                        <a:t>7.187</a:t>
                      </a:r>
                      <a:endParaRPr lang="pt-BR" sz="1100" dirty="0"/>
                    </a:p>
                  </a:txBody>
                  <a:tcPr marL="82944" marR="82944" marT="41472" marB="41472"/>
                </a:tc>
                <a:tc>
                  <a:txBody>
                    <a:bodyPr/>
                    <a:lstStyle/>
                    <a:p>
                      <a:pPr algn="r"/>
                      <a:r>
                        <a:rPr lang="pt-BR" sz="1100" dirty="0" smtClean="0"/>
                        <a:t>0</a:t>
                      </a:r>
                      <a:endParaRPr lang="pt-BR" sz="1100" dirty="0"/>
                    </a:p>
                  </a:txBody>
                  <a:tcPr marL="82944" marR="82944" marT="41472" marB="41472"/>
                </a:tc>
                <a:tc>
                  <a:txBody>
                    <a:bodyPr/>
                    <a:lstStyle/>
                    <a:p>
                      <a:pPr algn="r"/>
                      <a:r>
                        <a:rPr lang="pt-BR" sz="1100" dirty="0" smtClean="0"/>
                        <a:t>18.513</a:t>
                      </a:r>
                      <a:endParaRPr lang="pt-BR" sz="1100" dirty="0"/>
                    </a:p>
                  </a:txBody>
                  <a:tcPr marL="82944" marR="82944" marT="41472" marB="41472"/>
                </a:tc>
              </a:tr>
              <a:tr h="336384">
                <a:tc>
                  <a:txBody>
                    <a:bodyPr/>
                    <a:lstStyle/>
                    <a:p>
                      <a:pPr algn="ctr"/>
                      <a:r>
                        <a:rPr lang="pt-BR" sz="1100" b="1" dirty="0" smtClean="0"/>
                        <a:t>2012</a:t>
                      </a:r>
                      <a:endParaRPr lang="pt-BR" sz="1100" b="1" dirty="0"/>
                    </a:p>
                  </a:txBody>
                  <a:tcPr marL="82944" marR="82944" marT="41472" marB="41472"/>
                </a:tc>
                <a:tc>
                  <a:txBody>
                    <a:bodyPr/>
                    <a:lstStyle/>
                    <a:p>
                      <a:pPr algn="r"/>
                      <a:r>
                        <a:rPr lang="pt-BR" sz="1100" dirty="0" smtClean="0"/>
                        <a:t>2.030</a:t>
                      </a:r>
                      <a:endParaRPr lang="pt-BR" sz="1100" dirty="0"/>
                    </a:p>
                  </a:txBody>
                  <a:tcPr marL="82944" marR="82944" marT="41472" marB="41472"/>
                </a:tc>
                <a:tc>
                  <a:txBody>
                    <a:bodyPr/>
                    <a:lstStyle/>
                    <a:p>
                      <a:pPr algn="r"/>
                      <a:r>
                        <a:rPr lang="pt-BR" sz="1100" dirty="0" smtClean="0"/>
                        <a:t>11.291</a:t>
                      </a:r>
                      <a:endParaRPr lang="pt-BR" sz="1100" dirty="0"/>
                    </a:p>
                  </a:txBody>
                  <a:tcPr marL="82944" marR="82944" marT="41472" marB="41472"/>
                </a:tc>
                <a:tc>
                  <a:txBody>
                    <a:bodyPr/>
                    <a:lstStyle/>
                    <a:p>
                      <a:pPr algn="r"/>
                      <a:r>
                        <a:rPr lang="pt-BR" sz="1100" dirty="0" smtClean="0"/>
                        <a:t>7.925</a:t>
                      </a:r>
                      <a:endParaRPr lang="pt-BR" sz="1100" dirty="0"/>
                    </a:p>
                  </a:txBody>
                  <a:tcPr marL="82944" marR="82944" marT="41472" marB="41472"/>
                </a:tc>
                <a:tc>
                  <a:txBody>
                    <a:bodyPr/>
                    <a:lstStyle/>
                    <a:p>
                      <a:pPr algn="r"/>
                      <a:r>
                        <a:rPr lang="pt-BR" sz="1100" dirty="0" smtClean="0"/>
                        <a:t>414</a:t>
                      </a:r>
                      <a:endParaRPr lang="pt-BR" sz="1100" dirty="0"/>
                    </a:p>
                  </a:txBody>
                  <a:tcPr marL="82944" marR="82944" marT="41472" marB="41472"/>
                </a:tc>
                <a:tc>
                  <a:txBody>
                    <a:bodyPr/>
                    <a:lstStyle/>
                    <a:p>
                      <a:pPr algn="r"/>
                      <a:r>
                        <a:rPr lang="pt-BR" sz="1100" dirty="0" smtClean="0"/>
                        <a:t>21.246</a:t>
                      </a:r>
                      <a:endParaRPr lang="pt-BR" sz="1100" dirty="0"/>
                    </a:p>
                  </a:txBody>
                  <a:tcPr marL="82944" marR="82944" marT="41472" marB="41472"/>
                </a:tc>
              </a:tr>
              <a:tr h="336384">
                <a:tc>
                  <a:txBody>
                    <a:bodyPr/>
                    <a:lstStyle/>
                    <a:p>
                      <a:pPr algn="ctr"/>
                      <a:r>
                        <a:rPr lang="pt-BR" sz="1100" b="1" dirty="0" smtClean="0"/>
                        <a:t>2013</a:t>
                      </a:r>
                      <a:endParaRPr lang="pt-BR" sz="1100" b="1" dirty="0"/>
                    </a:p>
                  </a:txBody>
                  <a:tcPr marL="82944" marR="82944" marT="41472" marB="41472"/>
                </a:tc>
                <a:tc>
                  <a:txBody>
                    <a:bodyPr/>
                    <a:lstStyle/>
                    <a:p>
                      <a:pPr algn="r"/>
                      <a:r>
                        <a:rPr lang="pt-BR" sz="1100" dirty="0" smtClean="0"/>
                        <a:t>5.220</a:t>
                      </a:r>
                      <a:endParaRPr lang="pt-BR" sz="1100" dirty="0"/>
                    </a:p>
                  </a:txBody>
                  <a:tcPr marL="82944" marR="82944" marT="41472" marB="41472"/>
                </a:tc>
                <a:tc>
                  <a:txBody>
                    <a:bodyPr/>
                    <a:lstStyle/>
                    <a:p>
                      <a:pPr algn="r"/>
                      <a:r>
                        <a:rPr lang="pt-BR" sz="1100" dirty="0" smtClean="0"/>
                        <a:t>14.850</a:t>
                      </a:r>
                      <a:endParaRPr lang="pt-BR" sz="1100" dirty="0"/>
                    </a:p>
                  </a:txBody>
                  <a:tcPr marL="82944" marR="82944" marT="41472" marB="41472"/>
                </a:tc>
                <a:tc>
                  <a:txBody>
                    <a:bodyPr/>
                    <a:lstStyle/>
                    <a:p>
                      <a:pPr algn="r"/>
                      <a:r>
                        <a:rPr lang="pt-BR" sz="1100" dirty="0" smtClean="0"/>
                        <a:t>8.867</a:t>
                      </a:r>
                      <a:endParaRPr lang="pt-BR" sz="1100" dirty="0"/>
                    </a:p>
                  </a:txBody>
                  <a:tcPr marL="82944" marR="82944" marT="41472" marB="41472"/>
                </a:tc>
                <a:tc>
                  <a:txBody>
                    <a:bodyPr/>
                    <a:lstStyle/>
                    <a:p>
                      <a:pPr algn="r"/>
                      <a:r>
                        <a:rPr lang="pt-BR" sz="1100" dirty="0" smtClean="0"/>
                        <a:t>487</a:t>
                      </a:r>
                      <a:endParaRPr lang="pt-BR" sz="1100" dirty="0"/>
                    </a:p>
                  </a:txBody>
                  <a:tcPr marL="82944" marR="82944" marT="41472" marB="41472"/>
                </a:tc>
                <a:tc>
                  <a:txBody>
                    <a:bodyPr/>
                    <a:lstStyle/>
                    <a:p>
                      <a:pPr algn="r"/>
                      <a:r>
                        <a:rPr lang="pt-BR" sz="1100" dirty="0" smtClean="0"/>
                        <a:t>28.937</a:t>
                      </a:r>
                      <a:endParaRPr lang="pt-BR" sz="1100" dirty="0"/>
                    </a:p>
                  </a:txBody>
                  <a:tcPr marL="82944" marR="82944" marT="41472" marB="41472"/>
                </a:tc>
              </a:tr>
              <a:tr h="336384">
                <a:tc>
                  <a:txBody>
                    <a:bodyPr/>
                    <a:lstStyle/>
                    <a:p>
                      <a:pPr algn="ctr"/>
                      <a:r>
                        <a:rPr lang="pt-BR" sz="1100" b="1" dirty="0" smtClean="0"/>
                        <a:t>2014</a:t>
                      </a:r>
                      <a:endParaRPr lang="pt-BR" sz="1100" b="1" dirty="0"/>
                    </a:p>
                  </a:txBody>
                  <a:tcPr marL="82944" marR="82944" marT="41472" marB="41472"/>
                </a:tc>
                <a:tc>
                  <a:txBody>
                    <a:bodyPr/>
                    <a:lstStyle/>
                    <a:p>
                      <a:pPr algn="r"/>
                      <a:r>
                        <a:rPr lang="pt-BR" sz="1100" dirty="0" smtClean="0"/>
                        <a:t>24.071</a:t>
                      </a:r>
                      <a:endParaRPr lang="pt-BR" sz="1100" dirty="0"/>
                    </a:p>
                  </a:txBody>
                  <a:tcPr marL="82944" marR="82944" marT="41472" marB="41472"/>
                </a:tc>
                <a:tc>
                  <a:txBody>
                    <a:bodyPr/>
                    <a:lstStyle/>
                    <a:p>
                      <a:pPr algn="r"/>
                      <a:r>
                        <a:rPr lang="pt-BR" sz="1100" dirty="0" smtClean="0"/>
                        <a:t>17.690</a:t>
                      </a:r>
                      <a:endParaRPr lang="pt-BR" sz="1100" dirty="0"/>
                    </a:p>
                  </a:txBody>
                  <a:tcPr marL="82944" marR="82944" marT="41472" marB="41472"/>
                </a:tc>
                <a:tc>
                  <a:txBody>
                    <a:bodyPr/>
                    <a:lstStyle/>
                    <a:p>
                      <a:pPr algn="r"/>
                      <a:r>
                        <a:rPr lang="pt-BR" sz="1100" dirty="0" smtClean="0"/>
                        <a:t>9.920</a:t>
                      </a:r>
                      <a:endParaRPr lang="pt-BR" sz="1100" dirty="0"/>
                    </a:p>
                  </a:txBody>
                  <a:tcPr marL="82944" marR="82944" marT="41472" marB="41472"/>
                </a:tc>
                <a:tc>
                  <a:txBody>
                    <a:bodyPr/>
                    <a:lstStyle/>
                    <a:p>
                      <a:pPr algn="r"/>
                      <a:r>
                        <a:rPr lang="pt-BR" sz="1100" dirty="0" smtClean="0"/>
                        <a:t>613</a:t>
                      </a:r>
                      <a:endParaRPr lang="pt-BR" sz="1100" dirty="0"/>
                    </a:p>
                  </a:txBody>
                  <a:tcPr marL="82944" marR="82944" marT="41472" marB="41472"/>
                </a:tc>
                <a:tc>
                  <a:txBody>
                    <a:bodyPr/>
                    <a:lstStyle/>
                    <a:p>
                      <a:pPr algn="r"/>
                      <a:r>
                        <a:rPr lang="pt-BR" sz="1100" dirty="0" smtClean="0"/>
                        <a:t>51.682</a:t>
                      </a:r>
                      <a:endParaRPr lang="pt-BR" sz="1100" dirty="0"/>
                    </a:p>
                  </a:txBody>
                  <a:tcPr marL="82944" marR="82944" marT="41472" marB="41472"/>
                </a:tc>
              </a:tr>
              <a:tr h="336384">
                <a:tc>
                  <a:txBody>
                    <a:bodyPr/>
                    <a:lstStyle/>
                    <a:p>
                      <a:pPr algn="ctr"/>
                      <a:r>
                        <a:rPr lang="pt-BR" sz="1100" b="1" dirty="0" smtClean="0"/>
                        <a:t>2015</a:t>
                      </a:r>
                      <a:endParaRPr lang="pt-BR" sz="1100" b="1" dirty="0"/>
                    </a:p>
                  </a:txBody>
                  <a:tcPr marL="82944" marR="82944" marT="41472" marB="41472"/>
                </a:tc>
                <a:tc>
                  <a:txBody>
                    <a:bodyPr/>
                    <a:lstStyle/>
                    <a:p>
                      <a:pPr algn="r"/>
                      <a:r>
                        <a:rPr lang="pt-BR" sz="1100" dirty="0" smtClean="0"/>
                        <a:t>22.392</a:t>
                      </a:r>
                      <a:endParaRPr lang="pt-BR" sz="1100" dirty="0"/>
                    </a:p>
                  </a:txBody>
                  <a:tcPr marL="82944" marR="82944" marT="41472" marB="41472"/>
                </a:tc>
                <a:tc>
                  <a:txBody>
                    <a:bodyPr/>
                    <a:lstStyle/>
                    <a:p>
                      <a:pPr algn="r"/>
                      <a:r>
                        <a:rPr lang="pt-BR" sz="1100" dirty="0" smtClean="0"/>
                        <a:t>22.429</a:t>
                      </a:r>
                      <a:endParaRPr lang="pt-BR" sz="1100" dirty="0"/>
                    </a:p>
                  </a:txBody>
                  <a:tcPr marL="82944" marR="82944" marT="41472" marB="41472"/>
                </a:tc>
                <a:tc>
                  <a:txBody>
                    <a:bodyPr/>
                    <a:lstStyle/>
                    <a:p>
                      <a:pPr algn="r"/>
                      <a:r>
                        <a:rPr lang="pt-BR" sz="1100" dirty="0" smtClean="0"/>
                        <a:t>10.707</a:t>
                      </a:r>
                      <a:endParaRPr lang="pt-BR" sz="1100" dirty="0"/>
                    </a:p>
                  </a:txBody>
                  <a:tcPr marL="82944" marR="82944" marT="41472" marB="41472"/>
                </a:tc>
                <a:tc>
                  <a:txBody>
                    <a:bodyPr/>
                    <a:lstStyle/>
                    <a:p>
                      <a:pPr algn="r"/>
                      <a:r>
                        <a:rPr lang="pt-BR" sz="1100" dirty="0" smtClean="0"/>
                        <a:t>1.345</a:t>
                      </a:r>
                      <a:endParaRPr lang="pt-BR" sz="1100" dirty="0"/>
                    </a:p>
                  </a:txBody>
                  <a:tcPr marL="82944" marR="82944" marT="41472" marB="41472"/>
                </a:tc>
                <a:tc>
                  <a:txBody>
                    <a:bodyPr/>
                    <a:lstStyle/>
                    <a:p>
                      <a:pPr algn="r"/>
                      <a:r>
                        <a:rPr lang="pt-BR" sz="1100" dirty="0" smtClean="0"/>
                        <a:t>56.873</a:t>
                      </a:r>
                      <a:endParaRPr lang="pt-BR" sz="1100" dirty="0"/>
                    </a:p>
                  </a:txBody>
                  <a:tcPr marL="82944" marR="82944" marT="41472" marB="41472"/>
                </a:tc>
              </a:tr>
            </a:tbl>
          </a:graphicData>
        </a:graphic>
      </p:graphicFrame>
      <p:graphicFrame>
        <p:nvGraphicFramePr>
          <p:cNvPr id="3" name="Tabela 2"/>
          <p:cNvGraphicFramePr>
            <a:graphicFrameLocks noGrp="1"/>
          </p:cNvGraphicFramePr>
          <p:nvPr>
            <p:extLst/>
          </p:nvPr>
        </p:nvGraphicFramePr>
        <p:xfrm>
          <a:off x="6562406" y="646974"/>
          <a:ext cx="2164362" cy="2354688"/>
        </p:xfrm>
        <a:graphic>
          <a:graphicData uri="http://schemas.openxmlformats.org/drawingml/2006/table">
            <a:tbl>
              <a:tblPr firstRow="1" bandRow="1">
                <a:tableStyleId>{F5AB1C69-6EDB-4FF4-983F-18BD219EF322}</a:tableStyleId>
              </a:tblPr>
              <a:tblGrid>
                <a:gridCol w="957776"/>
                <a:gridCol w="1206586"/>
              </a:tblGrid>
              <a:tr h="336384">
                <a:tc gridSpan="2">
                  <a:txBody>
                    <a:bodyPr/>
                    <a:lstStyle/>
                    <a:p>
                      <a:r>
                        <a:rPr lang="pt-BR" sz="1600" dirty="0" smtClean="0"/>
                        <a:t>Previdência</a:t>
                      </a:r>
                      <a:r>
                        <a:rPr lang="pt-BR" sz="1600" baseline="0" dirty="0" smtClean="0"/>
                        <a:t> Rural</a:t>
                      </a:r>
                      <a:endParaRPr lang="pt-BR" sz="1600" dirty="0"/>
                    </a:p>
                  </a:txBody>
                  <a:tcPr marL="82944" marR="82944" marT="41472" marB="41472"/>
                </a:tc>
                <a:tc hMerge="1">
                  <a:txBody>
                    <a:bodyPr/>
                    <a:lstStyle/>
                    <a:p>
                      <a:endParaRPr lang="pt-BR" dirty="0"/>
                    </a:p>
                  </a:txBody>
                  <a:tcPr/>
                </a:tc>
              </a:tr>
              <a:tr h="336384">
                <a:tc>
                  <a:txBody>
                    <a:bodyPr/>
                    <a:lstStyle/>
                    <a:p>
                      <a:endParaRPr lang="pt-BR" sz="1100" dirty="0"/>
                    </a:p>
                  </a:txBody>
                  <a:tcPr marL="82944" marR="82944" marT="41472" marB="41472"/>
                </a:tc>
                <a:tc>
                  <a:txBody>
                    <a:bodyPr/>
                    <a:lstStyle/>
                    <a:p>
                      <a:r>
                        <a:rPr lang="pt-BR" sz="1100" b="1" dirty="0" smtClean="0"/>
                        <a:t>Exportação</a:t>
                      </a:r>
                      <a:endParaRPr lang="pt-BR" sz="1100" b="1" dirty="0"/>
                    </a:p>
                  </a:txBody>
                  <a:tcPr marL="82944" marR="82944" marT="41472" marB="41472"/>
                </a:tc>
              </a:tr>
              <a:tr h="336384">
                <a:tc>
                  <a:txBody>
                    <a:bodyPr/>
                    <a:lstStyle/>
                    <a:p>
                      <a:pPr algn="ctr"/>
                      <a:r>
                        <a:rPr lang="pt-BR" sz="1100" b="1" dirty="0" smtClean="0"/>
                        <a:t>2011</a:t>
                      </a:r>
                      <a:endParaRPr lang="pt-BR" sz="1100" b="1" dirty="0"/>
                    </a:p>
                  </a:txBody>
                  <a:tcPr marL="82944" marR="82944" marT="41472" marB="41472"/>
                </a:tc>
                <a:tc>
                  <a:txBody>
                    <a:bodyPr/>
                    <a:lstStyle/>
                    <a:p>
                      <a:pPr algn="r"/>
                      <a:r>
                        <a:rPr lang="pt-BR" sz="1100" dirty="0" smtClean="0"/>
                        <a:t>2.641</a:t>
                      </a:r>
                      <a:endParaRPr lang="pt-BR" sz="1100" dirty="0"/>
                    </a:p>
                  </a:txBody>
                  <a:tcPr marL="82944" marR="82944" marT="41472" marB="41472"/>
                </a:tc>
              </a:tr>
              <a:tr h="336384">
                <a:tc>
                  <a:txBody>
                    <a:bodyPr/>
                    <a:lstStyle/>
                    <a:p>
                      <a:pPr algn="ctr"/>
                      <a:r>
                        <a:rPr lang="pt-BR" sz="1100" b="1" dirty="0" smtClean="0"/>
                        <a:t>2012</a:t>
                      </a:r>
                      <a:endParaRPr lang="pt-BR" sz="1100" b="1" dirty="0"/>
                    </a:p>
                  </a:txBody>
                  <a:tcPr marL="82944" marR="82944" marT="41472" marB="41472"/>
                </a:tc>
                <a:tc>
                  <a:txBody>
                    <a:bodyPr/>
                    <a:lstStyle/>
                    <a:p>
                      <a:pPr algn="r"/>
                      <a:r>
                        <a:rPr lang="pt-BR" sz="1100" dirty="0" smtClean="0"/>
                        <a:t>2.749</a:t>
                      </a:r>
                      <a:endParaRPr lang="pt-BR" sz="1100" dirty="0"/>
                    </a:p>
                  </a:txBody>
                  <a:tcPr marL="82944" marR="82944" marT="41472" marB="41472"/>
                </a:tc>
              </a:tr>
              <a:tr h="336384">
                <a:tc>
                  <a:txBody>
                    <a:bodyPr/>
                    <a:lstStyle/>
                    <a:p>
                      <a:pPr algn="ctr"/>
                      <a:r>
                        <a:rPr lang="pt-BR" sz="1100" b="1" dirty="0" smtClean="0"/>
                        <a:t>2013</a:t>
                      </a:r>
                      <a:endParaRPr lang="pt-BR" sz="1100" b="1" dirty="0"/>
                    </a:p>
                  </a:txBody>
                  <a:tcPr marL="82944" marR="82944" marT="41472" marB="41472"/>
                </a:tc>
                <a:tc>
                  <a:txBody>
                    <a:bodyPr/>
                    <a:lstStyle/>
                    <a:p>
                      <a:pPr algn="r"/>
                      <a:r>
                        <a:rPr lang="pt-BR" sz="1100" dirty="0" smtClean="0"/>
                        <a:t>4.305</a:t>
                      </a:r>
                      <a:endParaRPr lang="pt-BR" sz="1100" dirty="0"/>
                    </a:p>
                  </a:txBody>
                  <a:tcPr marL="82944" marR="82944" marT="41472" marB="41472"/>
                </a:tc>
              </a:tr>
              <a:tr h="336384">
                <a:tc>
                  <a:txBody>
                    <a:bodyPr/>
                    <a:lstStyle/>
                    <a:p>
                      <a:pPr algn="ctr"/>
                      <a:r>
                        <a:rPr lang="pt-BR" sz="1100" b="1" dirty="0" smtClean="0"/>
                        <a:t>2014</a:t>
                      </a:r>
                      <a:endParaRPr lang="pt-BR" sz="1100" b="1" dirty="0"/>
                    </a:p>
                  </a:txBody>
                  <a:tcPr marL="82944" marR="82944" marT="41472" marB="41472"/>
                </a:tc>
                <a:tc>
                  <a:txBody>
                    <a:bodyPr/>
                    <a:lstStyle/>
                    <a:p>
                      <a:pPr algn="r"/>
                      <a:r>
                        <a:rPr lang="pt-BR" sz="1100" dirty="0" smtClean="0"/>
                        <a:t>4.629</a:t>
                      </a:r>
                      <a:endParaRPr lang="pt-BR" sz="1100" dirty="0"/>
                    </a:p>
                  </a:txBody>
                  <a:tcPr marL="82944" marR="82944" marT="41472" marB="41472"/>
                </a:tc>
              </a:tr>
              <a:tr h="336384">
                <a:tc>
                  <a:txBody>
                    <a:bodyPr/>
                    <a:lstStyle/>
                    <a:p>
                      <a:pPr algn="ctr"/>
                      <a:r>
                        <a:rPr lang="pt-BR" sz="1100" b="1" dirty="0" smtClean="0"/>
                        <a:t>2015</a:t>
                      </a:r>
                      <a:endParaRPr lang="pt-BR" sz="1100" b="1" dirty="0"/>
                    </a:p>
                  </a:txBody>
                  <a:tcPr marL="82944" marR="82944" marT="41472" marB="41472"/>
                </a:tc>
                <a:tc>
                  <a:txBody>
                    <a:bodyPr/>
                    <a:lstStyle/>
                    <a:p>
                      <a:pPr algn="r"/>
                      <a:r>
                        <a:rPr lang="pt-BR" sz="1100" dirty="0" smtClean="0"/>
                        <a:t>5.332</a:t>
                      </a:r>
                      <a:endParaRPr lang="pt-BR" sz="1100" dirty="0"/>
                    </a:p>
                  </a:txBody>
                  <a:tcPr marL="82944" marR="82944" marT="41472" marB="41472"/>
                </a:tc>
              </a:tr>
            </a:tbl>
          </a:graphicData>
        </a:graphic>
      </p:graphicFrame>
    </p:spTree>
    <p:extLst>
      <p:ext uri="{BB962C8B-B14F-4D97-AF65-F5344CB8AC3E}">
        <p14:creationId xmlns:p14="http://schemas.microsoft.com/office/powerpoint/2010/main" val="47784101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52816" y="518022"/>
            <a:ext cx="8216064" cy="650691"/>
          </a:xfrm>
          <a:prstGeom prst="rect">
            <a:avLst/>
          </a:prstGeom>
        </p:spPr>
        <p:txBody>
          <a:bodyPr wrap="square">
            <a:spAutoFit/>
          </a:bodyPr>
          <a:lstStyle/>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Comparação do Resultado da Previdência Urbana (Em R$ Bilhões nominais)</a:t>
            </a:r>
          </a:p>
          <a:p>
            <a:pPr algn="ctr">
              <a:spcAft>
                <a:spcPts val="0"/>
              </a:spcAft>
            </a:pPr>
            <a:r>
              <a:rPr lang="pt-BR" sz="1814" b="1" i="1" dirty="0">
                <a:solidFill>
                  <a:srgbClr val="000000"/>
                </a:solidFill>
                <a:latin typeface="Calibri" panose="020F0502020204030204" pitchFamily="34" charset="0"/>
                <a:ea typeface="Times New Roman" panose="02020603050405020304" pitchFamily="18" charset="0"/>
                <a:cs typeface="Arial" charset="0"/>
              </a:rPr>
              <a:t>Arrecadação + Renúncias não compensadas</a:t>
            </a:r>
            <a:endParaRPr lang="pt-BR" sz="2903" b="1" dirty="0">
              <a:solidFill>
                <a:prstClr val="black"/>
              </a:solidFill>
              <a:ea typeface="Times New Roman" panose="02020603050405020304" pitchFamily="18" charset="0"/>
              <a:cs typeface="Arial" charset="0"/>
            </a:endParaRPr>
          </a:p>
        </p:txBody>
      </p:sp>
      <p:sp>
        <p:nvSpPr>
          <p:cNvPr id="5" name="Retângulo 4"/>
          <p:cNvSpPr/>
          <p:nvPr/>
        </p:nvSpPr>
        <p:spPr>
          <a:xfrm>
            <a:off x="84480" y="6157971"/>
            <a:ext cx="7226881" cy="385362"/>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Renúncias – Fonte - Receita Federal do Brasil – Arrecadação e Benefícios - Fonte – Ministério do Trabalho e Previdência Social</a:t>
            </a:r>
          </a:p>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Arial" charset="0"/>
              </a:rPr>
              <a:t>Nota: O valor da renúncia compensada está inserida na Arrecadação.</a:t>
            </a:r>
            <a:endParaRPr lang="pt-BR" sz="1270" b="1" dirty="0">
              <a:solidFill>
                <a:prstClr val="black"/>
              </a:solidFill>
              <a:ea typeface="Times New Roman" panose="02020603050405020304" pitchFamily="18" charset="0"/>
              <a:cs typeface="Arial" charset="0"/>
            </a:endParaRPr>
          </a:p>
        </p:txBody>
      </p:sp>
      <p:graphicFrame>
        <p:nvGraphicFramePr>
          <p:cNvPr id="16" name="Gráfico 15"/>
          <p:cNvGraphicFramePr/>
          <p:nvPr>
            <p:extLst/>
          </p:nvPr>
        </p:nvGraphicFramePr>
        <p:xfrm>
          <a:off x="264716" y="1397000"/>
          <a:ext cx="8612058" cy="46476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6456546"/>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1" y="518022"/>
            <a:ext cx="9000960" cy="650691"/>
          </a:xfrm>
          <a:prstGeom prst="rect">
            <a:avLst/>
          </a:prstGeom>
        </p:spPr>
        <p:txBody>
          <a:bodyPr wrap="square">
            <a:spAutoFit/>
          </a:bodyPr>
          <a:lstStyle/>
          <a:p>
            <a:pPr algn="ct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Comparação do Resultado da Previdência Social (Urbana +Rural) (Em R$ Bilhões nominais) </a:t>
            </a:r>
            <a:r>
              <a:rPr lang="pt-BR" sz="1814" b="1" i="1" dirty="0">
                <a:solidFill>
                  <a:srgbClr val="000000"/>
                </a:solidFill>
                <a:latin typeface="Calibri" panose="020F0502020204030204" pitchFamily="34" charset="0"/>
                <a:ea typeface="Times New Roman" panose="02020603050405020304" pitchFamily="18" charset="0"/>
                <a:cs typeface="Arial" charset="0"/>
              </a:rPr>
              <a:t>Arrecadação + Renúncias não compensadas</a:t>
            </a:r>
            <a:endParaRPr lang="pt-BR" sz="2903" b="1" dirty="0">
              <a:solidFill>
                <a:prstClr val="black"/>
              </a:solidFill>
              <a:ea typeface="Times New Roman" panose="02020603050405020304" pitchFamily="18" charset="0"/>
              <a:cs typeface="Arial" charset="0"/>
            </a:endParaRPr>
          </a:p>
        </p:txBody>
      </p:sp>
      <p:sp>
        <p:nvSpPr>
          <p:cNvPr id="5" name="Retângulo 4"/>
          <p:cNvSpPr/>
          <p:nvPr/>
        </p:nvSpPr>
        <p:spPr>
          <a:xfrm>
            <a:off x="402535" y="6157971"/>
            <a:ext cx="4137558" cy="385362"/>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Renúncias – Fonte - Receita Federal do Brasil</a:t>
            </a:r>
          </a:p>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Arrecadação e Benefícios - Fonte – Ministério do Trabalho e Previdência Social</a:t>
            </a:r>
            <a:endParaRPr lang="pt-BR" sz="1270" b="1" dirty="0">
              <a:solidFill>
                <a:prstClr val="black"/>
              </a:solidFill>
              <a:ea typeface="Times New Roman" panose="02020603050405020304" pitchFamily="18" charset="0"/>
              <a:cs typeface="Arial" charset="0"/>
            </a:endParaRPr>
          </a:p>
        </p:txBody>
      </p:sp>
      <p:graphicFrame>
        <p:nvGraphicFramePr>
          <p:cNvPr id="21" name="Gráfico 20"/>
          <p:cNvGraphicFramePr/>
          <p:nvPr>
            <p:extLst/>
          </p:nvPr>
        </p:nvGraphicFramePr>
        <p:xfrm>
          <a:off x="261929" y="1397000"/>
          <a:ext cx="8589070" cy="4605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991071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352816" y="594417"/>
            <a:ext cx="8216064" cy="929870"/>
          </a:xfrm>
          <a:prstGeom prst="rect">
            <a:avLst/>
          </a:prstGeom>
        </p:spPr>
        <p:txBody>
          <a:bodyPr wrap="square">
            <a:spAutoFit/>
          </a:bodyPr>
          <a:lstStyle/>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Entidades Filantrópicas </a:t>
            </a:r>
          </a:p>
          <a:p>
            <a:pPr>
              <a:spcAft>
                <a:spcPts val="0"/>
              </a:spcAft>
            </a:pPr>
            <a:endPar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pt-BR" sz="1814"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Previsão de Renúncia para 2016 = R$ 11.011 (Em R$ milhões)</a:t>
            </a:r>
            <a:endParaRPr lang="pt-BR" sz="2903" b="1" dirty="0">
              <a:solidFill>
                <a:prstClr val="black"/>
              </a:solidFill>
              <a:ea typeface="Times New Roman" panose="02020603050405020304" pitchFamily="18" charset="0"/>
              <a:cs typeface="Arial" charset="0"/>
            </a:endParaRPr>
          </a:p>
        </p:txBody>
      </p:sp>
      <p:graphicFrame>
        <p:nvGraphicFramePr>
          <p:cNvPr id="6" name="Gráfico 5"/>
          <p:cNvGraphicFramePr/>
          <p:nvPr>
            <p:extLst/>
          </p:nvPr>
        </p:nvGraphicFramePr>
        <p:xfrm>
          <a:off x="781870" y="2706953"/>
          <a:ext cx="7719891" cy="35180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ela 8"/>
          <p:cNvGraphicFramePr>
            <a:graphicFrameLocks noGrp="1"/>
          </p:cNvGraphicFramePr>
          <p:nvPr>
            <p:extLst/>
          </p:nvPr>
        </p:nvGraphicFramePr>
        <p:xfrm>
          <a:off x="978316" y="1724411"/>
          <a:ext cx="7348825" cy="672768"/>
        </p:xfrm>
        <a:graphic>
          <a:graphicData uri="http://schemas.openxmlformats.org/drawingml/2006/table">
            <a:tbl>
              <a:tblPr firstRow="1" bandRow="1">
                <a:tableStyleId>{21E4AEA4-8DFA-4A89-87EB-49C32662AFE0}</a:tableStyleId>
              </a:tblPr>
              <a:tblGrid>
                <a:gridCol w="1837206"/>
                <a:gridCol w="1837206"/>
                <a:gridCol w="2286441"/>
                <a:gridCol w="1387972"/>
              </a:tblGrid>
              <a:tr h="336384">
                <a:tc>
                  <a:txBody>
                    <a:bodyPr/>
                    <a:lstStyle/>
                    <a:p>
                      <a:pPr algn="ctr"/>
                      <a:r>
                        <a:rPr lang="pt-BR" sz="1600" dirty="0" smtClean="0"/>
                        <a:t>Educação</a:t>
                      </a:r>
                      <a:endParaRPr lang="pt-BR" sz="1600" dirty="0"/>
                    </a:p>
                  </a:txBody>
                  <a:tcPr marL="82944" marR="82944" marT="41472" marB="41472"/>
                </a:tc>
                <a:tc>
                  <a:txBody>
                    <a:bodyPr/>
                    <a:lstStyle/>
                    <a:p>
                      <a:pPr algn="ctr"/>
                      <a:r>
                        <a:rPr lang="pt-BR" sz="1600" dirty="0" smtClean="0"/>
                        <a:t>Saúde</a:t>
                      </a:r>
                      <a:endParaRPr lang="pt-BR" sz="1600" dirty="0"/>
                    </a:p>
                  </a:txBody>
                  <a:tcPr marL="82944" marR="82944" marT="41472" marB="41472"/>
                </a:tc>
                <a:tc>
                  <a:txBody>
                    <a:bodyPr/>
                    <a:lstStyle/>
                    <a:p>
                      <a:pPr algn="ctr"/>
                      <a:r>
                        <a:rPr lang="pt-BR" sz="1600" dirty="0" smtClean="0"/>
                        <a:t>Assistência Social</a:t>
                      </a:r>
                      <a:endParaRPr lang="pt-BR" sz="1600" dirty="0"/>
                    </a:p>
                  </a:txBody>
                  <a:tcPr marL="82944" marR="82944" marT="41472" marB="41472"/>
                </a:tc>
                <a:tc>
                  <a:txBody>
                    <a:bodyPr/>
                    <a:lstStyle/>
                    <a:p>
                      <a:pPr algn="ctr"/>
                      <a:r>
                        <a:rPr lang="pt-BR" sz="1600" dirty="0" smtClean="0"/>
                        <a:t>Total</a:t>
                      </a:r>
                      <a:endParaRPr lang="pt-BR" sz="1600" dirty="0"/>
                    </a:p>
                  </a:txBody>
                  <a:tcPr marL="82944" marR="82944" marT="41472" marB="41472"/>
                </a:tc>
              </a:tr>
              <a:tr h="336384">
                <a:tc>
                  <a:txBody>
                    <a:bodyPr/>
                    <a:lstStyle/>
                    <a:p>
                      <a:pPr algn="ctr"/>
                      <a:r>
                        <a:rPr lang="pt-BR" sz="1600" dirty="0" smtClean="0"/>
                        <a:t>4.021</a:t>
                      </a:r>
                      <a:endParaRPr lang="pt-BR" sz="1600" dirty="0"/>
                    </a:p>
                  </a:txBody>
                  <a:tcPr marL="82944" marR="82944" marT="41472" marB="41472"/>
                </a:tc>
                <a:tc>
                  <a:txBody>
                    <a:bodyPr/>
                    <a:lstStyle/>
                    <a:p>
                      <a:pPr algn="ctr"/>
                      <a:r>
                        <a:rPr lang="pt-BR" sz="1600" dirty="0" smtClean="0"/>
                        <a:t>6.039</a:t>
                      </a:r>
                      <a:endParaRPr lang="pt-BR" sz="1600" dirty="0"/>
                    </a:p>
                  </a:txBody>
                  <a:tcPr marL="82944" marR="82944" marT="41472" marB="41472"/>
                </a:tc>
                <a:tc>
                  <a:txBody>
                    <a:bodyPr/>
                    <a:lstStyle/>
                    <a:p>
                      <a:pPr algn="ctr"/>
                      <a:r>
                        <a:rPr lang="pt-BR" sz="1600" dirty="0" smtClean="0"/>
                        <a:t>951</a:t>
                      </a:r>
                      <a:endParaRPr lang="pt-BR" sz="1600" dirty="0"/>
                    </a:p>
                  </a:txBody>
                  <a:tcPr marL="82944" marR="82944" marT="41472" marB="41472"/>
                </a:tc>
                <a:tc>
                  <a:txBody>
                    <a:bodyPr/>
                    <a:lstStyle/>
                    <a:p>
                      <a:pPr algn="ctr"/>
                      <a:r>
                        <a:rPr lang="pt-BR" sz="1600" dirty="0" smtClean="0"/>
                        <a:t>11.011</a:t>
                      </a:r>
                      <a:endParaRPr lang="pt-BR" sz="1600" dirty="0"/>
                    </a:p>
                  </a:txBody>
                  <a:tcPr marL="82944" marR="82944" marT="41472" marB="41472"/>
                </a:tc>
              </a:tr>
            </a:tbl>
          </a:graphicData>
        </a:graphic>
      </p:graphicFrame>
      <p:sp>
        <p:nvSpPr>
          <p:cNvPr id="11" name="Retângulo 10"/>
          <p:cNvSpPr/>
          <p:nvPr/>
        </p:nvSpPr>
        <p:spPr>
          <a:xfrm>
            <a:off x="184262" y="6201626"/>
            <a:ext cx="4115266" cy="287771"/>
          </a:xfrm>
          <a:prstGeom prst="rect">
            <a:avLst/>
          </a:prstGeom>
        </p:spPr>
        <p:txBody>
          <a:bodyPr wrap="square">
            <a:spAutoFit/>
          </a:bodyPr>
          <a:lstStyle/>
          <a:p>
            <a:pPr>
              <a:spcAft>
                <a:spcPts val="0"/>
              </a:spcAft>
            </a:pPr>
            <a:r>
              <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Fonte - Receita Federal do Brasil</a:t>
            </a:r>
            <a:r>
              <a:rPr lang="pt-BR" sz="1270" b="1" dirty="0">
                <a:solidFill>
                  <a:prstClr val="black"/>
                </a:solidFill>
                <a:ea typeface="Times New Roman" panose="02020603050405020304" pitchFamily="18" charset="0"/>
                <a:cs typeface="Arial" charset="0"/>
              </a:rPr>
              <a:t> </a:t>
            </a:r>
            <a:endParaRPr lang="pt-BR" sz="952"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0760615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20075" y="692641"/>
            <a:ext cx="8473525" cy="427361"/>
          </a:xfrm>
          <a:prstGeom prst="rect">
            <a:avLst/>
          </a:prstGeom>
        </p:spPr>
        <p:txBody>
          <a:bodyPr wrap="square">
            <a:spAutoFit/>
          </a:bodyPr>
          <a:lstStyle/>
          <a:p>
            <a:pPr algn="ctr">
              <a:spcAft>
                <a:spcPts val="0"/>
              </a:spcAft>
            </a:pPr>
            <a:r>
              <a:rPr lang="pt-BR" sz="2177" b="1" i="1" dirty="0">
                <a:solidFill>
                  <a:prstClr val="black"/>
                </a:solidFill>
                <a:latin typeface="Calibri" panose="020F0502020204030204" pitchFamily="34" charset="0"/>
                <a:ea typeface="Times New Roman" panose="02020603050405020304" pitchFamily="18" charset="0"/>
                <a:cs typeface="Calibri" panose="020F0502020204030204" pitchFamily="34" charset="0"/>
              </a:rPr>
              <a:t>Créditos Tributários Constituídos – Em R$ Bilhões nominais</a:t>
            </a:r>
            <a:endParaRPr lang="pt-BR" sz="3266" b="1" dirty="0">
              <a:solidFill>
                <a:prstClr val="black"/>
              </a:solidFill>
              <a:ea typeface="Times New Roman" panose="02020603050405020304" pitchFamily="18" charset="0"/>
              <a:cs typeface="Arial" charset="0"/>
            </a:endParaRPr>
          </a:p>
        </p:txBody>
      </p:sp>
      <p:graphicFrame>
        <p:nvGraphicFramePr>
          <p:cNvPr id="7" name="Gráfico 6"/>
          <p:cNvGraphicFramePr/>
          <p:nvPr>
            <p:extLst/>
          </p:nvPr>
        </p:nvGraphicFramePr>
        <p:xfrm>
          <a:off x="338326" y="1233607"/>
          <a:ext cx="8228917" cy="4692883"/>
        </p:xfrm>
        <a:graphic>
          <a:graphicData uri="http://schemas.openxmlformats.org/drawingml/2006/chart">
            <c:chart xmlns:c="http://schemas.openxmlformats.org/drawingml/2006/chart" xmlns:r="http://schemas.openxmlformats.org/officeDocument/2006/relationships" r:id="rId2"/>
          </a:graphicData>
        </a:graphic>
      </p:graphicFrame>
      <p:sp>
        <p:nvSpPr>
          <p:cNvPr id="2" name="Retângulo 1"/>
          <p:cNvSpPr/>
          <p:nvPr/>
        </p:nvSpPr>
        <p:spPr>
          <a:xfrm>
            <a:off x="338326" y="6237312"/>
            <a:ext cx="7959527" cy="400110"/>
          </a:xfrm>
          <a:prstGeom prst="rect">
            <a:avLst/>
          </a:prstGeom>
        </p:spPr>
        <p:txBody>
          <a:bodyPr wrap="square">
            <a:spAutoFit/>
          </a:bodyPr>
          <a:lstStyle/>
          <a:p>
            <a:r>
              <a:rPr lang="es-ES" sz="1000" dirty="0" smtClean="0">
                <a:solidFill>
                  <a:prstClr val="black"/>
                </a:solidFill>
                <a:latin typeface="Arial" charset="0"/>
                <a:cs typeface="Arial" charset="0"/>
              </a:rPr>
              <a:t>Nota: A </a:t>
            </a:r>
            <a:r>
              <a:rPr lang="es-ES" sz="1000" dirty="0" err="1">
                <a:solidFill>
                  <a:prstClr val="black"/>
                </a:solidFill>
                <a:latin typeface="Arial" charset="0"/>
                <a:cs typeface="Arial" charset="0"/>
              </a:rPr>
              <a:t>Sonegação</a:t>
            </a:r>
            <a:r>
              <a:rPr lang="es-ES" sz="1000" dirty="0">
                <a:solidFill>
                  <a:prstClr val="black"/>
                </a:solidFill>
                <a:latin typeface="Arial" charset="0"/>
                <a:cs typeface="Arial" charset="0"/>
              </a:rPr>
              <a:t> é o crédito </a:t>
            </a:r>
            <a:r>
              <a:rPr lang="es-ES" sz="1000" dirty="0" err="1">
                <a:solidFill>
                  <a:prstClr val="black"/>
                </a:solidFill>
                <a:latin typeface="Arial" charset="0"/>
                <a:cs typeface="Arial" charset="0"/>
              </a:rPr>
              <a:t>constituído</a:t>
            </a:r>
            <a:r>
              <a:rPr lang="es-ES" sz="1000" dirty="0">
                <a:solidFill>
                  <a:prstClr val="black"/>
                </a:solidFill>
                <a:latin typeface="Arial" charset="0"/>
                <a:cs typeface="Arial" charset="0"/>
              </a:rPr>
              <a:t> a partir de fatos </a:t>
            </a:r>
            <a:r>
              <a:rPr lang="es-ES" sz="1000" dirty="0" err="1">
                <a:solidFill>
                  <a:prstClr val="black"/>
                </a:solidFill>
                <a:latin typeface="Arial" charset="0"/>
                <a:cs typeface="Arial" charset="0"/>
              </a:rPr>
              <a:t>geradores</a:t>
            </a:r>
            <a:r>
              <a:rPr lang="es-ES" sz="1000" dirty="0">
                <a:solidFill>
                  <a:prstClr val="black"/>
                </a:solidFill>
                <a:latin typeface="Arial" charset="0"/>
                <a:cs typeface="Arial" charset="0"/>
              </a:rPr>
              <a:t> </a:t>
            </a:r>
            <a:r>
              <a:rPr lang="es-ES" sz="1000" dirty="0" err="1">
                <a:solidFill>
                  <a:prstClr val="black"/>
                </a:solidFill>
                <a:latin typeface="Arial" charset="0"/>
                <a:cs typeface="Arial" charset="0"/>
              </a:rPr>
              <a:t>não</a:t>
            </a:r>
            <a:r>
              <a:rPr lang="es-ES" sz="1000" dirty="0">
                <a:solidFill>
                  <a:prstClr val="black"/>
                </a:solidFill>
                <a:latin typeface="Arial" charset="0"/>
                <a:cs typeface="Arial" charset="0"/>
              </a:rPr>
              <a:t> declarados e detectados por </a:t>
            </a:r>
            <a:r>
              <a:rPr lang="es-ES" sz="1000" dirty="0" err="1">
                <a:solidFill>
                  <a:prstClr val="black"/>
                </a:solidFill>
                <a:latin typeface="Arial" charset="0"/>
                <a:cs typeface="Arial" charset="0"/>
              </a:rPr>
              <a:t>meio</a:t>
            </a:r>
            <a:r>
              <a:rPr lang="es-ES" sz="1000" dirty="0">
                <a:solidFill>
                  <a:prstClr val="black"/>
                </a:solidFill>
                <a:latin typeface="Arial" charset="0"/>
                <a:cs typeface="Arial" charset="0"/>
              </a:rPr>
              <a:t> de </a:t>
            </a:r>
            <a:r>
              <a:rPr lang="es-ES" sz="1000" dirty="0" err="1">
                <a:solidFill>
                  <a:prstClr val="black"/>
                </a:solidFill>
                <a:latin typeface="Arial" charset="0"/>
                <a:cs typeface="Arial" charset="0"/>
              </a:rPr>
              <a:t>ação</a:t>
            </a:r>
            <a:r>
              <a:rPr lang="es-ES" sz="1000" dirty="0">
                <a:solidFill>
                  <a:prstClr val="black"/>
                </a:solidFill>
                <a:latin typeface="Arial" charset="0"/>
                <a:cs typeface="Arial" charset="0"/>
              </a:rPr>
              <a:t> fiscal. A </a:t>
            </a:r>
            <a:r>
              <a:rPr lang="es-ES" sz="1000" dirty="0" err="1">
                <a:solidFill>
                  <a:prstClr val="black"/>
                </a:solidFill>
                <a:latin typeface="Arial" charset="0"/>
                <a:cs typeface="Arial" charset="0"/>
              </a:rPr>
              <a:t>inadimplência</a:t>
            </a:r>
            <a:r>
              <a:rPr lang="es-ES" sz="1000" dirty="0">
                <a:solidFill>
                  <a:prstClr val="black"/>
                </a:solidFill>
                <a:latin typeface="Arial" charset="0"/>
                <a:cs typeface="Arial" charset="0"/>
              </a:rPr>
              <a:t> é o crédito </a:t>
            </a:r>
            <a:r>
              <a:rPr lang="es-ES" sz="1000" dirty="0" err="1">
                <a:solidFill>
                  <a:prstClr val="black"/>
                </a:solidFill>
                <a:latin typeface="Arial" charset="0"/>
                <a:cs typeface="Arial" charset="0"/>
              </a:rPr>
              <a:t>constituído</a:t>
            </a:r>
            <a:r>
              <a:rPr lang="es-ES" sz="1000" dirty="0">
                <a:solidFill>
                  <a:prstClr val="black"/>
                </a:solidFill>
                <a:latin typeface="Arial" charset="0"/>
                <a:cs typeface="Arial" charset="0"/>
              </a:rPr>
              <a:t> para fatos </a:t>
            </a:r>
            <a:r>
              <a:rPr lang="es-ES" sz="1000" dirty="0" err="1">
                <a:solidFill>
                  <a:prstClr val="black"/>
                </a:solidFill>
                <a:latin typeface="Arial" charset="0"/>
                <a:cs typeface="Arial" charset="0"/>
              </a:rPr>
              <a:t>geradores</a:t>
            </a:r>
            <a:r>
              <a:rPr lang="es-ES" sz="1000" dirty="0">
                <a:solidFill>
                  <a:prstClr val="black"/>
                </a:solidFill>
                <a:latin typeface="Arial" charset="0"/>
                <a:cs typeface="Arial" charset="0"/>
              </a:rPr>
              <a:t> declarados e </a:t>
            </a:r>
            <a:r>
              <a:rPr lang="es-ES" sz="1000" dirty="0" err="1">
                <a:solidFill>
                  <a:prstClr val="black"/>
                </a:solidFill>
                <a:latin typeface="Arial" charset="0"/>
                <a:cs typeface="Arial" charset="0"/>
              </a:rPr>
              <a:t>não</a:t>
            </a:r>
            <a:r>
              <a:rPr lang="es-ES" sz="1000" dirty="0">
                <a:solidFill>
                  <a:prstClr val="black"/>
                </a:solidFill>
                <a:latin typeface="Arial" charset="0"/>
                <a:cs typeface="Arial" charset="0"/>
              </a:rPr>
              <a:t> pagos.</a:t>
            </a:r>
          </a:p>
        </p:txBody>
      </p:sp>
    </p:spTree>
    <p:extLst>
      <p:ext uri="{BB962C8B-B14F-4D97-AF65-F5344CB8AC3E}">
        <p14:creationId xmlns:p14="http://schemas.microsoft.com/office/powerpoint/2010/main" val="3504944739"/>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311585" y="548680"/>
            <a:ext cx="8216064" cy="929870"/>
          </a:xfrm>
          <a:prstGeom prst="rect">
            <a:avLst/>
          </a:prstGeom>
        </p:spPr>
        <p:txBody>
          <a:bodyPr wrap="square">
            <a:spAutoFit/>
          </a:bodyPr>
          <a:lstStyle/>
          <a:p>
            <a:pPr algn="ctr">
              <a:spcAft>
                <a:spcPts val="0"/>
              </a:spcAft>
            </a:pPr>
            <a:r>
              <a:rPr lang="pt-BR" sz="1814" b="1" i="1" dirty="0">
                <a:solidFill>
                  <a:prstClr val="black"/>
                </a:solidFill>
                <a:latin typeface="Calibri" panose="020F0502020204030204" pitchFamily="34" charset="0"/>
                <a:ea typeface="Times New Roman" panose="02020603050405020304" pitchFamily="18" charset="0"/>
                <a:cs typeface="Calibri" panose="020F0502020204030204" pitchFamily="34" charset="0"/>
              </a:rPr>
              <a:t>Créditos Tributários Constituídos – Em R$ Bilhões nominais</a:t>
            </a:r>
          </a:p>
          <a:p>
            <a:pPr algn="ctr">
              <a:spcAft>
                <a:spcPts val="0"/>
              </a:spcAft>
            </a:pPr>
            <a:r>
              <a:rPr lang="pt-BR" sz="1814" b="1" i="1" dirty="0">
                <a:solidFill>
                  <a:prstClr val="black"/>
                </a:solidFill>
                <a:latin typeface="Calibri" panose="020F0502020204030204" pitchFamily="34" charset="0"/>
                <a:ea typeface="Times New Roman" panose="02020603050405020304" pitchFamily="18" charset="0"/>
                <a:cs typeface="Calibri" panose="020F0502020204030204" pitchFamily="34" charset="0"/>
              </a:rPr>
              <a:t>X</a:t>
            </a:r>
          </a:p>
          <a:p>
            <a:pPr algn="ctr">
              <a:spcAft>
                <a:spcPts val="0"/>
              </a:spcAft>
            </a:pPr>
            <a:r>
              <a:rPr lang="pt-BR" sz="1814" b="1" i="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Renúncias</a:t>
            </a:r>
            <a:endParaRPr lang="pt-BR" sz="1814" b="1" i="1"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7" name="Gráfico 6"/>
          <p:cNvGraphicFramePr/>
          <p:nvPr>
            <p:extLst/>
          </p:nvPr>
        </p:nvGraphicFramePr>
        <p:xfrm>
          <a:off x="338326" y="1233607"/>
          <a:ext cx="8228917" cy="46928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599397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198</a:t>
            </a:fld>
            <a:endParaRPr lang="pt-BR" dirty="0">
              <a:solidFill>
                <a:prstClr val="black"/>
              </a:solidFill>
            </a:endParaRPr>
          </a:p>
        </p:txBody>
      </p:sp>
      <p:sp>
        <p:nvSpPr>
          <p:cNvPr id="5" name="Título 1"/>
          <p:cNvSpPr txBox="1">
            <a:spLocks/>
          </p:cNvSpPr>
          <p:nvPr/>
        </p:nvSpPr>
        <p:spPr bwMode="auto">
          <a:xfrm>
            <a:off x="539552" y="2329135"/>
            <a:ext cx="7772400" cy="206210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smtClean="0">
                <a:solidFill>
                  <a:prstClr val="black"/>
                </a:solidFill>
              </a:rPr>
              <a:t>Recuperação de Créditos</a:t>
            </a:r>
            <a:r>
              <a:rPr lang="pt-BR" dirty="0">
                <a:solidFill>
                  <a:prstClr val="black"/>
                </a:solidFill>
              </a:rPr>
              <a:t>: </a:t>
            </a:r>
            <a:r>
              <a:rPr lang="pt-BR" sz="4000" b="0" dirty="0" smtClean="0">
                <a:solidFill>
                  <a:prstClr val="black"/>
                </a:solidFill>
              </a:rPr>
              <a:t>Cobrança da Dívida Ativa da União </a:t>
            </a:r>
          </a:p>
          <a:p>
            <a:r>
              <a:rPr lang="pt-BR" sz="4000" b="0" dirty="0" smtClean="0">
                <a:solidFill>
                  <a:prstClr val="black"/>
                </a:solidFill>
              </a:rPr>
              <a:t>Créditos Previdenciários</a:t>
            </a:r>
          </a:p>
        </p:txBody>
      </p:sp>
    </p:spTree>
    <p:extLst>
      <p:ext uri="{BB962C8B-B14F-4D97-AF65-F5344CB8AC3E}">
        <p14:creationId xmlns:p14="http://schemas.microsoft.com/office/powerpoint/2010/main" val="3410685262"/>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72299" y="1095310"/>
            <a:ext cx="7329071" cy="4568531"/>
          </a:xfrm>
          <a:prstGeom prst="rect">
            <a:avLst/>
          </a:prstGeom>
        </p:spPr>
      </p:pic>
    </p:spTree>
    <p:extLst>
      <p:ext uri="{BB962C8B-B14F-4D97-AF65-F5344CB8AC3E}">
        <p14:creationId xmlns:p14="http://schemas.microsoft.com/office/powerpoint/2010/main" val="1397145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447800" y="4530725"/>
            <a:ext cx="632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a:spcBef>
                <a:spcPct val="50000"/>
              </a:spcBef>
            </a:pPr>
            <a:endParaRPr lang="en-US" b="1" i="1" dirty="0">
              <a:solidFill>
                <a:srgbClr val="000000"/>
              </a:solidFill>
              <a:latin typeface="Arial" charset="0"/>
            </a:endParaRPr>
          </a:p>
        </p:txBody>
      </p:sp>
      <p:sp>
        <p:nvSpPr>
          <p:cNvPr id="89095" name="Text Box 7"/>
          <p:cNvSpPr txBox="1">
            <a:spLocks noChangeArrowheads="1"/>
          </p:cNvSpPr>
          <p:nvPr/>
        </p:nvSpPr>
        <p:spPr bwMode="auto">
          <a:xfrm>
            <a:off x="0" y="1757501"/>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3038" algn="just"/>
            <a:r>
              <a:rPr lang="pt-BR" sz="3200" dirty="0" smtClean="0">
                <a:solidFill>
                  <a:srgbClr val="000000"/>
                </a:solidFill>
                <a:latin typeface="Times New Roman"/>
              </a:rPr>
              <a:t>1 - MP 726/2016 - Reforma Administrativa do Governo Federal</a:t>
            </a:r>
          </a:p>
          <a:p>
            <a:pPr marL="173038" algn="just"/>
            <a:endParaRPr lang="pt-BR" sz="2400" dirty="0">
              <a:solidFill>
                <a:srgbClr val="000000"/>
              </a:solidFill>
              <a:latin typeface="Times New Roman"/>
            </a:endParaRPr>
          </a:p>
          <a:p>
            <a:pPr marL="173038" algn="just"/>
            <a:r>
              <a:rPr lang="pt-BR" sz="3200" dirty="0" smtClean="0">
                <a:solidFill>
                  <a:srgbClr val="000000"/>
                </a:solidFill>
                <a:latin typeface="Times New Roman"/>
              </a:rPr>
              <a:t>2 - Situação Atuarial e Financeira dos RPPS - Indicadores e Metas do Plano Plurianual</a:t>
            </a:r>
          </a:p>
          <a:p>
            <a:pPr marL="173038" algn="just"/>
            <a:endParaRPr lang="pt-BR" sz="2400" dirty="0" smtClean="0">
              <a:solidFill>
                <a:srgbClr val="000000"/>
              </a:solidFill>
              <a:latin typeface="Times New Roman"/>
            </a:endParaRPr>
          </a:p>
          <a:p>
            <a:pPr marL="173038" algn="just"/>
            <a:r>
              <a:rPr lang="pt-BR" sz="3200" dirty="0" smtClean="0">
                <a:solidFill>
                  <a:srgbClr val="000000"/>
                </a:solidFill>
                <a:latin typeface="Times New Roman"/>
              </a:rPr>
              <a:t>3 - Supervisão Integrada dos RPPS</a:t>
            </a:r>
            <a:endParaRPr lang="pt-BR" sz="3200" dirty="0">
              <a:solidFill>
                <a:srgbClr val="000000"/>
              </a:solidFill>
              <a:latin typeface="Times New Roman"/>
            </a:endParaRPr>
          </a:p>
          <a:p>
            <a:pPr marL="173038" lvl="0" algn="just"/>
            <a:endParaRPr lang="pt-BR" sz="2400" dirty="0">
              <a:solidFill>
                <a:srgbClr val="000000"/>
              </a:solidFill>
              <a:latin typeface="Times New Roman"/>
            </a:endParaRPr>
          </a:p>
          <a:p>
            <a:pPr marL="173038" lvl="0" algn="just"/>
            <a:r>
              <a:rPr lang="pt-BR" sz="3200" dirty="0" smtClean="0">
                <a:solidFill>
                  <a:srgbClr val="000000"/>
                </a:solidFill>
                <a:latin typeface="Times New Roman"/>
              </a:rPr>
              <a:t>4 </a:t>
            </a:r>
            <a:r>
              <a:rPr lang="pt-BR" sz="3200" dirty="0">
                <a:solidFill>
                  <a:srgbClr val="000000"/>
                </a:solidFill>
                <a:latin typeface="Times New Roman"/>
              </a:rPr>
              <a:t>- </a:t>
            </a:r>
            <a:r>
              <a:rPr lang="pt-BR" sz="3200" dirty="0" smtClean="0">
                <a:solidFill>
                  <a:srgbClr val="000000"/>
                </a:solidFill>
                <a:latin typeface="Times New Roman"/>
              </a:rPr>
              <a:t>Perspectivas da Reforma Previdenciária</a:t>
            </a:r>
            <a:endParaRPr lang="pt-BR" sz="3200" dirty="0">
              <a:solidFill>
                <a:srgbClr val="000000"/>
              </a:solidFill>
              <a:latin typeface="Times New Roman"/>
            </a:endParaRPr>
          </a:p>
          <a:p>
            <a:pPr marL="173038" algn="l"/>
            <a:endParaRPr lang="pt-BR" sz="2400" dirty="0" smtClean="0">
              <a:solidFill>
                <a:srgbClr val="000000"/>
              </a:solidFill>
              <a:latin typeface="Times New Roman"/>
            </a:endParaRPr>
          </a:p>
          <a:p>
            <a:pPr marL="288000" algn="l"/>
            <a:endParaRPr lang="pt-BR" sz="2400" dirty="0" smtClean="0">
              <a:solidFill>
                <a:srgbClr val="000000"/>
              </a:solidFill>
              <a:latin typeface="Times New Roman"/>
            </a:endParaRPr>
          </a:p>
        </p:txBody>
      </p:sp>
      <p:sp>
        <p:nvSpPr>
          <p:cNvPr id="2" name="CaixaDeTexto 1"/>
          <p:cNvSpPr txBox="1"/>
          <p:nvPr/>
        </p:nvSpPr>
        <p:spPr>
          <a:xfrm>
            <a:off x="3563888" y="936824"/>
            <a:ext cx="1656184" cy="584775"/>
          </a:xfrm>
          <a:prstGeom prst="rect">
            <a:avLst/>
          </a:prstGeom>
          <a:noFill/>
        </p:spPr>
        <p:txBody>
          <a:bodyPr wrap="square" rtlCol="0">
            <a:spAutoFit/>
          </a:bodyPr>
          <a:lstStyle/>
          <a:p>
            <a:r>
              <a:rPr lang="pt-BR" sz="3200" b="1" u="sng" dirty="0" smtClean="0"/>
              <a:t>ÍNDICE</a:t>
            </a:r>
            <a:endParaRPr lang="pt-BR" sz="3200" b="1" u="sng" dirty="0"/>
          </a:p>
        </p:txBody>
      </p:sp>
    </p:spTree>
    <p:extLst>
      <p:ext uri="{BB962C8B-B14F-4D97-AF65-F5344CB8AC3E}">
        <p14:creationId xmlns:p14="http://schemas.microsoft.com/office/powerpoint/2010/main" val="268586842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82104"/>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FÓRUM - CONSTITUIÇÃO E FUNCIONAMENTO</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18294" y="1579388"/>
            <a:ext cx="8928100" cy="4732635"/>
          </a:xfrm>
        </p:spPr>
        <p:txBody>
          <a:bodyPr>
            <a:noAutofit/>
          </a:bodyPr>
          <a:lstStyle/>
          <a:p>
            <a:pPr algn="just" eaLnBrk="1" hangingPunct="1">
              <a:lnSpc>
                <a:spcPct val="80000"/>
              </a:lnSpc>
              <a:spcAft>
                <a:spcPts val="600"/>
              </a:spcAft>
              <a:buFont typeface="Arial" panose="020B0604020202020204" pitchFamily="34" charset="0"/>
              <a:buChar char="•"/>
              <a:defRPr/>
            </a:pPr>
            <a:r>
              <a:rPr lang="pt-BR" altLang="pt-BR" sz="2400" dirty="0" smtClean="0"/>
              <a:t>Decreto nº 8.443, de 30 de abril de 2015: Instituiu o </a:t>
            </a:r>
            <a:r>
              <a:rPr lang="pt-BR" sz="2400" b="1" dirty="0" smtClean="0"/>
              <a:t>Fórum </a:t>
            </a:r>
            <a:r>
              <a:rPr lang="pt-BR" sz="2400" b="1" dirty="0"/>
              <a:t>de Debates sobre Políticas de Emprego, Trabalho e Renda e de Previdência </a:t>
            </a:r>
            <a:r>
              <a:rPr lang="pt-BR" sz="2400" b="1" dirty="0" smtClean="0"/>
              <a:t>Social</a:t>
            </a:r>
            <a:r>
              <a:rPr lang="pt-BR" sz="2400" dirty="0" smtClean="0"/>
              <a:t>.</a:t>
            </a:r>
          </a:p>
          <a:p>
            <a:r>
              <a:rPr lang="pt-BR" sz="2400" dirty="0" smtClean="0"/>
              <a:t>No que se refere às Políticas de Previdência Social o Fórum tem por objetivos debater</a:t>
            </a:r>
            <a:r>
              <a:rPr lang="pt-BR" sz="2400" dirty="0"/>
              <a:t>, analisar e </a:t>
            </a:r>
            <a:r>
              <a:rPr lang="pt-BR" sz="2400" dirty="0" smtClean="0"/>
              <a:t>propor ações sobre:</a:t>
            </a:r>
            <a:endParaRPr lang="pt-BR" sz="2400" dirty="0"/>
          </a:p>
          <a:p>
            <a:pPr marL="357188" indent="0">
              <a:buNone/>
            </a:pPr>
            <a:r>
              <a:rPr lang="pt-BR" sz="2400" dirty="0" smtClean="0"/>
              <a:t>a</a:t>
            </a:r>
            <a:r>
              <a:rPr lang="pt-BR" sz="2400" dirty="0"/>
              <a:t>) sustentabilidade do sistema;</a:t>
            </a:r>
          </a:p>
          <a:p>
            <a:pPr marL="357188" indent="0">
              <a:buNone/>
            </a:pPr>
            <a:r>
              <a:rPr lang="pt-BR" sz="2400" dirty="0"/>
              <a:t>b) ampliação da cobertura; </a:t>
            </a:r>
          </a:p>
          <a:p>
            <a:pPr marL="357188" indent="0">
              <a:buNone/>
            </a:pPr>
            <a:r>
              <a:rPr lang="pt-BR" sz="2400" dirty="0"/>
              <a:t>c) fortalecimento dos mecanismos de financiamento</a:t>
            </a:r>
            <a:r>
              <a:rPr lang="pt-BR" sz="2400" dirty="0" smtClean="0"/>
              <a:t>;</a:t>
            </a:r>
            <a:endParaRPr lang="pt-BR" sz="2400" dirty="0"/>
          </a:p>
          <a:p>
            <a:pPr marL="357188" indent="0">
              <a:spcAft>
                <a:spcPts val="600"/>
              </a:spcAft>
              <a:buNone/>
            </a:pPr>
            <a:r>
              <a:rPr lang="pt-BR" sz="2400" dirty="0"/>
              <a:t>d) regras de acesso, idade mínima, tempo de contribuição e fator </a:t>
            </a:r>
            <a:r>
              <a:rPr lang="pt-BR" sz="2400" dirty="0" smtClean="0"/>
              <a:t>previdenciário.</a:t>
            </a:r>
            <a:endParaRPr lang="pt-BR" sz="2400" dirty="0"/>
          </a:p>
          <a:p>
            <a:pPr algn="just" eaLnBrk="1" hangingPunct="1">
              <a:lnSpc>
                <a:spcPct val="80000"/>
              </a:lnSpc>
              <a:buFont typeface="Arial" panose="020B0604020202020204" pitchFamily="34" charset="0"/>
              <a:buChar char="•"/>
              <a:defRPr/>
            </a:pPr>
            <a:r>
              <a:rPr lang="pt-BR" sz="2400" dirty="0" smtClean="0"/>
              <a:t>Representantes dos </a:t>
            </a:r>
            <a:r>
              <a:rPr lang="pt-BR" sz="2400" dirty="0"/>
              <a:t>trabalhadores, dos aposentados e pensionistas, dos empregadores e do </a:t>
            </a:r>
            <a:r>
              <a:rPr lang="pt-BR" sz="2400" dirty="0" smtClean="0"/>
              <a:t>Governo Federal.</a:t>
            </a:r>
            <a:endParaRPr lang="pt-BR" altLang="pt-BR" sz="2400" dirty="0" smtClean="0"/>
          </a:p>
        </p:txBody>
      </p:sp>
    </p:spTree>
    <p:extLst>
      <p:ext uri="{BB962C8B-B14F-4D97-AF65-F5344CB8AC3E}">
        <p14:creationId xmlns:p14="http://schemas.microsoft.com/office/powerpoint/2010/main" val="2833609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48376" y="1170236"/>
            <a:ext cx="7247248" cy="4517528"/>
          </a:xfrm>
          <a:prstGeom prst="rect">
            <a:avLst/>
          </a:prstGeom>
        </p:spPr>
      </p:pic>
    </p:spTree>
    <p:extLst>
      <p:ext uri="{BB962C8B-B14F-4D97-AF65-F5344CB8AC3E}">
        <p14:creationId xmlns:p14="http://schemas.microsoft.com/office/powerpoint/2010/main" val="401014168"/>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948376" y="1170236"/>
            <a:ext cx="7247248" cy="4517528"/>
          </a:xfrm>
          <a:prstGeom prst="rect">
            <a:avLst/>
          </a:prstGeom>
        </p:spPr>
      </p:pic>
    </p:spTree>
    <p:extLst>
      <p:ext uri="{BB962C8B-B14F-4D97-AF65-F5344CB8AC3E}">
        <p14:creationId xmlns:p14="http://schemas.microsoft.com/office/powerpoint/2010/main" val="2017168767"/>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948376" y="1170236"/>
            <a:ext cx="7247248" cy="4517528"/>
          </a:xfrm>
          <a:prstGeom prst="rect">
            <a:avLst/>
          </a:prstGeom>
        </p:spPr>
      </p:pic>
    </p:spTree>
    <p:extLst>
      <p:ext uri="{BB962C8B-B14F-4D97-AF65-F5344CB8AC3E}">
        <p14:creationId xmlns:p14="http://schemas.microsoft.com/office/powerpoint/2010/main" val="126547323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48376" y="1170236"/>
            <a:ext cx="7247248" cy="4517528"/>
          </a:xfrm>
          <a:prstGeom prst="rect">
            <a:avLst/>
          </a:prstGeom>
        </p:spPr>
      </p:pic>
    </p:spTree>
    <p:extLst>
      <p:ext uri="{BB962C8B-B14F-4D97-AF65-F5344CB8AC3E}">
        <p14:creationId xmlns:p14="http://schemas.microsoft.com/office/powerpoint/2010/main" val="244473542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7" name="Object 3"/>
          <p:cNvGraphicFramePr>
            <a:graphicFrameLocks noChangeAspect="1"/>
          </p:cNvGraphicFramePr>
          <p:nvPr>
            <p:extLst/>
          </p:nvPr>
        </p:nvGraphicFramePr>
        <p:xfrm>
          <a:off x="1052623" y="1120406"/>
          <a:ext cx="6747245" cy="4481208"/>
        </p:xfrm>
        <a:graphic>
          <a:graphicData uri="http://schemas.openxmlformats.org/presentationml/2006/ole">
            <mc:AlternateContent xmlns:mc="http://schemas.openxmlformats.org/markup-compatibility/2006">
              <mc:Choice xmlns:v="urn:schemas-microsoft-com:vml" Requires="v">
                <p:oleObj spid="_x0000_s89106" r:id="rId4" imgW="8401016" imgH="5255207" progId="">
                  <p:embed/>
                </p:oleObj>
              </mc:Choice>
              <mc:Fallback>
                <p:oleObj r:id="rId4" imgW="8401016" imgH="525520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623" y="1120406"/>
                        <a:ext cx="6747245" cy="4481208"/>
                      </a:xfrm>
                      <a:prstGeom prst="rect">
                        <a:avLst/>
                      </a:prstGeom>
                      <a:noFill/>
                      <a:effectLst/>
                    </p:spPr>
                  </p:pic>
                </p:oleObj>
              </mc:Fallback>
            </mc:AlternateContent>
          </a:graphicData>
        </a:graphic>
      </p:graphicFrame>
    </p:spTree>
    <p:extLst>
      <p:ext uri="{BB962C8B-B14F-4D97-AF65-F5344CB8AC3E}">
        <p14:creationId xmlns:p14="http://schemas.microsoft.com/office/powerpoint/2010/main" val="1864638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3"/>
          <p:cNvGraphicFramePr>
            <a:graphicFrameLocks noChangeAspect="1"/>
          </p:cNvGraphicFramePr>
          <p:nvPr/>
        </p:nvGraphicFramePr>
        <p:xfrm>
          <a:off x="1447800" y="2019301"/>
          <a:ext cx="6248400" cy="3470672"/>
        </p:xfrm>
        <a:graphic>
          <a:graphicData uri="http://schemas.openxmlformats.org/presentationml/2006/ole">
            <mc:AlternateContent xmlns:mc="http://schemas.openxmlformats.org/markup-compatibility/2006">
              <mc:Choice xmlns:v="urn:schemas-microsoft-com:vml" Requires="v">
                <p:oleObj spid="_x0000_s90146" r:id="rId4" imgW="8340051" imgH="4633362" progId="">
                  <p:embed/>
                </p:oleObj>
              </mc:Choice>
              <mc:Fallback>
                <p:oleObj r:id="rId4" imgW="8340051" imgH="46333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019301"/>
                        <a:ext cx="6248400" cy="347067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1401366" y="1604962"/>
          <a:ext cx="6196013" cy="4130279"/>
        </p:xfrm>
        <a:graphic>
          <a:graphicData uri="http://schemas.openxmlformats.org/presentationml/2006/ole">
            <mc:AlternateContent xmlns:mc="http://schemas.openxmlformats.org/markup-compatibility/2006">
              <mc:Choice xmlns:v="urn:schemas-microsoft-com:vml" Requires="v">
                <p:oleObj spid="_x0000_s90147" r:id="rId6" imgW="8266892" imgH="5511262" progId="">
                  <p:embed/>
                </p:oleObj>
              </mc:Choice>
              <mc:Fallback>
                <p:oleObj r:id="rId6" imgW="8266892" imgH="551126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1366" y="1604962"/>
                        <a:ext cx="6196013" cy="4130279"/>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5989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2055019"/>
            <a:ext cx="6172200" cy="3396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220" name="Object 4"/>
          <p:cNvGraphicFramePr>
            <a:graphicFrameLocks noChangeAspect="1"/>
          </p:cNvGraphicFramePr>
          <p:nvPr>
            <p:extLst/>
          </p:nvPr>
        </p:nvGraphicFramePr>
        <p:xfrm>
          <a:off x="1401366" y="1447357"/>
          <a:ext cx="6660771" cy="4287885"/>
        </p:xfrm>
        <a:graphic>
          <a:graphicData uri="http://schemas.openxmlformats.org/presentationml/2006/ole">
            <mc:AlternateContent xmlns:mc="http://schemas.openxmlformats.org/markup-compatibility/2006">
              <mc:Choice xmlns:v="urn:schemas-microsoft-com:vml" Requires="v">
                <p:oleObj spid="_x0000_s91154" r:id="rId5" imgW="8175445" imgH="5578323" progId="">
                  <p:embed/>
                </p:oleObj>
              </mc:Choice>
              <mc:Fallback>
                <p:oleObj r:id="rId5" imgW="8175445" imgH="557832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1366" y="1447357"/>
                        <a:ext cx="6660771" cy="4287885"/>
                      </a:xfrm>
                      <a:prstGeom prst="rect">
                        <a:avLst/>
                      </a:prstGeom>
                      <a:noFill/>
                      <a:effectLst/>
                    </p:spPr>
                  </p:pic>
                </p:oleObj>
              </mc:Fallback>
            </mc:AlternateContent>
          </a:graphicData>
        </a:graphic>
      </p:graphicFrame>
    </p:spTree>
    <p:extLst>
      <p:ext uri="{BB962C8B-B14F-4D97-AF65-F5344CB8AC3E}">
        <p14:creationId xmlns:p14="http://schemas.microsoft.com/office/powerpoint/2010/main" val="2248662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439467" y="1916908"/>
            <a:ext cx="6265069" cy="3810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9pPr>
          </a:lstStyle>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a:p>
            <a:pPr algn="just"/>
            <a:endParaRPr lang="pt-BR" altLang="pt-BR" sz="1350">
              <a:cs typeface="Arial" charset="0"/>
            </a:endParaRPr>
          </a:p>
        </p:txBody>
      </p:sp>
      <p:sp>
        <p:nvSpPr>
          <p:cNvPr id="10244" name="Rectangle 4"/>
          <p:cNvSpPr>
            <a:spLocks noChangeArrowheads="1"/>
          </p:cNvSpPr>
          <p:nvPr/>
        </p:nvSpPr>
        <p:spPr bwMode="auto">
          <a:xfrm>
            <a:off x="1439467" y="1754981"/>
            <a:ext cx="6103144"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z="1800">
              <a:solidFill>
                <a:prstClr val="black"/>
              </a:solidFill>
              <a:latin typeface="Arial" charset="0"/>
              <a:cs typeface="Arial" charset="0"/>
            </a:endParaRPr>
          </a:p>
        </p:txBody>
      </p:sp>
      <p:sp>
        <p:nvSpPr>
          <p:cNvPr id="10245" name="Rectangle 5"/>
          <p:cNvSpPr>
            <a:spLocks noChangeArrowheads="1"/>
          </p:cNvSpPr>
          <p:nvPr/>
        </p:nvSpPr>
        <p:spPr bwMode="auto">
          <a:xfrm>
            <a:off x="2025253" y="3120630"/>
            <a:ext cx="5300663" cy="377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9pPr>
          </a:lstStyle>
          <a:p>
            <a:pPr algn="ctr"/>
            <a:r>
              <a:rPr lang="pt-BR" altLang="pt-BR" sz="3000" b="1">
                <a:solidFill>
                  <a:srgbClr val="000099"/>
                </a:solidFill>
                <a:effectLst>
                  <a:outerShdw blurRad="38100" dist="38100" dir="2700000" algn="tl">
                    <a:srgbClr val="C0C0C0"/>
                  </a:outerShdw>
                </a:effectLst>
                <a:cs typeface="Arial" charset="0"/>
              </a:rPr>
              <a:t>Modelo de cobrança da DAU</a:t>
            </a:r>
          </a:p>
        </p:txBody>
      </p:sp>
    </p:spTree>
    <p:extLst>
      <p:ext uri="{BB962C8B-B14F-4D97-AF65-F5344CB8AC3E}">
        <p14:creationId xmlns:p14="http://schemas.microsoft.com/office/powerpoint/2010/main" val="34493551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913711" y="6858001"/>
            <a:ext cx="5430440" cy="440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9pPr>
          </a:lstStyle>
          <a:p>
            <a:pPr algn="just"/>
            <a:endParaRPr lang="pt-BR" altLang="pt-BR" sz="1200" b="1">
              <a:effectLst>
                <a:outerShdw blurRad="38100" dist="38100" dir="2700000" algn="tl">
                  <a:srgbClr val="C0C0C0"/>
                </a:outerShdw>
              </a:effectLst>
              <a:cs typeface="Arial" charset="0"/>
            </a:endParaRPr>
          </a:p>
          <a:p>
            <a:pPr algn="just"/>
            <a:endParaRPr lang="pt-BR" altLang="pt-BR" sz="1200" b="1">
              <a:effectLst>
                <a:outerShdw blurRad="38100" dist="38100" dir="2700000" algn="tl">
                  <a:srgbClr val="C0C0C0"/>
                </a:outerShdw>
              </a:effectLst>
              <a:cs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949" y="1903811"/>
            <a:ext cx="4306490" cy="305038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1" name="Freeform 3"/>
          <p:cNvSpPr>
            <a:spLocks noChangeArrowheads="1"/>
          </p:cNvSpPr>
          <p:nvPr/>
        </p:nvSpPr>
        <p:spPr bwMode="auto">
          <a:xfrm>
            <a:off x="5445919" y="3201592"/>
            <a:ext cx="1325166" cy="132516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T0" fmla="*/ 141351 w 1766888"/>
              <a:gd name="T1" fmla="*/ 1304871 h 1766887"/>
              <a:gd name="T2" fmla="*/ 180530 w 1766888"/>
              <a:gd name="T3" fmla="*/ 1282622 h 1766887"/>
              <a:gd name="T4" fmla="*/ 846061 w 1766888"/>
              <a:gd name="T5" fmla="*/ 1690930 h 1766887"/>
              <a:gd name="T6" fmla="*/ 1546470 w 1766888"/>
              <a:gd name="T7" fmla="*/ 1345859 h 1766887"/>
              <a:gd name="T8" fmla="*/ 1520433 w 1766888"/>
              <a:gd name="T9" fmla="*/ 1331072 h 1766887"/>
              <a:gd name="T10" fmla="*/ 1605947 w 1766888"/>
              <a:gd name="T11" fmla="*/ 1293747 h 1766887"/>
              <a:gd name="T12" fmla="*/ 1611850 w 1766888"/>
              <a:gd name="T13" fmla="*/ 1382987 h 1766887"/>
              <a:gd name="T14" fmla="*/ 1585808 w 1766888"/>
              <a:gd name="T15" fmla="*/ 1368199 h 1766887"/>
              <a:gd name="T16" fmla="*/ 846065 w 1766888"/>
              <a:gd name="T17" fmla="*/ 1736031 h 1766887"/>
              <a:gd name="T18" fmla="*/ 141351 w 1766888"/>
              <a:gd name="T19" fmla="*/ 1304872 h 1766887"/>
              <a:gd name="T20" fmla="*/ 141351 w 1766888"/>
              <a:gd name="T21" fmla="*/ 1304871 h 1766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66888" h="1766887">
                <a:moveTo>
                  <a:pt x="141351" y="1304871"/>
                </a:moveTo>
                <a:lnTo>
                  <a:pt x="180530" y="1282622"/>
                </a:lnTo>
                <a:cubicBezTo>
                  <a:pt x="317575" y="1523946"/>
                  <a:pt x="568836" y="1678095"/>
                  <a:pt x="846061" y="1690930"/>
                </a:cubicBezTo>
                <a:cubicBezTo>
                  <a:pt x="1123286" y="1703764"/>
                  <a:pt x="1387714" y="1573488"/>
                  <a:pt x="1546470" y="1345859"/>
                </a:cubicBezTo>
                <a:lnTo>
                  <a:pt x="1520433" y="1331072"/>
                </a:lnTo>
                <a:lnTo>
                  <a:pt x="1605947" y="1293747"/>
                </a:lnTo>
                <a:lnTo>
                  <a:pt x="1611850" y="1382987"/>
                </a:lnTo>
                <a:lnTo>
                  <a:pt x="1585808" y="1368199"/>
                </a:lnTo>
                <a:cubicBezTo>
                  <a:pt x="1418960" y="1609945"/>
                  <a:pt x="1139516" y="1748896"/>
                  <a:pt x="846065" y="1736031"/>
                </a:cubicBezTo>
                <a:cubicBezTo>
                  <a:pt x="552613" y="1723166"/>
                  <a:pt x="286402" y="1560292"/>
                  <a:pt x="141351" y="1304872"/>
                </a:cubicBezTo>
                <a:lnTo>
                  <a:pt x="141351" y="1304871"/>
                </a:lnTo>
                <a:close/>
              </a:path>
            </a:pathLst>
          </a:custGeom>
          <a:solidFill>
            <a:srgbClr val="333399"/>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z="1800">
              <a:solidFill>
                <a:prstClr val="black"/>
              </a:solidFill>
              <a:latin typeface="Arial" charset="0"/>
              <a:cs typeface="Arial" charset="0"/>
            </a:endParaRPr>
          </a:p>
        </p:txBody>
      </p:sp>
      <p:grpSp>
        <p:nvGrpSpPr>
          <p:cNvPr id="12292" name="Group 4"/>
          <p:cNvGrpSpPr>
            <a:grpSpLocks/>
          </p:cNvGrpSpPr>
          <p:nvPr/>
        </p:nvGrpSpPr>
        <p:grpSpPr bwMode="auto">
          <a:xfrm>
            <a:off x="6431757" y="3033714"/>
            <a:ext cx="1198960" cy="989410"/>
            <a:chOff x="4442" y="1828"/>
            <a:chExt cx="1007" cy="831"/>
          </a:xfrm>
        </p:grpSpPr>
        <p:sp>
          <p:nvSpPr>
            <p:cNvPr id="12293" name="AutoShape 5"/>
            <p:cNvSpPr>
              <a:spLocks noChangeArrowheads="1"/>
            </p:cNvSpPr>
            <p:nvPr/>
          </p:nvSpPr>
          <p:spPr bwMode="auto">
            <a:xfrm>
              <a:off x="4442" y="1828"/>
              <a:ext cx="1007" cy="831"/>
            </a:xfrm>
            <a:prstGeom prst="roundRect">
              <a:avLst>
                <a:gd name="adj" fmla="val 10000"/>
              </a:avLst>
            </a:prstGeom>
            <a:noFill/>
            <a:ln w="12600" cap="sq">
              <a:solidFill>
                <a:srgbClr val="3333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z="1800">
                <a:solidFill>
                  <a:prstClr val="black"/>
                </a:solidFill>
                <a:latin typeface="Arial" charset="0"/>
                <a:cs typeface="Arial" charset="0"/>
              </a:endParaRPr>
            </a:p>
          </p:txBody>
        </p:sp>
        <p:sp>
          <p:nvSpPr>
            <p:cNvPr id="12294" name="Rectangle 6"/>
            <p:cNvSpPr>
              <a:spLocks noChangeArrowheads="1"/>
            </p:cNvSpPr>
            <p:nvPr/>
          </p:nvSpPr>
          <p:spPr bwMode="auto">
            <a:xfrm>
              <a:off x="4461" y="2025"/>
              <a:ext cx="969" cy="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120" tIns="15120" rIns="15120" bIns="15120"/>
            <a:lstStyle>
              <a:lvl1pPr>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1pPr>
              <a:lvl2pPr marL="77788" indent="-77788">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2pPr>
              <a:lvl3pPr>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3pPr>
              <a:lvl4pPr>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4pPr>
              <a:lvl5pPr>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7788" algn="l"/>
                  <a:tab pos="992188" algn="l"/>
                  <a:tab pos="1906588" algn="l"/>
                  <a:tab pos="2820988" algn="l"/>
                  <a:tab pos="3735388" algn="l"/>
                  <a:tab pos="4649788" algn="l"/>
                  <a:tab pos="5564188" algn="l"/>
                  <a:tab pos="6478588" algn="l"/>
                  <a:tab pos="7392988" algn="l"/>
                  <a:tab pos="8307388" algn="l"/>
                  <a:tab pos="9221788" algn="l"/>
                  <a:tab pos="10136188" algn="l"/>
                </a:tabLst>
                <a:defRPr sz="2400">
                  <a:solidFill>
                    <a:srgbClr val="000000"/>
                  </a:solidFill>
                  <a:latin typeface="Arial" panose="020B0604020202020204" pitchFamily="34" charset="0"/>
                  <a:ea typeface="Microsoft YaHei" panose="020B0503020204020204" pitchFamily="34" charset="-122"/>
                </a:defRPr>
              </a:lvl9pPr>
            </a:lstStyle>
            <a:p>
              <a:pPr lvl="1">
                <a:lnSpc>
                  <a:spcPct val="90000"/>
                </a:lnSpc>
                <a:spcAft>
                  <a:spcPts val="141"/>
                </a:spcAft>
                <a:buFont typeface="Arial" panose="020B0604020202020204" pitchFamily="34" charset="0"/>
                <a:buChar char="•"/>
              </a:pPr>
              <a:r>
                <a:rPr lang="pt-BR" altLang="pt-BR" sz="750" dirty="0">
                  <a:cs typeface="Arial" charset="0"/>
                </a:rPr>
                <a:t>Petição Inicial com indicação dos responsáveis e dos bens e/ou direitos localizados</a:t>
              </a:r>
            </a:p>
          </p:txBody>
        </p:sp>
      </p:grpSp>
      <p:grpSp>
        <p:nvGrpSpPr>
          <p:cNvPr id="12295" name="Group 7"/>
          <p:cNvGrpSpPr>
            <a:grpSpLocks/>
          </p:cNvGrpSpPr>
          <p:nvPr/>
        </p:nvGrpSpPr>
        <p:grpSpPr bwMode="auto">
          <a:xfrm>
            <a:off x="6698457" y="2821783"/>
            <a:ext cx="1065610" cy="422672"/>
            <a:chOff x="4666" y="1650"/>
            <a:chExt cx="895" cy="355"/>
          </a:xfrm>
        </p:grpSpPr>
        <p:sp>
          <p:nvSpPr>
            <p:cNvPr id="12296" name="AutoShape 8"/>
            <p:cNvSpPr>
              <a:spLocks noChangeArrowheads="1"/>
            </p:cNvSpPr>
            <p:nvPr/>
          </p:nvSpPr>
          <p:spPr bwMode="auto">
            <a:xfrm>
              <a:off x="4666" y="1650"/>
              <a:ext cx="895" cy="355"/>
            </a:xfrm>
            <a:prstGeom prst="roundRect">
              <a:avLst>
                <a:gd name="adj" fmla="val 10000"/>
              </a:avLst>
            </a:prstGeom>
            <a:solidFill>
              <a:srgbClr val="333399"/>
            </a:solidFill>
            <a:ln w="1260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sz="1800">
                <a:solidFill>
                  <a:prstClr val="black"/>
                </a:solidFill>
                <a:latin typeface="Arial" charset="0"/>
                <a:cs typeface="Arial" charset="0"/>
              </a:endParaRPr>
            </a:p>
          </p:txBody>
        </p:sp>
        <p:sp>
          <p:nvSpPr>
            <p:cNvPr id="12297" name="Rectangle 9"/>
            <p:cNvSpPr>
              <a:spLocks noChangeArrowheads="1"/>
            </p:cNvSpPr>
            <p:nvPr/>
          </p:nvSpPr>
          <p:spPr bwMode="auto">
            <a:xfrm>
              <a:off x="4676" y="1660"/>
              <a:ext cx="875" cy="3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8090" tIns="12150" rIns="18090" bIns="1215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9pPr>
            </a:lstStyle>
            <a:p>
              <a:pPr algn="ctr">
                <a:lnSpc>
                  <a:spcPct val="90000"/>
                </a:lnSpc>
                <a:spcAft>
                  <a:spcPts val="394"/>
                </a:spcAft>
              </a:pPr>
              <a:r>
                <a:rPr lang="pt-BR" altLang="pt-BR" sz="900" dirty="0">
                  <a:solidFill>
                    <a:srgbClr val="FFFFFF"/>
                  </a:solidFill>
                  <a:cs typeface="Arial" charset="0"/>
                </a:rPr>
                <a:t>Ajuizamento seletivo</a:t>
              </a:r>
            </a:p>
          </p:txBody>
        </p:sp>
      </p:grpSp>
    </p:spTree>
    <p:extLst>
      <p:ext uri="{BB962C8B-B14F-4D97-AF65-F5344CB8AC3E}">
        <p14:creationId xmlns:p14="http://schemas.microsoft.com/office/powerpoint/2010/main" val="25952782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895850" y="6858001"/>
            <a:ext cx="5430441" cy="440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9pPr>
          </a:lstStyle>
          <a:p>
            <a:pPr algn="just"/>
            <a:endParaRPr lang="pt-BR" altLang="pt-BR" sz="1200" b="1">
              <a:effectLst>
                <a:outerShdw blurRad="38100" dist="38100" dir="2700000" algn="tl">
                  <a:srgbClr val="C0C0C0"/>
                </a:outerShdw>
              </a:effectLst>
              <a:cs typeface="Arial" charset="0"/>
            </a:endParaRPr>
          </a:p>
          <a:p>
            <a:pPr algn="just"/>
            <a:endParaRPr lang="pt-BR" altLang="pt-BR" sz="1200" b="1">
              <a:effectLst>
                <a:outerShdw blurRad="38100" dist="38100" dir="2700000" algn="tl">
                  <a:srgbClr val="C0C0C0"/>
                </a:outerShdw>
              </a:effectLst>
              <a:cs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78" y="2132411"/>
            <a:ext cx="4718447" cy="30587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96091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82104"/>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FÓRUM - CONSTITUIÇÃO E FUNCIONAMENTO</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07504" y="1496714"/>
            <a:ext cx="8928100" cy="4945956"/>
          </a:xfrm>
        </p:spPr>
        <p:txBody>
          <a:bodyPr>
            <a:noAutofit/>
          </a:bodyPr>
          <a:lstStyle/>
          <a:p>
            <a:pPr algn="just" eaLnBrk="1" hangingPunct="1">
              <a:lnSpc>
                <a:spcPct val="80000"/>
              </a:lnSpc>
              <a:buFont typeface="Arial" panose="020B0604020202020204" pitchFamily="34" charset="0"/>
              <a:buChar char="•"/>
              <a:defRPr/>
            </a:pPr>
            <a:r>
              <a:rPr lang="pt-BR" altLang="pt-BR" sz="2400" dirty="0" smtClean="0"/>
              <a:t>Instalação efetiva do Fórum ocorreu em reunião no Palácio do Planalto, no dia 17 de fevereiro de 2016</a:t>
            </a:r>
            <a:r>
              <a:rPr lang="pt-BR" sz="2400" dirty="0" smtClean="0"/>
              <a:t>.</a:t>
            </a:r>
          </a:p>
        </p:txBody>
      </p:sp>
      <p:pic>
        <p:nvPicPr>
          <p:cNvPr id="3" name="Imagem 2"/>
          <p:cNvPicPr>
            <a:picLocks noChangeAspect="1"/>
          </p:cNvPicPr>
          <p:nvPr/>
        </p:nvPicPr>
        <p:blipFill>
          <a:blip r:embed="rId3"/>
          <a:stretch>
            <a:fillRect/>
          </a:stretch>
        </p:blipFill>
        <p:spPr>
          <a:xfrm>
            <a:off x="395536" y="2192358"/>
            <a:ext cx="8496944" cy="4404994"/>
          </a:xfrm>
          <a:prstGeom prst="rect">
            <a:avLst/>
          </a:prstGeom>
        </p:spPr>
      </p:pic>
    </p:spTree>
    <p:extLst>
      <p:ext uri="{BB962C8B-B14F-4D97-AF65-F5344CB8AC3E}">
        <p14:creationId xmlns:p14="http://schemas.microsoft.com/office/powerpoint/2010/main" val="189426105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210</a:t>
            </a:fld>
            <a:endParaRPr lang="pt-BR" dirty="0">
              <a:solidFill>
                <a:prstClr val="black"/>
              </a:solidFill>
            </a:endParaRPr>
          </a:p>
        </p:txBody>
      </p:sp>
      <p:sp>
        <p:nvSpPr>
          <p:cNvPr id="5" name="Título 1"/>
          <p:cNvSpPr txBox="1">
            <a:spLocks/>
          </p:cNvSpPr>
          <p:nvPr/>
        </p:nvSpPr>
        <p:spPr bwMode="auto">
          <a:xfrm>
            <a:off x="683568" y="2204864"/>
            <a:ext cx="7848872"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pt-BR"/>
            </a:defPPr>
            <a:lvl1pPr algn="ctr" eaLnBrk="0" hangingPunct="0">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smtClean="0">
                <a:solidFill>
                  <a:prstClr val="black"/>
                </a:solidFill>
              </a:rPr>
              <a:t>Convergência dos Sistemas Previdenciários</a:t>
            </a:r>
            <a:endParaRPr lang="pt-BR" dirty="0">
              <a:solidFill>
                <a:prstClr val="black"/>
              </a:solidFill>
            </a:endParaRPr>
          </a:p>
        </p:txBody>
      </p:sp>
    </p:spTree>
    <p:extLst>
      <p:ext uri="{BB962C8B-B14F-4D97-AF65-F5344CB8AC3E}">
        <p14:creationId xmlns:p14="http://schemas.microsoft.com/office/powerpoint/2010/main" val="160019629"/>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211</a:t>
            </a:fld>
            <a:endParaRPr lang="pt-BR" dirty="0">
              <a:solidFill>
                <a:prstClr val="black"/>
              </a:solidFill>
            </a:endParaRPr>
          </a:p>
        </p:txBody>
      </p:sp>
      <p:sp>
        <p:nvSpPr>
          <p:cNvPr id="5" name="Espaço Reservado para Conteúdo 2"/>
          <p:cNvSpPr txBox="1">
            <a:spLocks/>
          </p:cNvSpPr>
          <p:nvPr/>
        </p:nvSpPr>
        <p:spPr bwMode="auto">
          <a:xfrm>
            <a:off x="433386" y="887634"/>
            <a:ext cx="8385175" cy="431800"/>
          </a:xfrm>
          <a:prstGeom prst="rect">
            <a:avLst/>
          </a:prstGeom>
          <a:noFill/>
          <a:ln w="9525">
            <a:noFill/>
            <a:miter lim="800000"/>
            <a:headEnd/>
            <a:tailEnd/>
          </a:ln>
        </p:spPr>
        <p:txBody>
          <a:bodyPr/>
          <a:lstStyle/>
          <a:p>
            <a:pPr algn="ctr">
              <a:lnSpc>
                <a:spcPct val="90000"/>
              </a:lnSpc>
              <a:spcBef>
                <a:spcPts val="1000"/>
              </a:spcBef>
            </a:pPr>
            <a:r>
              <a:rPr lang="pt-BR" sz="1800" b="1" dirty="0" smtClean="0">
                <a:solidFill>
                  <a:prstClr val="black"/>
                </a:solidFill>
                <a:latin typeface="Calibri"/>
                <a:cs typeface="Arial" charset="0"/>
              </a:rPr>
              <a:t>APOSENTADORIA POR TEMPO DE CONTRIBUIÇÃO</a:t>
            </a:r>
            <a:endParaRPr lang="pt-BR" sz="1800" dirty="0">
              <a:solidFill>
                <a:prstClr val="black"/>
              </a:solidFill>
              <a:latin typeface="Calibri"/>
              <a:cs typeface="Arial" charset="0"/>
            </a:endParaRPr>
          </a:p>
        </p:txBody>
      </p:sp>
      <p:graphicFrame>
        <p:nvGraphicFramePr>
          <p:cNvPr id="6" name="Tabela 5"/>
          <p:cNvGraphicFramePr>
            <a:graphicFrameLocks noGrp="1"/>
          </p:cNvGraphicFramePr>
          <p:nvPr>
            <p:extLst/>
          </p:nvPr>
        </p:nvGraphicFramePr>
        <p:xfrm>
          <a:off x="4162049" y="1169456"/>
          <a:ext cx="4874449" cy="3960440"/>
        </p:xfrm>
        <a:graphic>
          <a:graphicData uri="http://schemas.openxmlformats.org/drawingml/2006/table">
            <a:tbl>
              <a:tblPr/>
              <a:tblGrid>
                <a:gridCol w="2785143"/>
                <a:gridCol w="1044653"/>
                <a:gridCol w="1044653"/>
              </a:tblGrid>
              <a:tr h="518157">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2000" b="1" i="0" u="none" strike="noStrike" cap="none" normalizeH="0" baseline="0" dirty="0" smtClean="0">
                          <a:ln>
                            <a:noFill/>
                          </a:ln>
                          <a:solidFill>
                            <a:srgbClr val="000000"/>
                          </a:solidFill>
                          <a:effectLst/>
                          <a:latin typeface="Calibri" pitchFamily="34" charset="0"/>
                          <a:cs typeface="Arial" charset="0"/>
                        </a:rPr>
                        <a:t>RPPS</a:t>
                      </a:r>
                      <a:r>
                        <a:rPr kumimoji="0" lang="pt-BR" altLang="pt-BR" sz="2000" b="0" i="0" u="none" strike="noStrike" cap="none" normalizeH="0" baseline="0" dirty="0" smtClean="0">
                          <a:ln>
                            <a:noFill/>
                          </a:ln>
                          <a:solidFill>
                            <a:srgbClr val="000000"/>
                          </a:solidFill>
                          <a:effectLst/>
                          <a:latin typeface="Calibri" pitchFamily="34" charset="0"/>
                          <a:cs typeface="Arial" charset="0"/>
                        </a:rPr>
                        <a:t> </a:t>
                      </a:r>
                      <a:r>
                        <a:rPr kumimoji="0" lang="pt-BR" altLang="pt-BR" sz="1600" b="0" i="0" u="none" strike="noStrike" cap="none" normalizeH="0" baseline="50000" dirty="0" smtClean="0">
                          <a:ln>
                            <a:noFill/>
                          </a:ln>
                          <a:solidFill>
                            <a:srgbClr val="000000"/>
                          </a:solidFill>
                          <a:effectLst/>
                          <a:latin typeface="Calibri" pitchFamily="34" charset="0"/>
                          <a:cs typeface="Arial" charset="0"/>
                        </a:rPr>
                        <a:t>(1)</a:t>
                      </a:r>
                      <a:r>
                        <a:rPr kumimoji="0" lang="pt-BR" altLang="pt-BR" sz="2000" b="1" i="0" u="none" strike="noStrike" cap="none" normalizeH="0" baseline="0" dirty="0" smtClean="0">
                          <a:ln>
                            <a:noFill/>
                          </a:ln>
                          <a:solidFill>
                            <a:srgbClr val="000000"/>
                          </a:solidFill>
                          <a:effectLst/>
                          <a:latin typeface="Calibri" pitchFamily="34" charset="0"/>
                          <a:cs typeface="Arial" charset="0"/>
                        </a:rPr>
                        <a:t> </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594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Idade Mínima </a:t>
                      </a:r>
                      <a:r>
                        <a:rPr kumimoji="0" lang="pt-BR" altLang="pt-BR" sz="1400" b="0" i="0" u="none" strike="noStrike" cap="none" normalizeH="0" baseline="50000" dirty="0" smtClean="0">
                          <a:ln>
                            <a:noFill/>
                          </a:ln>
                          <a:solidFill>
                            <a:srgbClr val="000000"/>
                          </a:solidFill>
                          <a:effectLst/>
                          <a:latin typeface="Calibri" pitchFamily="34" charset="0"/>
                          <a:cs typeface="Arial" charset="0"/>
                        </a:rPr>
                        <a:t>(2)</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60 </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55</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594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Tempo de contribuição </a:t>
                      </a:r>
                      <a:r>
                        <a:rPr kumimoji="0" lang="pt-BR" altLang="pt-BR" sz="1400" b="0" i="0" u="none" strike="noStrike" cap="none" normalizeH="0" baseline="50000" dirty="0" smtClean="0">
                          <a:ln>
                            <a:noFill/>
                          </a:ln>
                          <a:solidFill>
                            <a:srgbClr val="000000"/>
                          </a:solidFill>
                          <a:effectLst/>
                          <a:latin typeface="Calibri" pitchFamily="34" charset="0"/>
                          <a:cs typeface="Arial" charset="0"/>
                        </a:rPr>
                        <a:t>(3)</a:t>
                      </a: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35</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30</a:t>
                      </a:r>
                    </a:p>
                  </a:txBody>
                  <a:tcPr marL="36000" marR="36000" marT="36000" marB="36000" anchor="ctr" horzOverflow="overflow">
                    <a:lnL>
                      <a:noFill/>
                    </a:lnL>
                    <a:lnR>
                      <a:noFill/>
                    </a:lnR>
                    <a:lnT>
                      <a:noFill/>
                    </a:lnT>
                    <a:lnB>
                      <a:noFill/>
                    </a:lnB>
                    <a:lnTlToBr>
                      <a:noFill/>
                    </a:lnTlToBr>
                    <a:lnBlToTr>
                      <a:noFill/>
                    </a:lnBlToTr>
                    <a:noFill/>
                  </a:tcPr>
                </a:tc>
              </a:tr>
              <a:tr h="2594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Tempo no serviço público</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10 </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10</a:t>
                      </a:r>
                    </a:p>
                  </a:txBody>
                  <a:tcPr marL="36000" marR="36000" marT="36000" marB="36000" anchor="ctr" horzOverflow="overflow">
                    <a:lnL>
                      <a:noFill/>
                    </a:lnL>
                    <a:lnR>
                      <a:noFill/>
                    </a:lnR>
                    <a:lnT>
                      <a:noFill/>
                    </a:lnT>
                    <a:lnB>
                      <a:noFill/>
                    </a:lnB>
                    <a:lnTlToBr>
                      <a:noFill/>
                    </a:lnTlToBr>
                    <a:lnBlToTr>
                      <a:noFill/>
                    </a:lnBlToTr>
                    <a:noFill/>
                  </a:tcPr>
                </a:tc>
              </a:tr>
              <a:tr h="25943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Tempo no cargo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5</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5</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6473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100% (da média 80% maiores remunerações de contribuição) </a:t>
                      </a:r>
                      <a:r>
                        <a:rPr kumimoji="0" lang="pt-BR" altLang="pt-BR" sz="1400" b="0" i="0" u="none" strike="noStrike" cap="none" normalizeH="0" baseline="50000" dirty="0" smtClean="0">
                          <a:ln>
                            <a:noFill/>
                          </a:ln>
                          <a:solidFill>
                            <a:srgbClr val="000000"/>
                          </a:solidFill>
                          <a:effectLst/>
                          <a:latin typeface="Calibri" pitchFamily="34" charset="0"/>
                          <a:cs typeface="Arial" charset="0"/>
                        </a:rPr>
                        <a:t>(5)</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841376">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Reajustamento</a:t>
                      </a:r>
                    </a:p>
                    <a:p>
                      <a:pPr marL="0" marR="0" lvl="0" indent="0" algn="l"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Índice oficial de atualização </a:t>
                      </a:r>
                      <a:r>
                        <a:rPr kumimoji="0" lang="pt-BR" altLang="pt-BR" sz="1400" b="0" i="0" u="none" strike="noStrike" cap="none" normalizeH="0" baseline="50000" dirty="0" smtClean="0">
                          <a:ln>
                            <a:noFill/>
                          </a:ln>
                          <a:solidFill>
                            <a:srgbClr val="000000"/>
                          </a:solidFill>
                          <a:effectLst/>
                          <a:latin typeface="Calibri" pitchFamily="34" charset="0"/>
                          <a:cs typeface="Arial" charset="0"/>
                        </a:rPr>
                        <a:t>(6)</a:t>
                      </a: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66332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CF - art. 40, III, “a” e Lei nº 10.887/2004 - art. 1º e 15</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8" name="Título 1"/>
          <p:cNvSpPr>
            <a:spLocks noGrp="1"/>
          </p:cNvSpPr>
          <p:nvPr>
            <p:ph type="title"/>
          </p:nvPr>
        </p:nvSpPr>
        <p:spPr>
          <a:xfrm>
            <a:off x="1880938" y="572240"/>
            <a:ext cx="5490070" cy="425373"/>
          </a:xfrm>
        </p:spPr>
        <p:txBody>
          <a:bodyPr rtlCol="0">
            <a:noAutofit/>
          </a:bodyPr>
          <a:lstStyle/>
          <a:p>
            <a:pPr eaLnBrk="1" fontAlgn="auto" hangingPunct="1">
              <a:spcAft>
                <a:spcPts val="0"/>
              </a:spcAft>
              <a:defRPr/>
            </a:pPr>
            <a:r>
              <a:rPr lang="pt-BR" altLang="pt-BR" sz="2800" b="1" dirty="0" smtClean="0">
                <a:latin typeface="+mn-lt"/>
              </a:rPr>
              <a:t>BENEFÍCIOS - PRINCIPAIS REGRAS</a:t>
            </a:r>
          </a:p>
        </p:txBody>
      </p:sp>
      <p:sp>
        <p:nvSpPr>
          <p:cNvPr id="9" name="CaixaDeTexto 8"/>
          <p:cNvSpPr txBox="1">
            <a:spLocks noChangeArrowheads="1"/>
          </p:cNvSpPr>
          <p:nvPr/>
        </p:nvSpPr>
        <p:spPr bwMode="auto">
          <a:xfrm>
            <a:off x="123307" y="5107751"/>
            <a:ext cx="8077483" cy="1775882"/>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1 </a:t>
            </a:r>
            <a:r>
              <a:rPr lang="pt-BR" altLang="pt-BR" sz="1000" dirty="0">
                <a:solidFill>
                  <a:prstClr val="black"/>
                </a:solidFill>
                <a:latin typeface="Arial" panose="020B0604020202020204" pitchFamily="34" charset="0"/>
                <a:cs typeface="Arial" panose="020B0604020202020204" pitchFamily="34" charset="0"/>
              </a:rPr>
              <a:t>- Os servidores que ingressaram até 2003 podem ter acesso a uma das regras de </a:t>
            </a:r>
            <a:r>
              <a:rPr lang="pt-BR" altLang="pt-BR" sz="1000" dirty="0" smtClean="0">
                <a:solidFill>
                  <a:prstClr val="black"/>
                </a:solidFill>
                <a:latin typeface="Arial" panose="020B0604020202020204" pitchFamily="34" charset="0"/>
                <a:cs typeface="Arial" panose="020B0604020202020204" pitchFamily="34" charset="0"/>
              </a:rPr>
              <a:t>transição (Emendas nº 41/2003 e 47/2005).</a:t>
            </a:r>
            <a:endParaRPr lang="pt-BR" altLang="pt-BR" sz="1000" dirty="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2 - A aposentadoria por tempo de contribuição no RPPS exige sempre idade mínima e tem requisitos adicionais de tempo no serviço público e no cargo.</a:t>
            </a:r>
          </a:p>
          <a:p>
            <a:pPr algn="just"/>
            <a:r>
              <a:rPr lang="pt-BR" altLang="pt-BR" sz="1000" dirty="0" smtClean="0">
                <a:solidFill>
                  <a:prstClr val="black"/>
                </a:solidFill>
                <a:latin typeface="Arial" panose="020B0604020202020204" pitchFamily="34" charset="0"/>
                <a:cs typeface="Arial" panose="020B0604020202020204" pitchFamily="34" charset="0"/>
              </a:rPr>
              <a:t>3 - Professores de educação infantil, ensino fundamental e médio têm direito a redução de cinco anos nos requisitos da aposentadoria por tempo de contribuição, tanto no RGPS (CF - art. 201, § 8º) quanto no RPPS (CF - art. 40, § 5º).</a:t>
            </a:r>
          </a:p>
          <a:p>
            <a:pPr algn="just"/>
            <a:r>
              <a:rPr lang="pt-BR" altLang="pt-BR" sz="1000" dirty="0" smtClean="0">
                <a:solidFill>
                  <a:prstClr val="black"/>
                </a:solidFill>
                <a:latin typeface="Arial" panose="020B0604020202020204" pitchFamily="34" charset="0"/>
                <a:cs typeface="Arial" panose="020B0604020202020204" pitchFamily="34" charset="0"/>
              </a:rPr>
              <a:t>4 </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Não se aplica o fator previdenciário se a </a:t>
            </a:r>
            <a:r>
              <a:rPr lang="pt-BR" altLang="pt-BR" sz="1000" dirty="0">
                <a:solidFill>
                  <a:prstClr val="black"/>
                </a:solidFill>
                <a:latin typeface="Arial" panose="020B0604020202020204" pitchFamily="34" charset="0"/>
                <a:cs typeface="Arial" panose="020B0604020202020204" pitchFamily="34" charset="0"/>
              </a:rPr>
              <a:t>soma do tempo de contribuição </a:t>
            </a:r>
            <a:r>
              <a:rPr lang="pt-BR" altLang="pt-BR" sz="1000" dirty="0" smtClean="0">
                <a:solidFill>
                  <a:prstClr val="black"/>
                </a:solidFill>
                <a:latin typeface="Arial" panose="020B0604020202020204" pitchFamily="34" charset="0"/>
                <a:cs typeface="Arial" panose="020B0604020202020204" pitchFamily="34" charset="0"/>
              </a:rPr>
              <a:t>(mínimo 35 (H) e 30 (M)) </a:t>
            </a:r>
            <a:r>
              <a:rPr lang="pt-BR" altLang="pt-BR" sz="1000" dirty="0">
                <a:solidFill>
                  <a:prstClr val="black"/>
                </a:solidFill>
                <a:latin typeface="Arial" panose="020B0604020202020204" pitchFamily="34" charset="0"/>
                <a:cs typeface="Arial" panose="020B0604020202020204" pitchFamily="34" charset="0"/>
              </a:rPr>
              <a:t>e da idade for igual ou </a:t>
            </a:r>
            <a:r>
              <a:rPr lang="pt-BR" altLang="pt-BR" sz="1000" dirty="0" smtClean="0">
                <a:solidFill>
                  <a:prstClr val="black"/>
                </a:solidFill>
                <a:latin typeface="Arial" panose="020B0604020202020204" pitchFamily="34" charset="0"/>
                <a:cs typeface="Arial" panose="020B0604020202020204" pitchFamily="34" charset="0"/>
              </a:rPr>
              <a:t>superior a 95 (H) e 85 (M) (progressivos a partir de 31/12/2018), conforme art. 29-C da Lei nº 8.213/1991. </a:t>
            </a:r>
            <a:endParaRPr lang="pt-BR" altLang="pt-BR" sz="1000" dirty="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5 - Proventos limitados à última remuneração do servidor no cargo efetivo. Aplica-se o teto do RGPS para servidores que ingressarem após instituição da previdência complementar pelo ente.</a:t>
            </a:r>
          </a:p>
          <a:p>
            <a:pPr algn="just"/>
            <a:r>
              <a:rPr lang="pt-BR" altLang="pt-BR" sz="1000" dirty="0" smtClean="0">
                <a:solidFill>
                  <a:prstClr val="black"/>
                </a:solidFill>
                <a:latin typeface="Arial" panose="020B0604020202020204" pitchFamily="34" charset="0"/>
                <a:cs typeface="Arial" panose="020B0604020202020204" pitchFamily="34" charset="0"/>
              </a:rPr>
              <a:t>6 - INPC para o RPPS da União e índice adotado em lei de cada ente para RPPS de Estados, Distrito Federal e Municípios.</a:t>
            </a:r>
          </a:p>
        </p:txBody>
      </p:sp>
      <p:graphicFrame>
        <p:nvGraphicFramePr>
          <p:cNvPr id="10" name="Tabela 9"/>
          <p:cNvGraphicFramePr>
            <a:graphicFrameLocks noGrp="1"/>
          </p:cNvGraphicFramePr>
          <p:nvPr>
            <p:extLst/>
          </p:nvPr>
        </p:nvGraphicFramePr>
        <p:xfrm>
          <a:off x="117014" y="1169456"/>
          <a:ext cx="4022938" cy="3961737"/>
        </p:xfrm>
        <a:graphic>
          <a:graphicData uri="http://schemas.openxmlformats.org/drawingml/2006/table">
            <a:tbl>
              <a:tblPr/>
              <a:tblGrid>
                <a:gridCol w="1864269"/>
                <a:gridCol w="1145069"/>
                <a:gridCol w="1013600"/>
              </a:tblGrid>
              <a:tr h="50405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3052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Idade Mínima </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não exige</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533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Tempo de contribuição </a:t>
                      </a:r>
                      <a:r>
                        <a:rPr kumimoji="0" lang="pt-BR" altLang="pt-BR" sz="1400" b="0" i="0" u="none" strike="noStrike" cap="none" normalizeH="0" baseline="50000" dirty="0" smtClean="0">
                          <a:ln>
                            <a:noFill/>
                          </a:ln>
                          <a:solidFill>
                            <a:srgbClr val="000000"/>
                          </a:solidFill>
                          <a:effectLst/>
                          <a:latin typeface="Calibri" pitchFamily="34" charset="0"/>
                          <a:cs typeface="Arial" charset="0"/>
                        </a:rPr>
                        <a:t>(3)</a:t>
                      </a: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35</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30</a:t>
                      </a:r>
                    </a:p>
                  </a:txBody>
                  <a:tcPr marL="36000" marR="36000" marT="36000" marB="36000" anchor="ctr" horzOverflow="overflow">
                    <a:lnL>
                      <a:noFill/>
                    </a:lnL>
                    <a:lnR>
                      <a:noFill/>
                    </a:lnR>
                    <a:lnT>
                      <a:noFill/>
                    </a:lnT>
                    <a:lnB>
                      <a:noFill/>
                    </a:lnB>
                    <a:lnTlToBr>
                      <a:noFill/>
                    </a:lnTlToBr>
                    <a:lnBlToTr>
                      <a:noFill/>
                    </a:lnBlToTr>
                    <a:noFill/>
                  </a:tcPr>
                </a:tc>
              </a:tr>
              <a:tr h="3052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11527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300" b="0" i="0" u="none" strike="noStrike" cap="none" normalizeH="0" baseline="0" dirty="0" smtClean="0">
                          <a:ln>
                            <a:noFill/>
                          </a:ln>
                          <a:solidFill>
                            <a:srgbClr val="000000"/>
                          </a:solidFill>
                          <a:effectLst/>
                          <a:latin typeface="Calibri" pitchFamily="34" charset="0"/>
                          <a:cs typeface="Arial" charset="0"/>
                        </a:rPr>
                        <a:t>100% (da média 80% dos maio</a:t>
                      </a:r>
                      <a:r>
                        <a:rPr kumimoji="0" lang="pt-BR" altLang="pt-BR" sz="1300" b="0" i="0" u="none" strike="noStrike" cap="none" normalizeH="0" baseline="0" dirty="0" smtClean="0">
                          <a:ln>
                            <a:noFill/>
                          </a:ln>
                          <a:solidFill>
                            <a:schemeClr val="tx1"/>
                          </a:solidFill>
                          <a:effectLst/>
                          <a:latin typeface="Calibri" pitchFamily="34" charset="0"/>
                          <a:cs typeface="Arial" charset="0"/>
                        </a:rPr>
                        <a:t>res salários de contribuição, multiplicada pelo fator previdenciário)</a:t>
                      </a:r>
                      <a:r>
                        <a:rPr kumimoji="0" lang="pt-BR" altLang="pt-BR" sz="1300" b="0" i="0" u="none" strike="noStrike" cap="none" normalizeH="0" baseline="50000" dirty="0" smtClean="0">
                          <a:ln>
                            <a:noFill/>
                          </a:ln>
                          <a:solidFill>
                            <a:schemeClr val="tx1"/>
                          </a:solidFill>
                          <a:effectLst/>
                          <a:latin typeface="Calibri" pitchFamily="34" charset="0"/>
                          <a:cs typeface="Arial" charset="0"/>
                        </a:rPr>
                        <a:t> (4)</a:t>
                      </a:r>
                    </a:p>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4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53339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Índice oficial de atualização (INPC)</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6277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dirty="0" smtClean="0">
                          <a:ln>
                            <a:noFill/>
                          </a:ln>
                          <a:solidFill>
                            <a:srgbClr val="000000"/>
                          </a:solidFill>
                          <a:effectLst/>
                          <a:latin typeface="Calibri" pitchFamily="34" charset="0"/>
                          <a:cs typeface="Arial" charset="0"/>
                        </a:rPr>
                        <a:t>CF - art. 201, § 7º,</a:t>
                      </a:r>
                      <a:r>
                        <a:rPr kumimoji="0" lang="pt-BR" altLang="pt-BR" sz="1400" b="0" i="0" u="none" strike="noStrike" cap="none" normalizeH="0" baseline="0" dirty="0" smtClean="0">
                          <a:ln>
                            <a:noFill/>
                          </a:ln>
                          <a:solidFill>
                            <a:schemeClr val="tx1"/>
                          </a:solidFill>
                          <a:effectLst/>
                          <a:latin typeface="Calibri" pitchFamily="34" charset="0"/>
                          <a:cs typeface="Arial" charset="0"/>
                        </a:rPr>
                        <a:t> I; RPS arts. 56 a 63</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Tree>
    <p:extLst>
      <p:ext uri="{BB962C8B-B14F-4D97-AF65-F5344CB8AC3E}">
        <p14:creationId xmlns:p14="http://schemas.microsoft.com/office/powerpoint/2010/main" val="328153719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212</a:t>
            </a:fld>
            <a:endParaRPr lang="pt-BR" dirty="0">
              <a:solidFill>
                <a:prstClr val="black"/>
              </a:solidFill>
            </a:endParaRPr>
          </a:p>
        </p:txBody>
      </p:sp>
      <p:sp>
        <p:nvSpPr>
          <p:cNvPr id="5" name="Espaço Reservado para Conteúdo 2"/>
          <p:cNvSpPr txBox="1">
            <a:spLocks/>
          </p:cNvSpPr>
          <p:nvPr/>
        </p:nvSpPr>
        <p:spPr bwMode="auto">
          <a:xfrm>
            <a:off x="2970744" y="1052984"/>
            <a:ext cx="3310457"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POR IDADE</a:t>
            </a:r>
            <a:endParaRPr lang="pt-BR" sz="1800" dirty="0">
              <a:solidFill>
                <a:prstClr val="black"/>
              </a:solidFill>
              <a:latin typeface="Calibri"/>
              <a:cs typeface="Arial" charset="0"/>
            </a:endParaRPr>
          </a:p>
        </p:txBody>
      </p:sp>
      <p:graphicFrame>
        <p:nvGraphicFramePr>
          <p:cNvPr id="6" name="Tabela 5"/>
          <p:cNvGraphicFramePr>
            <a:graphicFrameLocks noGrp="1"/>
          </p:cNvGraphicFramePr>
          <p:nvPr>
            <p:extLst/>
          </p:nvPr>
        </p:nvGraphicFramePr>
        <p:xfrm>
          <a:off x="4625974" y="1445312"/>
          <a:ext cx="4462585" cy="4267920"/>
        </p:xfrm>
        <a:graphic>
          <a:graphicData uri="http://schemas.openxmlformats.org/drawingml/2006/table">
            <a:tbl>
              <a:tblPr/>
              <a:tblGrid>
                <a:gridCol w="2459487"/>
                <a:gridCol w="1001549"/>
                <a:gridCol w="1001549"/>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RPPS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 Mínima</a:t>
                      </a:r>
                      <a:endParaRPr kumimoji="0" lang="pt-BR" altLang="pt-BR" sz="1400" b="0" i="0" u="none" strike="noStrike" cap="none" normalizeH="0" baseline="5000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65 </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60</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no serviço público</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 </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10</a:t>
                      </a:r>
                    </a:p>
                  </a:txBody>
                  <a:tcPr marL="36000" marR="36000" marT="36000" marB="36000" anchor="ctr"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no cargo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13975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proporcionais ao tempo de contribuição (sobre a média 80% maiores remunerações de contribuição) </a:t>
                      </a:r>
                      <a:r>
                        <a:rPr kumimoji="0" lang="pt-BR" altLang="pt-BR" sz="1600" b="0" i="0" u="none" strike="noStrike" cap="none" normalizeH="0" baseline="50000" dirty="0" smtClean="0">
                          <a:ln>
                            <a:noFill/>
                          </a:ln>
                          <a:solidFill>
                            <a:srgbClr val="000000"/>
                          </a:solidFill>
                          <a:effectLst/>
                          <a:latin typeface="Calibri" pitchFamily="34" charset="0"/>
                          <a:cs typeface="Arial" charset="0"/>
                        </a:rPr>
                        <a:t>(3)</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600" b="0" i="0" u="none" strike="noStrike" cap="none" normalizeH="0" baseline="0" dirty="0" smtClean="0">
                          <a:ln>
                            <a:noFill/>
                          </a:ln>
                          <a:solidFill>
                            <a:srgbClr val="000000"/>
                          </a:solidFill>
                          <a:effectLst/>
                          <a:latin typeface="Calibri" pitchFamily="34" charset="0"/>
                          <a:cs typeface="Arial" charset="0"/>
                        </a:rPr>
                        <a:t>Índice oficial de atualização </a:t>
                      </a:r>
                      <a:r>
                        <a:rPr kumimoji="0" lang="pt-BR" altLang="pt-BR" sz="1600" b="0" i="0" u="none" strike="noStrike" cap="none" normalizeH="0" baseline="50000" dirty="0" smtClean="0">
                          <a:ln>
                            <a:noFill/>
                          </a:ln>
                          <a:solidFill>
                            <a:srgbClr val="000000"/>
                          </a:solidFill>
                          <a:effectLst/>
                          <a:latin typeface="Calibri" pitchFamily="34" charset="0"/>
                          <a:cs typeface="Arial" charset="0"/>
                        </a:rPr>
                        <a:t>(4)</a:t>
                      </a: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6802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CF - art. 40, III, “b” e Lei nº 10.887/2004 - art. 1º e 15</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8" name="Título 1"/>
          <p:cNvSpPr>
            <a:spLocks noGrp="1"/>
          </p:cNvSpPr>
          <p:nvPr>
            <p:ph type="title"/>
          </p:nvPr>
        </p:nvSpPr>
        <p:spPr>
          <a:xfrm>
            <a:off x="2024954" y="549052"/>
            <a:ext cx="5202038" cy="647700"/>
          </a:xfrm>
        </p:spPr>
        <p:txBody>
          <a:bodyPr rtlCol="0">
            <a:noAutofit/>
          </a:bodyPr>
          <a:lstStyle/>
          <a:p>
            <a:pPr eaLnBrk="1" fontAlgn="auto" hangingPunct="1">
              <a:spcAft>
                <a:spcPts val="0"/>
              </a:spcAft>
              <a:defRPr/>
            </a:pPr>
            <a:r>
              <a:rPr lang="pt-BR" altLang="pt-BR" sz="2800" b="1" dirty="0" smtClean="0">
                <a:latin typeface="+mn-lt"/>
              </a:rPr>
              <a:t>BENEFÍCIOS - PRINCIPAIS REGRAS</a:t>
            </a:r>
          </a:p>
        </p:txBody>
      </p:sp>
      <p:sp>
        <p:nvSpPr>
          <p:cNvPr id="9" name="CaixaDeTexto 8"/>
          <p:cNvSpPr txBox="1">
            <a:spLocks noChangeArrowheads="1"/>
          </p:cNvSpPr>
          <p:nvPr/>
        </p:nvSpPr>
        <p:spPr bwMode="auto">
          <a:xfrm>
            <a:off x="179512" y="5705812"/>
            <a:ext cx="8019740" cy="1015663"/>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1 </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A idade mínima no RGPS é reduzida para 60 (H) e 55 (M) anos, no caso dos trabalhadores rurais.</a:t>
            </a:r>
            <a:endParaRPr lang="pt-BR" altLang="pt-BR" sz="1000" strike="sngStrike" dirty="0" smtClean="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2 - Na aposentadoria por idade aplica-se o fator previdenciário somente quando mais vantajoso para o segurado.</a:t>
            </a:r>
            <a:endParaRPr lang="pt-BR" altLang="pt-BR" sz="1000" dirty="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3 - No RPPS a proporcionalidade é calculada nas frações de X-dias/12775 (H) e Y-dias/10950 (M) e o valor mínimo do benefício é o salário mínimo nacional.</a:t>
            </a:r>
          </a:p>
          <a:p>
            <a:pPr algn="just"/>
            <a:r>
              <a:rPr lang="pt-BR" altLang="pt-BR" sz="1000" dirty="0" smtClean="0">
                <a:solidFill>
                  <a:prstClr val="black"/>
                </a:solidFill>
                <a:latin typeface="Arial" panose="020B0604020202020204" pitchFamily="34" charset="0"/>
                <a:cs typeface="Arial" panose="020B0604020202020204" pitchFamily="34" charset="0"/>
              </a:rPr>
              <a:t>4 </a:t>
            </a:r>
            <a:r>
              <a:rPr lang="pt-BR" altLang="pt-BR" sz="1000" dirty="0">
                <a:solidFill>
                  <a:prstClr val="black"/>
                </a:solidFill>
                <a:latin typeface="Arial" panose="020B0604020202020204" pitchFamily="34" charset="0"/>
                <a:cs typeface="Arial" panose="020B0604020202020204" pitchFamily="34" charset="0"/>
              </a:rPr>
              <a:t>- INPC para o RPPS da União e índice adotado em lei de cada ente para RPPS de Estados, Distrito Federal e Municípios</a:t>
            </a:r>
            <a:r>
              <a:rPr lang="pt-BR" altLang="pt-BR" sz="1000" dirty="0" smtClean="0">
                <a:solidFill>
                  <a:prstClr val="black"/>
                </a:solidFill>
                <a:latin typeface="Arial" panose="020B0604020202020204" pitchFamily="34" charset="0"/>
                <a:cs typeface="Arial" panose="020B0604020202020204" pitchFamily="34" charset="0"/>
              </a:rPr>
              <a:t>.</a:t>
            </a:r>
            <a:endParaRPr lang="pt-BR" altLang="pt-BR" sz="1000" dirty="0">
              <a:solidFill>
                <a:prstClr val="black"/>
              </a:solidFill>
              <a:latin typeface="Arial" panose="020B0604020202020204" pitchFamily="34" charset="0"/>
              <a:cs typeface="Arial" panose="020B0604020202020204" pitchFamily="34" charset="0"/>
            </a:endParaRPr>
          </a:p>
        </p:txBody>
      </p:sp>
      <p:graphicFrame>
        <p:nvGraphicFramePr>
          <p:cNvPr id="10" name="Tabela 9"/>
          <p:cNvGraphicFramePr>
            <a:graphicFrameLocks noGrp="1"/>
          </p:cNvGraphicFramePr>
          <p:nvPr>
            <p:extLst/>
          </p:nvPr>
        </p:nvGraphicFramePr>
        <p:xfrm>
          <a:off x="53974" y="1445312"/>
          <a:ext cx="4446018" cy="4272872"/>
        </p:xfrm>
        <a:graphic>
          <a:graphicData uri="http://schemas.openxmlformats.org/drawingml/2006/table">
            <a:tbl>
              <a:tblPr/>
              <a:tblGrid>
                <a:gridCol w="2450356"/>
                <a:gridCol w="997831"/>
                <a:gridCol w="997831"/>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 Mínima </a:t>
                      </a:r>
                      <a:r>
                        <a:rPr kumimoji="0" lang="pt-BR" altLang="pt-BR" sz="1400" b="0" i="0" u="none" strike="noStrike" kern="1200" cap="none" spc="0" normalizeH="0" baseline="50000" noProof="0" dirty="0" smtClean="0">
                          <a:ln>
                            <a:noFill/>
                          </a:ln>
                          <a:solidFill>
                            <a:srgbClr val="000000"/>
                          </a:solidFill>
                          <a:effectLst/>
                          <a:uLnTx/>
                          <a:uFillTx/>
                          <a:latin typeface="Calibri" pitchFamily="34" charset="0"/>
                          <a:ea typeface="+mn-ea"/>
                          <a:cs typeface="Arial" charset="0"/>
                        </a:rPr>
                        <a:t>(1)</a:t>
                      </a:r>
                      <a:endParaRPr kumimoji="0" lang="pt-BR" altLang="pt-BR" sz="18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65</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60</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Carência</a:t>
                      </a:r>
                    </a:p>
                  </a:txBody>
                  <a:tcPr marL="36000" marR="36000" marT="36000" marB="36000"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180 contribuições mensais</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600" b="0" i="0" u="none" strike="noStrike" cap="none" normalizeH="0" baseline="0" dirty="0" smtClean="0">
                          <a:ln>
                            <a:noFill/>
                          </a:ln>
                          <a:solidFill>
                            <a:srgbClr val="000000"/>
                          </a:solidFill>
                          <a:effectLst/>
                          <a:latin typeface="Calibri" pitchFamily="34" charset="0"/>
                          <a:cs typeface="Arial" charset="0"/>
                        </a:rPr>
                        <a:t>70% + 1% a cada 12 contribuições mensais, até 30</a:t>
                      </a:r>
                      <a:r>
                        <a:rPr kumimoji="0" lang="pt-BR" altLang="pt-BR" sz="1600" b="0" i="0" u="none" strike="noStrike" cap="none" normalizeH="0" baseline="0" dirty="0" smtClean="0">
                          <a:ln>
                            <a:noFill/>
                          </a:ln>
                          <a:solidFill>
                            <a:schemeClr val="tx1"/>
                          </a:solidFill>
                          <a:effectLst/>
                          <a:latin typeface="Calibri" pitchFamily="34" charset="0"/>
                          <a:cs typeface="Arial" charset="0"/>
                        </a:rPr>
                        <a:t>% (da média dos 80% maiores salários de contribuição) </a:t>
                      </a:r>
                      <a:r>
                        <a:rPr kumimoji="0" lang="pt-BR" altLang="pt-BR" sz="1600" b="0" i="0" u="none" strike="noStrike" cap="none" normalizeH="0" baseline="50000" dirty="0" smtClean="0">
                          <a:ln>
                            <a:noFill/>
                          </a:ln>
                          <a:solidFill>
                            <a:schemeClr val="tx1"/>
                          </a:solidFill>
                          <a:effectLst/>
                          <a:latin typeface="Calibri" pitchFamily="34" charset="0"/>
                          <a:cs typeface="Arial" charset="0"/>
                        </a:rPr>
                        <a:t>(</a:t>
                      </a:r>
                      <a:r>
                        <a:rPr kumimoji="0" lang="pt-BR" altLang="pt-BR" sz="1600" b="0" i="0" u="none" strike="noStrike" cap="none" normalizeH="0" baseline="50000" dirty="0" smtClean="0">
                          <a:ln>
                            <a:noFill/>
                          </a:ln>
                          <a:solidFill>
                            <a:srgbClr val="000000"/>
                          </a:solidFill>
                          <a:effectLst/>
                          <a:latin typeface="Calibri" pitchFamily="34" charset="0"/>
                          <a:cs typeface="Arial" charset="0"/>
                        </a:rPr>
                        <a:t>2)</a:t>
                      </a:r>
                    </a:p>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Índice oficial de atualização (INPC)</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86487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CF - art</a:t>
                      </a:r>
                      <a:r>
                        <a:rPr kumimoji="0" lang="pt-BR" altLang="pt-BR" sz="1600" b="0" i="0" u="none" strike="noStrike" cap="none" normalizeH="0" baseline="0" dirty="0" smtClean="0">
                          <a:ln>
                            <a:noFill/>
                          </a:ln>
                          <a:solidFill>
                            <a:schemeClr val="tx1"/>
                          </a:solidFill>
                          <a:effectLst/>
                          <a:latin typeface="Calibri" pitchFamily="34" charset="0"/>
                          <a:cs typeface="Arial" charset="0"/>
                        </a:rPr>
                        <a:t>. 201, § 7º, II;  RPS - arts</a:t>
                      </a:r>
                      <a:r>
                        <a:rPr kumimoji="0" lang="pt-BR" altLang="pt-BR" sz="1600" b="0" i="0" u="none" strike="noStrike" cap="none" normalizeH="0" baseline="0" dirty="0" smtClean="0">
                          <a:ln>
                            <a:noFill/>
                          </a:ln>
                          <a:solidFill>
                            <a:srgbClr val="000000"/>
                          </a:solidFill>
                          <a:effectLst/>
                          <a:latin typeface="Calibri" pitchFamily="34" charset="0"/>
                          <a:cs typeface="Arial" charset="0"/>
                        </a:rPr>
                        <a:t>. 51 a 54</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Tree>
    <p:extLst>
      <p:ext uri="{BB962C8B-B14F-4D97-AF65-F5344CB8AC3E}">
        <p14:creationId xmlns:p14="http://schemas.microsoft.com/office/powerpoint/2010/main" val="358417729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213</a:t>
            </a:fld>
            <a:endParaRPr lang="pt-BR" dirty="0">
              <a:solidFill>
                <a:prstClr val="black"/>
              </a:solidFill>
            </a:endParaRPr>
          </a:p>
        </p:txBody>
      </p:sp>
      <p:sp>
        <p:nvSpPr>
          <p:cNvPr id="5" name="Espaço Reservado para Conteúdo 2"/>
          <p:cNvSpPr txBox="1">
            <a:spLocks/>
          </p:cNvSpPr>
          <p:nvPr/>
        </p:nvSpPr>
        <p:spPr bwMode="auto">
          <a:xfrm>
            <a:off x="2574700" y="1319832"/>
            <a:ext cx="4102545"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POR INVALIDEZ</a:t>
            </a:r>
            <a:endParaRPr lang="pt-BR" sz="1800" dirty="0">
              <a:solidFill>
                <a:prstClr val="black"/>
              </a:solidFill>
              <a:latin typeface="Calibri"/>
              <a:cs typeface="Arial" charset="0"/>
            </a:endParaRPr>
          </a:p>
        </p:txBody>
      </p:sp>
      <p:graphicFrame>
        <p:nvGraphicFramePr>
          <p:cNvPr id="6" name="Tabela 5"/>
          <p:cNvGraphicFramePr>
            <a:graphicFrameLocks noGrp="1"/>
          </p:cNvGraphicFramePr>
          <p:nvPr>
            <p:extLst/>
          </p:nvPr>
        </p:nvGraphicFramePr>
        <p:xfrm>
          <a:off x="4625974" y="1700808"/>
          <a:ext cx="4462585" cy="3377520"/>
        </p:xfrm>
        <a:graphic>
          <a:graphicData uri="http://schemas.openxmlformats.org/drawingml/2006/table">
            <a:tbl>
              <a:tblPr/>
              <a:tblGrid>
                <a:gridCol w="2459487"/>
                <a:gridCol w="1001549"/>
                <a:gridCol w="1001549"/>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RPPS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Carência</a:t>
                      </a:r>
                      <a:endParaRPr kumimoji="0" lang="pt-BR" altLang="pt-BR" sz="1400" b="0" i="0" u="none" strike="noStrike" cap="none" normalizeH="0" baseline="5000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não exige</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proporcionais ao tempo de contribuição (sobre a média 80% maiores remunerações de contribuição) </a:t>
                      </a:r>
                      <a:r>
                        <a:rPr kumimoji="0" lang="pt-BR" altLang="pt-BR" sz="1600" b="0" i="0" u="none" strike="noStrike" cap="none" normalizeH="0" baseline="50000" dirty="0" smtClean="0">
                          <a:ln>
                            <a:noFill/>
                          </a:ln>
                          <a:solidFill>
                            <a:srgbClr val="000000"/>
                          </a:solidFill>
                          <a:effectLst/>
                          <a:latin typeface="Calibri" pitchFamily="34" charset="0"/>
                          <a:cs typeface="Arial" charset="0"/>
                        </a:rPr>
                        <a:t>(2) (3) (4)</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Índice oficial de atualização </a:t>
                      </a:r>
                      <a:r>
                        <a:rPr kumimoji="0" lang="pt-BR" altLang="pt-BR" sz="1600" b="0" i="0" u="none" strike="noStrike" cap="none" normalizeH="0" baseline="50000" dirty="0" smtClean="0">
                          <a:ln>
                            <a:noFill/>
                          </a:ln>
                          <a:solidFill>
                            <a:srgbClr val="000000"/>
                          </a:solidFill>
                          <a:effectLst/>
                          <a:latin typeface="Calibri" pitchFamily="34" charset="0"/>
                          <a:cs typeface="Arial" charset="0"/>
                        </a:rPr>
                        <a:t>(5)</a:t>
                      </a: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7652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CF - art. 40, I e Lei nº 10.887/2004 - art. 1º e 15</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9" name="CaixaDeTexto 8"/>
          <p:cNvSpPr txBox="1">
            <a:spLocks noChangeArrowheads="1"/>
          </p:cNvSpPr>
          <p:nvPr/>
        </p:nvSpPr>
        <p:spPr bwMode="auto">
          <a:xfrm>
            <a:off x="179512" y="5336048"/>
            <a:ext cx="7992888" cy="1477328"/>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r>
              <a:rPr lang="pt-BR" altLang="pt-BR" sz="1000" dirty="0" smtClean="0">
                <a:solidFill>
                  <a:prstClr val="black"/>
                </a:solidFill>
                <a:latin typeface="Arial" panose="020B0604020202020204" pitchFamily="34" charset="0"/>
                <a:cs typeface="Arial" panose="020B0604020202020204" pitchFamily="34" charset="0"/>
              </a:rPr>
              <a:t>1 - Não se exige carência no RGPS para algumas doenças especificadas em lei e em caso de acidente de qualquer natureza ou causa. </a:t>
            </a:r>
          </a:p>
          <a:p>
            <a:pPr algn="just"/>
            <a:r>
              <a:rPr lang="pt-BR" altLang="pt-BR" sz="1000" dirty="0" smtClean="0">
                <a:solidFill>
                  <a:prstClr val="black"/>
                </a:solidFill>
                <a:latin typeface="Arial" panose="020B0604020202020204" pitchFamily="34" charset="0"/>
                <a:cs typeface="Arial" panose="020B0604020202020204" pitchFamily="34" charset="0"/>
              </a:rPr>
              <a:t>2 - No RPPS os proventos proporcionais são calculados </a:t>
            </a:r>
            <a:r>
              <a:rPr lang="pt-BR" altLang="pt-BR" sz="1000" dirty="0">
                <a:solidFill>
                  <a:prstClr val="black"/>
                </a:solidFill>
                <a:latin typeface="Arial" panose="020B0604020202020204" pitchFamily="34" charset="0"/>
                <a:cs typeface="Arial" panose="020B0604020202020204" pitchFamily="34" charset="0"/>
              </a:rPr>
              <a:t>nas frações de X-dias/12775 (H) e Y-dias/10950 (M</a:t>
            </a:r>
            <a:r>
              <a:rPr lang="pt-BR" altLang="pt-BR" sz="1000"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3 </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Se a invalidez for decorrente</a:t>
            </a:r>
            <a:r>
              <a:rPr lang="pt-BR" sz="1000" dirty="0" smtClean="0">
                <a:solidFill>
                  <a:prstClr val="black"/>
                </a:solidFill>
                <a:latin typeface="Arial" panose="020B0604020202020204" pitchFamily="34" charset="0"/>
                <a:cs typeface="Arial" panose="020B0604020202020204" pitchFamily="34" charset="0"/>
              </a:rPr>
              <a:t> </a:t>
            </a:r>
            <a:r>
              <a:rPr lang="pt-BR" sz="1000" dirty="0">
                <a:solidFill>
                  <a:prstClr val="black"/>
                </a:solidFill>
                <a:latin typeface="Arial" panose="020B0604020202020204" pitchFamily="34" charset="0"/>
                <a:cs typeface="Arial" panose="020B0604020202020204" pitchFamily="34" charset="0"/>
              </a:rPr>
              <a:t>de acidente em serviço, moléstia profissional ou doença grave, contagiosa ou incurável, na forma da </a:t>
            </a:r>
            <a:r>
              <a:rPr lang="pt-BR" sz="1000" dirty="0" smtClean="0">
                <a:solidFill>
                  <a:prstClr val="black"/>
                </a:solidFill>
                <a:latin typeface="Arial" panose="020B0604020202020204" pitchFamily="34" charset="0"/>
                <a:cs typeface="Arial" panose="020B0604020202020204" pitchFamily="34" charset="0"/>
              </a:rPr>
              <a:t>lei, os proventos devidos pelo RPPS serão integrais.</a:t>
            </a:r>
            <a:endParaRPr lang="pt-BR" altLang="pt-BR" sz="1000" dirty="0">
              <a:solidFill>
                <a:prstClr val="black"/>
              </a:solidFill>
              <a:latin typeface="Arial" panose="020B0604020202020204" pitchFamily="34" charset="0"/>
              <a:cs typeface="Arial" panose="020B0604020202020204" pitchFamily="34" charset="0"/>
            </a:endParaRPr>
          </a:p>
          <a:p>
            <a:pPr algn="just"/>
            <a:r>
              <a:rPr lang="pt-BR" altLang="pt-BR" sz="1000" dirty="0" smtClean="0">
                <a:solidFill>
                  <a:prstClr val="black"/>
                </a:solidFill>
                <a:latin typeface="Arial" panose="020B0604020202020204" pitchFamily="34" charset="0"/>
                <a:cs typeface="Arial" panose="020B0604020202020204" pitchFamily="34" charset="0"/>
              </a:rPr>
              <a:t>4 - </a:t>
            </a:r>
            <a:r>
              <a:rPr lang="pt-BR" sz="1000" dirty="0" smtClean="0">
                <a:solidFill>
                  <a:prstClr val="black"/>
                </a:solidFill>
                <a:latin typeface="Arial" panose="020B0604020202020204" pitchFamily="34" charset="0"/>
                <a:cs typeface="Arial" panose="020B0604020202020204" pitchFamily="34" charset="0"/>
                <a:sym typeface="Wingdings" panose="05000000000000000000" pitchFamily="2" charset="2"/>
              </a:rPr>
              <a:t>Alguns </a:t>
            </a:r>
            <a:r>
              <a:rPr lang="pt-BR" sz="1000" dirty="0">
                <a:solidFill>
                  <a:prstClr val="black"/>
                </a:solidFill>
                <a:latin typeface="Arial" panose="020B0604020202020204" pitchFamily="34" charset="0"/>
                <a:cs typeface="Arial" panose="020B0604020202020204" pitchFamily="34" charset="0"/>
                <a:sym typeface="Wingdings" panose="05000000000000000000" pitchFamily="2" charset="2"/>
              </a:rPr>
              <a:t>entes estabelecem valores mínimos para os proventos proporcionais da aposentadoria por invalidez. </a:t>
            </a:r>
            <a:r>
              <a:rPr lang="pt-BR" sz="1000" dirty="0" smtClean="0">
                <a:solidFill>
                  <a:prstClr val="black"/>
                </a:solidFill>
                <a:latin typeface="Arial" panose="020B0604020202020204" pitchFamily="34" charset="0"/>
                <a:cs typeface="Arial" panose="020B0604020202020204" pitchFamily="34" charset="0"/>
                <a:sym typeface="Wingdings" panose="05000000000000000000" pitchFamily="2" charset="2"/>
              </a:rPr>
              <a:t>No RPPS da União não há </a:t>
            </a:r>
            <a:r>
              <a:rPr lang="pt-BR" sz="1000" dirty="0">
                <a:solidFill>
                  <a:prstClr val="black"/>
                </a:solidFill>
                <a:latin typeface="Arial" panose="020B0604020202020204" pitchFamily="34" charset="0"/>
                <a:cs typeface="Arial" panose="020B0604020202020204" pitchFamily="34" charset="0"/>
                <a:sym typeface="Wingdings" panose="05000000000000000000" pitchFamily="2" charset="2"/>
              </a:rPr>
              <a:t>previsão nesse sentido, fazendo com que o servidor inválido possa se aposentar com benefício de apenas um </a:t>
            </a:r>
            <a:r>
              <a:rPr lang="pt-BR" sz="1000" dirty="0" smtClean="0">
                <a:solidFill>
                  <a:prstClr val="black"/>
                </a:solidFill>
                <a:latin typeface="Arial" panose="020B0604020202020204" pitchFamily="34" charset="0"/>
                <a:cs typeface="Arial" panose="020B0604020202020204" pitchFamily="34" charset="0"/>
                <a:sym typeface="Wingdings" panose="05000000000000000000" pitchFamily="2" charset="2"/>
              </a:rPr>
              <a:t>salário-mínimo, </a:t>
            </a:r>
            <a:r>
              <a:rPr lang="pt-BR" sz="1000" dirty="0">
                <a:solidFill>
                  <a:prstClr val="black"/>
                </a:solidFill>
                <a:latin typeface="Arial" panose="020B0604020202020204" pitchFamily="34" charset="0"/>
                <a:cs typeface="Arial" panose="020B0604020202020204" pitchFamily="34" charset="0"/>
                <a:sym typeface="Wingdings" panose="05000000000000000000" pitchFamily="2" charset="2"/>
              </a:rPr>
              <a:t>independente da remuneração do seu cargo </a:t>
            </a:r>
            <a:r>
              <a:rPr lang="pt-BR" sz="1000" dirty="0" smtClean="0">
                <a:solidFill>
                  <a:prstClr val="black"/>
                </a:solidFill>
                <a:latin typeface="Arial" panose="020B0604020202020204" pitchFamily="34" charset="0"/>
                <a:cs typeface="Arial" panose="020B0604020202020204" pitchFamily="34" charset="0"/>
                <a:sym typeface="Wingdings" panose="05000000000000000000" pitchFamily="2" charset="2"/>
              </a:rPr>
              <a:t>efetivo.</a:t>
            </a:r>
          </a:p>
          <a:p>
            <a:pPr algn="just"/>
            <a:r>
              <a:rPr lang="pt-BR" altLang="pt-BR" sz="1000" dirty="0" smtClean="0">
                <a:solidFill>
                  <a:prstClr val="black"/>
                </a:solidFill>
                <a:latin typeface="Arial" panose="020B0604020202020204" pitchFamily="34" charset="0"/>
                <a:cs typeface="Arial" panose="020B0604020202020204" pitchFamily="34" charset="0"/>
              </a:rPr>
              <a:t>5 </a:t>
            </a:r>
            <a:r>
              <a:rPr lang="pt-BR" altLang="pt-BR" sz="1000" dirty="0">
                <a:solidFill>
                  <a:prstClr val="black"/>
                </a:solidFill>
                <a:latin typeface="Arial" panose="020B0604020202020204" pitchFamily="34" charset="0"/>
                <a:cs typeface="Arial" panose="020B0604020202020204" pitchFamily="34" charset="0"/>
              </a:rPr>
              <a:t>- INPC para o RPPS da União e índice adotado em lei de cada ente para RPPS de Estados, Distrito Federal e Municípios</a:t>
            </a:r>
            <a:r>
              <a:rPr lang="pt-BR" altLang="pt-BR" sz="1000" dirty="0" smtClean="0">
                <a:solidFill>
                  <a:prstClr val="black"/>
                </a:solidFill>
                <a:latin typeface="Arial" panose="020B0604020202020204" pitchFamily="34" charset="0"/>
                <a:cs typeface="Arial" panose="020B0604020202020204" pitchFamily="34" charset="0"/>
              </a:rPr>
              <a:t>.</a:t>
            </a:r>
            <a:endParaRPr lang="pt-BR" altLang="pt-BR" sz="1000" dirty="0">
              <a:solidFill>
                <a:prstClr val="black"/>
              </a:solidFill>
              <a:latin typeface="Arial" panose="020B0604020202020204" pitchFamily="34" charset="0"/>
              <a:cs typeface="Arial" panose="020B0604020202020204" pitchFamily="34" charset="0"/>
            </a:endParaRPr>
          </a:p>
        </p:txBody>
      </p:sp>
      <p:graphicFrame>
        <p:nvGraphicFramePr>
          <p:cNvPr id="10" name="Tabela 9"/>
          <p:cNvGraphicFramePr>
            <a:graphicFrameLocks noGrp="1"/>
          </p:cNvGraphicFramePr>
          <p:nvPr>
            <p:extLst/>
          </p:nvPr>
        </p:nvGraphicFramePr>
        <p:xfrm>
          <a:off x="53974" y="1704045"/>
          <a:ext cx="4446018" cy="3374282"/>
        </p:xfrm>
        <a:graphic>
          <a:graphicData uri="http://schemas.openxmlformats.org/drawingml/2006/table">
            <a:tbl>
              <a:tblPr/>
              <a:tblGrid>
                <a:gridCol w="2450356"/>
                <a:gridCol w="997831"/>
                <a:gridCol w="997831"/>
              </a:tblGrid>
              <a:tr h="37986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 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56423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Carência </a:t>
                      </a:r>
                      <a:r>
                        <a:rPr kumimoji="0" lang="pt-BR" altLang="pt-BR" sz="1800" b="0" i="0" u="none" strike="noStrike" cap="none" normalizeH="0" baseline="50000" dirty="0" smtClean="0">
                          <a:ln>
                            <a:noFill/>
                          </a:ln>
                          <a:solidFill>
                            <a:srgbClr val="000000"/>
                          </a:solidFill>
                          <a:effectLst/>
                          <a:latin typeface="Calibri" pitchFamily="34" charset="0"/>
                          <a:cs typeface="Arial" charset="0"/>
                        </a:rPr>
                        <a:t>(1) </a:t>
                      </a:r>
                      <a:endParaRPr kumimoji="0" lang="pt-BR" altLang="pt-BR" sz="18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12 contribuições mensais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10558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100% (da </a:t>
                      </a:r>
                      <a:r>
                        <a:rPr kumimoji="0" lang="pt-BR" altLang="pt-BR" sz="1600" b="0" i="0" u="none" strike="noStrike" cap="none" normalizeH="0" baseline="0" dirty="0" smtClean="0">
                          <a:ln>
                            <a:noFill/>
                          </a:ln>
                          <a:solidFill>
                            <a:schemeClr val="tx1"/>
                          </a:solidFill>
                          <a:effectLst/>
                          <a:latin typeface="Calibri" pitchFamily="34" charset="0"/>
                          <a:cs typeface="Arial" charset="0"/>
                        </a:rPr>
                        <a:t>média dos  80% maiores salários </a:t>
                      </a:r>
                      <a:r>
                        <a:rPr kumimoji="0" lang="pt-BR" altLang="pt-BR" sz="1600" b="0" i="0" u="none" strike="noStrike" cap="none" normalizeH="0" baseline="0" dirty="0" smtClean="0">
                          <a:ln>
                            <a:noFill/>
                          </a:ln>
                          <a:solidFill>
                            <a:srgbClr val="000000"/>
                          </a:solidFill>
                          <a:effectLst/>
                          <a:latin typeface="Calibri" pitchFamily="34" charset="0"/>
                          <a:cs typeface="Arial" charset="0"/>
                        </a:rPr>
                        <a:t>de contribuição)</a:t>
                      </a:r>
                    </a:p>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56423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Índice oficial de </a:t>
                      </a:r>
                      <a:r>
                        <a:rPr kumimoji="0" lang="pt-BR" altLang="pt-BR" sz="1600" b="0" i="0" u="none" strike="noStrike" cap="none" normalizeH="0" baseline="0" dirty="0" smtClean="0">
                          <a:ln>
                            <a:noFill/>
                          </a:ln>
                          <a:solidFill>
                            <a:schemeClr val="tx1"/>
                          </a:solidFill>
                          <a:effectLst/>
                          <a:latin typeface="Calibri" pitchFamily="34" charset="0"/>
                          <a:cs typeface="Arial" charset="0"/>
                        </a:rPr>
                        <a:t>atualização (INPC)</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81006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CF - art. 201, I; RPS arts. 43 a 50</a:t>
                      </a:r>
                    </a:p>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11" name="Título 1"/>
          <p:cNvSpPr txBox="1">
            <a:spLocks/>
          </p:cNvSpPr>
          <p:nvPr/>
        </p:nvSpPr>
        <p:spPr bwMode="auto">
          <a:xfrm>
            <a:off x="2024954" y="621060"/>
            <a:ext cx="5202038"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pt-BR" altLang="pt-BR" sz="2800" b="1" dirty="0" smtClean="0">
                <a:solidFill>
                  <a:prstClr val="black"/>
                </a:solidFill>
              </a:rPr>
              <a:t>BENEFÍCIOS - PRINCIPAIS REGRAS</a:t>
            </a:r>
          </a:p>
        </p:txBody>
      </p:sp>
    </p:spTree>
    <p:extLst>
      <p:ext uri="{BB962C8B-B14F-4D97-AF65-F5344CB8AC3E}">
        <p14:creationId xmlns:p14="http://schemas.microsoft.com/office/powerpoint/2010/main" val="243338735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bwMode="auto">
          <a:xfrm>
            <a:off x="2133922" y="833192"/>
            <a:ext cx="4822625"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DA PESSOA COM DEFICIÊNCIA</a:t>
            </a:r>
            <a:endParaRPr lang="pt-BR" sz="1800" dirty="0">
              <a:solidFill>
                <a:prstClr val="black"/>
              </a:solidFill>
              <a:latin typeface="Calibri"/>
              <a:cs typeface="Arial" charset="0"/>
            </a:endParaRPr>
          </a:p>
        </p:txBody>
      </p:sp>
      <p:sp>
        <p:nvSpPr>
          <p:cNvPr id="7" name="Título 1"/>
          <p:cNvSpPr>
            <a:spLocks noGrp="1"/>
          </p:cNvSpPr>
          <p:nvPr>
            <p:ph type="title"/>
          </p:nvPr>
        </p:nvSpPr>
        <p:spPr>
          <a:xfrm>
            <a:off x="1872205" y="451917"/>
            <a:ext cx="5346054" cy="647700"/>
          </a:xfrm>
        </p:spPr>
        <p:txBody>
          <a:bodyPr rtlCol="0">
            <a:noAutofit/>
          </a:bodyPr>
          <a:lstStyle/>
          <a:p>
            <a:pPr eaLnBrk="1" fontAlgn="auto" hangingPunct="1">
              <a:spcAft>
                <a:spcPts val="0"/>
              </a:spcAft>
              <a:defRPr/>
            </a:pPr>
            <a:r>
              <a:rPr lang="pt-BR" altLang="pt-BR" sz="2800" b="1" dirty="0" smtClean="0">
                <a:latin typeface="+mn-lt"/>
              </a:rPr>
              <a:t>BENEFÍCIOS - PRINCIPAIS REGRAS</a:t>
            </a:r>
          </a:p>
        </p:txBody>
      </p:sp>
      <p:graphicFrame>
        <p:nvGraphicFramePr>
          <p:cNvPr id="8" name="Tabela 7"/>
          <p:cNvGraphicFramePr>
            <a:graphicFrameLocks noGrp="1"/>
          </p:cNvGraphicFramePr>
          <p:nvPr>
            <p:extLst/>
          </p:nvPr>
        </p:nvGraphicFramePr>
        <p:xfrm>
          <a:off x="260757" y="1099617"/>
          <a:ext cx="8568954" cy="4773840"/>
        </p:xfrm>
        <a:graphic>
          <a:graphicData uri="http://schemas.openxmlformats.org/drawingml/2006/table">
            <a:tbl>
              <a:tblPr/>
              <a:tblGrid>
                <a:gridCol w="4584780"/>
                <a:gridCol w="137870"/>
                <a:gridCol w="1923152"/>
                <a:gridCol w="1923152"/>
              </a:tblGrid>
              <a:tr h="36287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800" b="1"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333524">
                <a:tc gridSpan="4">
                  <a:txBody>
                    <a:bodyPr/>
                    <a:lstStyle/>
                    <a:p>
                      <a:pPr algn="ctr"/>
                      <a:r>
                        <a:rPr lang="pt-BR" dirty="0" smtClean="0"/>
                        <a:t>TEMPO</a:t>
                      </a:r>
                      <a:r>
                        <a:rPr lang="pt-BR" baseline="0" dirty="0" smtClean="0"/>
                        <a:t> DE CONTRIBUIÇÃO</a:t>
                      </a:r>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a:p>
                  </a:txBody>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6287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Deficiência grave</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endParaRPr lang="pt-B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25</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20</a:t>
                      </a:r>
                    </a:p>
                  </a:txBody>
                  <a:tcPr marL="36000" marR="36000" marT="36000" marB="36000" anchor="ctr" horzOverflow="overflow">
                    <a:lnL>
                      <a:noFill/>
                    </a:lnL>
                    <a:lnR>
                      <a:noFill/>
                    </a:lnR>
                    <a:lnT>
                      <a:noFill/>
                    </a:lnT>
                    <a:lnB>
                      <a:noFill/>
                    </a:lnB>
                    <a:lnTlToBr>
                      <a:noFill/>
                    </a:lnTlToBr>
                    <a:lnBlToTr>
                      <a:noFill/>
                    </a:lnBlToTr>
                    <a:noFill/>
                  </a:tcPr>
                </a:tc>
              </a:tr>
              <a:tr h="36287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Deficiência moderada</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endParaRPr lang="pt-B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29</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24</a:t>
                      </a:r>
                    </a:p>
                  </a:txBody>
                  <a:tcPr marL="36000" marR="36000" marT="36000" marB="36000" anchor="ctr" horzOverflow="overflow">
                    <a:lnL>
                      <a:noFill/>
                    </a:lnL>
                    <a:lnR>
                      <a:noFill/>
                    </a:lnR>
                    <a:lnT>
                      <a:noFill/>
                    </a:lnT>
                    <a:lnB>
                      <a:noFill/>
                    </a:lnB>
                    <a:lnTlToBr>
                      <a:noFill/>
                    </a:lnTlToBr>
                    <a:lnBlToTr>
                      <a:noFill/>
                    </a:lnBlToTr>
                    <a:noFill/>
                  </a:tcPr>
                </a:tc>
              </a:tr>
              <a:tr h="362877">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Deficiência leve</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33</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chemeClr val="tx1"/>
                          </a:solidFill>
                          <a:effectLst/>
                          <a:latin typeface="Calibri" pitchFamily="34" charset="0"/>
                          <a:cs typeface="Arial" charset="0"/>
                        </a:rPr>
                        <a:t>28</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33524">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pt-BR"/>
                    </a:p>
                  </a:txBody>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59770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Qualquer grau de deficiência (desde que conte</a:t>
                      </a:r>
                    </a:p>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15 anos de contribuição como deficiente)</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60</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55</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00866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a) TC - 100%  ou b) ID - 70% + 1% a cada 12 contribuições mensais, até 30% sobre o salário de benefício (da média dos 80% </a:t>
                      </a:r>
                      <a:r>
                        <a:rPr kumimoji="0" lang="pt-BR" altLang="pt-BR" sz="1600" b="0" i="0" u="none" strike="noStrike" cap="none" normalizeH="0" baseline="0" dirty="0" smtClean="0">
                          <a:ln>
                            <a:noFill/>
                          </a:ln>
                          <a:solidFill>
                            <a:schemeClr val="tx1"/>
                          </a:solidFill>
                          <a:effectLst/>
                          <a:latin typeface="Calibri" pitchFamily="34" charset="0"/>
                          <a:cs typeface="Arial" charset="0"/>
                        </a:rPr>
                        <a:t>maiores salários </a:t>
                      </a:r>
                      <a:r>
                        <a:rPr kumimoji="0" lang="pt-BR" altLang="pt-BR" sz="1600" b="0" i="0" u="none" strike="noStrike" cap="none" normalizeH="0" baseline="0" dirty="0" smtClean="0">
                          <a:ln>
                            <a:noFill/>
                          </a:ln>
                          <a:solidFill>
                            <a:srgbClr val="000000"/>
                          </a:solidFill>
                          <a:effectLst/>
                          <a:latin typeface="Calibri" pitchFamily="34" charset="0"/>
                          <a:cs typeface="Arial" charset="0"/>
                        </a:rPr>
                        <a:t>de contribuição)</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3335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libri" pitchFamily="34" charset="0"/>
                          <a:cs typeface="Arial" charset="0"/>
                        </a:rPr>
                        <a:t>Índice oficial de atualização (INPC)</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39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libri" pitchFamily="34" charset="0"/>
                          <a:cs typeface="Arial" charset="0"/>
                        </a:rPr>
                        <a:t>CF - art. 201, § 1º, Lei Complementar nº 142/2013 e RPS arts. 70-A a 70-I)</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graphicFrame>
        <p:nvGraphicFramePr>
          <p:cNvPr id="9" name="Tabela 8"/>
          <p:cNvGraphicFramePr>
            <a:graphicFrameLocks noGrp="1"/>
          </p:cNvGraphicFramePr>
          <p:nvPr>
            <p:extLst/>
          </p:nvPr>
        </p:nvGraphicFramePr>
        <p:xfrm>
          <a:off x="260756" y="5899747"/>
          <a:ext cx="8568952" cy="997440"/>
        </p:xfrm>
        <a:graphic>
          <a:graphicData uri="http://schemas.openxmlformats.org/drawingml/2006/table">
            <a:tbl>
              <a:tblPr/>
              <a:tblGrid>
                <a:gridCol w="4722650"/>
                <a:gridCol w="1923151"/>
                <a:gridCol w="1923151"/>
              </a:tblGrid>
              <a:tr h="32039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RPPS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527737">
                <a:tc gridSpan="3">
                  <a:txBody>
                    <a:bodyPr/>
                    <a:lstStyle/>
                    <a:p>
                      <a:pPr algn="ctr"/>
                      <a:r>
                        <a:rPr lang="pt-BR" dirty="0" smtClean="0"/>
                        <a:t>Art. 40, § 4º, I da CF sem regulamentação. Concessão de acordo com parâmetros do RGPS, conforme decisões e</a:t>
                      </a:r>
                      <a:r>
                        <a:rPr lang="pt-BR" baseline="0" dirty="0" smtClean="0"/>
                        <a:t>m Mandados de Injunção (Instrução Normativa SPPS nº 02/2014).</a:t>
                      </a:r>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40210133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bwMode="auto">
          <a:xfrm>
            <a:off x="433386" y="1320103"/>
            <a:ext cx="8385175"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ESPECIAL - ATIVIDADE DE RISCO</a:t>
            </a:r>
            <a:endParaRPr lang="pt-BR" sz="1800" dirty="0">
              <a:solidFill>
                <a:prstClr val="black"/>
              </a:solidFill>
              <a:latin typeface="Calibri"/>
              <a:cs typeface="Arial" charset="0"/>
            </a:endParaRPr>
          </a:p>
        </p:txBody>
      </p:sp>
      <p:sp>
        <p:nvSpPr>
          <p:cNvPr id="7" name="Título 1"/>
          <p:cNvSpPr>
            <a:spLocks noGrp="1"/>
          </p:cNvSpPr>
          <p:nvPr>
            <p:ph type="title"/>
          </p:nvPr>
        </p:nvSpPr>
        <p:spPr>
          <a:xfrm>
            <a:off x="1836204" y="699700"/>
            <a:ext cx="5418062" cy="647700"/>
          </a:xfrm>
        </p:spPr>
        <p:txBody>
          <a:bodyPr rtlCol="0">
            <a:noAutofit/>
          </a:bodyPr>
          <a:lstStyle/>
          <a:p>
            <a:pPr eaLnBrk="1" fontAlgn="auto" hangingPunct="1">
              <a:spcAft>
                <a:spcPts val="0"/>
              </a:spcAft>
              <a:defRPr/>
            </a:pPr>
            <a:r>
              <a:rPr lang="pt-BR" altLang="pt-BR" sz="2800" b="1" dirty="0" smtClean="0">
                <a:latin typeface="+mn-lt"/>
              </a:rPr>
              <a:t>BENEFÍCIOS - PRINCIPAIS REGRAS</a:t>
            </a:r>
          </a:p>
        </p:txBody>
      </p:sp>
      <p:graphicFrame>
        <p:nvGraphicFramePr>
          <p:cNvPr id="8" name="Tabela 7"/>
          <p:cNvGraphicFramePr>
            <a:graphicFrameLocks noGrp="1"/>
          </p:cNvGraphicFramePr>
          <p:nvPr>
            <p:extLst/>
          </p:nvPr>
        </p:nvGraphicFramePr>
        <p:xfrm>
          <a:off x="53974" y="2651185"/>
          <a:ext cx="8982522" cy="2972880"/>
        </p:xfrm>
        <a:graphic>
          <a:graphicData uri="http://schemas.openxmlformats.org/drawingml/2006/table">
            <a:tbl>
              <a:tblPr/>
              <a:tblGrid>
                <a:gridCol w="4806058"/>
                <a:gridCol w="144524"/>
                <a:gridCol w="2015970"/>
                <a:gridCol w="2015970"/>
              </a:tblGrid>
              <a:tr h="3400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RPPS</a:t>
                      </a:r>
                      <a:r>
                        <a:rPr kumimoji="0" lang="pt-BR" altLang="pt-BR" sz="2000" b="0" i="0" u="none" strike="noStrike" cap="none" normalizeH="0" baseline="0" dirty="0" smtClean="0">
                          <a:ln>
                            <a:noFill/>
                          </a:ln>
                          <a:solidFill>
                            <a:srgbClr val="000000"/>
                          </a:solidFill>
                          <a:effectLst/>
                          <a:latin typeface="Calibri" pitchFamily="34" charset="0"/>
                          <a:cs typeface="Arial" charset="0"/>
                        </a:rPr>
                        <a:t> </a:t>
                      </a:r>
                      <a:r>
                        <a:rPr kumimoji="0" lang="pt-BR" altLang="pt-BR" sz="2000" b="0" i="0" u="none" strike="noStrike" cap="none" normalizeH="0" baseline="50000" dirty="0" smtClean="0">
                          <a:ln>
                            <a:noFill/>
                          </a:ln>
                          <a:solidFill>
                            <a:srgbClr val="000000"/>
                          </a:solidFill>
                          <a:effectLst/>
                          <a:latin typeface="Calibri" pitchFamily="34" charset="0"/>
                          <a:cs typeface="Arial" charset="0"/>
                        </a:rPr>
                        <a:t>(1)</a:t>
                      </a:r>
                      <a:r>
                        <a:rPr kumimoji="0" lang="pt-BR" altLang="pt-BR" sz="2000" b="0" i="0" u="none" strike="noStrike" cap="none" normalizeH="0" baseline="0" dirty="0" smtClean="0">
                          <a:ln>
                            <a:noFill/>
                          </a:ln>
                          <a:solidFill>
                            <a:srgbClr val="000000"/>
                          </a:solidFill>
                          <a:effectLst/>
                          <a:latin typeface="Calibri" pitchFamily="34" charset="0"/>
                          <a:cs typeface="Arial" charset="0"/>
                        </a:rPr>
                        <a:t> </a:t>
                      </a:r>
                      <a:r>
                        <a:rPr kumimoji="0" lang="pt-BR" altLang="pt-BR" sz="2000" b="0" i="0" u="none" strike="noStrike" cap="none" normalizeH="0" baseline="50000" dirty="0" smtClean="0">
                          <a:ln>
                            <a:noFill/>
                          </a:ln>
                          <a:solidFill>
                            <a:srgbClr val="000000"/>
                          </a:solidFill>
                          <a:effectLst/>
                          <a:latin typeface="Calibri" pitchFamily="34" charset="0"/>
                          <a:cs typeface="Arial" charset="0"/>
                        </a:rPr>
                        <a:t>(2)</a:t>
                      </a:r>
                      <a:r>
                        <a:rPr kumimoji="0" lang="pt-BR" altLang="pt-BR" sz="2000" b="0" i="0" u="none" strike="noStrike" cap="none" normalizeH="0" baseline="0" dirty="0" smtClean="0">
                          <a:ln>
                            <a:noFill/>
                          </a:ln>
                          <a:solidFill>
                            <a:srgbClr val="000000"/>
                          </a:solidFill>
                          <a:effectLst/>
                          <a:latin typeface="Calibri" pitchFamily="34" charset="0"/>
                          <a:cs typeface="Arial" charset="0"/>
                        </a:rPr>
                        <a:t> </a:t>
                      </a:r>
                      <a:r>
                        <a:rPr kumimoji="0" lang="pt-BR" altLang="pt-BR" sz="2000" b="0" i="0" u="none" strike="noStrike" cap="none" normalizeH="0" baseline="50000" dirty="0" smtClean="0">
                          <a:ln>
                            <a:noFill/>
                          </a:ln>
                          <a:solidFill>
                            <a:srgbClr val="000000"/>
                          </a:solidFill>
                          <a:effectLst/>
                          <a:latin typeface="Calibri" pitchFamily="34" charset="0"/>
                          <a:cs typeface="Arial" charset="0"/>
                        </a:rPr>
                        <a:t>(3)</a:t>
                      </a:r>
                      <a:endParaRPr kumimoji="0" lang="pt-BR" altLang="pt-BR" sz="2000" b="1"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800" b="1"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34001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 mínima</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não exige</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34001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de contribuição</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endParaRPr lang="pt-B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30</a:t>
                      </a:r>
                    </a:p>
                  </a:txBody>
                  <a:tcPr marL="36000" marR="36000" marT="36000" marB="360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25</a:t>
                      </a:r>
                    </a:p>
                  </a:txBody>
                  <a:tcPr marL="36000" marR="36000" marT="36000" marB="36000" anchor="ctr" horzOverflow="overflow">
                    <a:lnL>
                      <a:noFill/>
                    </a:lnL>
                    <a:lnR>
                      <a:noFill/>
                    </a:lnR>
                    <a:lnT>
                      <a:noFill/>
                    </a:lnT>
                    <a:lnB>
                      <a:noFill/>
                    </a:lnB>
                    <a:lnTlToBr>
                      <a:noFill/>
                    </a:lnTlToBr>
                    <a:lnBlToTr>
                      <a:noFill/>
                    </a:lnBlToTr>
                    <a:noFill/>
                  </a:tcPr>
                </a:tc>
              </a:tr>
              <a:tr h="340016">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de atividade policial</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20</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15</a:t>
                      </a:r>
                    </a:p>
                  </a:txBody>
                  <a:tcPr marL="36000" marR="36000" marT="36000" marB="360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050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600" b="0" i="0" u="none" strike="noStrike" cap="none" normalizeH="0" baseline="0" dirty="0" smtClean="0">
                          <a:ln>
                            <a:noFill/>
                          </a:ln>
                          <a:solidFill>
                            <a:srgbClr val="000000"/>
                          </a:solidFill>
                          <a:effectLst/>
                          <a:latin typeface="Calibri" pitchFamily="34" charset="0"/>
                          <a:cs typeface="Arial" charset="0"/>
                        </a:rPr>
                        <a:t>100% (da média 80% maiores remunerações de contribuição)</a:t>
                      </a:r>
                      <a:endParaRPr kumimoji="0" lang="pt-BR" altLang="pt-BR" sz="1600" b="0" i="0" u="none" strike="noStrike" cap="none" normalizeH="0" baseline="5000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31251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Índice oficial de atualização </a:t>
                      </a:r>
                      <a:r>
                        <a:rPr kumimoji="0" lang="pt-BR" altLang="pt-BR" sz="1600" b="0" i="0" u="none" strike="noStrike" cap="none" normalizeH="0" baseline="50000" dirty="0" smtClean="0">
                          <a:ln>
                            <a:noFill/>
                          </a:ln>
                          <a:solidFill>
                            <a:srgbClr val="000000"/>
                          </a:solidFill>
                          <a:effectLst/>
                          <a:latin typeface="Calibri" pitchFamily="34" charset="0"/>
                          <a:cs typeface="Arial" charset="0"/>
                        </a:rPr>
                        <a:t>(4)</a:t>
                      </a: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0504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rgbClr val="000000"/>
                          </a:solidFill>
                          <a:effectLst/>
                          <a:latin typeface="Calibri" pitchFamily="34" charset="0"/>
                          <a:cs typeface="Arial" charset="0"/>
                        </a:rPr>
                        <a:t>CF - art. 40, § 4º, II e Lei Complementar nº 51/1985 (alterada pela LC nº 144/2014)</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graphicFrame>
        <p:nvGraphicFramePr>
          <p:cNvPr id="9" name="Tabela 8"/>
          <p:cNvGraphicFramePr>
            <a:graphicFrameLocks noGrp="1"/>
          </p:cNvGraphicFramePr>
          <p:nvPr>
            <p:extLst/>
          </p:nvPr>
        </p:nvGraphicFramePr>
        <p:xfrm>
          <a:off x="53974" y="1653745"/>
          <a:ext cx="8982522" cy="997440"/>
        </p:xfrm>
        <a:graphic>
          <a:graphicData uri="http://schemas.openxmlformats.org/drawingml/2006/table">
            <a:tbl>
              <a:tblPr/>
              <a:tblGrid>
                <a:gridCol w="4950582"/>
                <a:gridCol w="2015970"/>
                <a:gridCol w="2015970"/>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gridSpan="3">
                  <a:txBody>
                    <a:bodyPr/>
                    <a:lstStyle/>
                    <a:p>
                      <a:pPr algn="ctr"/>
                      <a:r>
                        <a:rPr lang="pt-BR" dirty="0" smtClean="0"/>
                        <a:t>Essa modalidade de </a:t>
                      </a:r>
                      <a:r>
                        <a:rPr lang="pt-BR" dirty="0" smtClean="0">
                          <a:solidFill>
                            <a:schemeClr val="tx1"/>
                          </a:solidFill>
                        </a:rPr>
                        <a:t>aposentadoria foi transformada de atividade de risco para exposição</a:t>
                      </a:r>
                      <a:r>
                        <a:rPr lang="pt-BR" baseline="0" dirty="0" smtClean="0">
                          <a:solidFill>
                            <a:schemeClr val="tx1"/>
                          </a:solidFill>
                        </a:rPr>
                        <a:t> a agentes nocivos, desde </a:t>
                      </a:r>
                      <a:r>
                        <a:rPr lang="pt-BR" baseline="0" dirty="0" smtClean="0"/>
                        <a:t>a Lei nº 9.032/1995.</a:t>
                      </a:r>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10" name="CaixaDeTexto 8"/>
          <p:cNvSpPr txBox="1">
            <a:spLocks noChangeArrowheads="1"/>
          </p:cNvSpPr>
          <p:nvPr/>
        </p:nvSpPr>
        <p:spPr bwMode="auto">
          <a:xfrm>
            <a:off x="0" y="5624065"/>
            <a:ext cx="9144000" cy="1169551"/>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1 </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O a</a:t>
            </a:r>
            <a:r>
              <a:rPr lang="pt-BR" sz="1000" dirty="0" smtClean="0">
                <a:solidFill>
                  <a:prstClr val="black"/>
                </a:solidFill>
                <a:latin typeface="Arial" panose="020B0604020202020204" pitchFamily="34" charset="0"/>
                <a:cs typeface="Arial" panose="020B0604020202020204" pitchFamily="34" charset="0"/>
              </a:rPr>
              <a:t>rt</a:t>
            </a:r>
            <a:r>
              <a:rPr lang="pt-BR" sz="1000" dirty="0">
                <a:solidFill>
                  <a:prstClr val="black"/>
                </a:solidFill>
                <a:latin typeface="Arial" panose="020B0604020202020204" pitchFamily="34" charset="0"/>
                <a:cs typeface="Arial" panose="020B0604020202020204" pitchFamily="34" charset="0"/>
              </a:rPr>
              <a:t>. 40, § 4º, </a:t>
            </a:r>
            <a:r>
              <a:rPr lang="pt-BR" sz="1000" dirty="0" smtClean="0">
                <a:solidFill>
                  <a:prstClr val="black"/>
                </a:solidFill>
                <a:latin typeface="Arial" panose="020B0604020202020204" pitchFamily="34" charset="0"/>
                <a:cs typeface="Arial" panose="020B0604020202020204" pitchFamily="34" charset="0"/>
              </a:rPr>
              <a:t>II </a:t>
            </a:r>
            <a:r>
              <a:rPr lang="pt-BR" sz="1000" dirty="0">
                <a:solidFill>
                  <a:prstClr val="black"/>
                </a:solidFill>
                <a:latin typeface="Arial" panose="020B0604020202020204" pitchFamily="34" charset="0"/>
                <a:cs typeface="Arial" panose="020B0604020202020204" pitchFamily="34" charset="0"/>
              </a:rPr>
              <a:t>da CF </a:t>
            </a:r>
            <a:r>
              <a:rPr lang="pt-BR" sz="1000" dirty="0" smtClean="0">
                <a:solidFill>
                  <a:prstClr val="black"/>
                </a:solidFill>
                <a:latin typeface="Arial" panose="020B0604020202020204" pitchFamily="34" charset="0"/>
                <a:cs typeface="Arial" panose="020B0604020202020204" pitchFamily="34" charset="0"/>
              </a:rPr>
              <a:t>permanece sem regulamentação, porém a Lei Complementar nº 51/1985, que disciplina a aposentadoria especial dos policiais federais e civis, foi considerada recepcionada.</a:t>
            </a:r>
          </a:p>
          <a:p>
            <a:pPr algn="just"/>
            <a:r>
              <a:rPr lang="pt-BR" altLang="pt-BR" sz="1000" dirty="0" smtClean="0">
                <a:solidFill>
                  <a:prstClr val="black"/>
                </a:solidFill>
                <a:latin typeface="Arial" panose="020B0604020202020204" pitchFamily="34" charset="0"/>
                <a:cs typeface="Arial" panose="020B0604020202020204" pitchFamily="34" charset="0"/>
              </a:rPr>
              <a:t>2 - Outras categorias de servidores pleiteiam inclusão entre aquelas beneficiadas pela aposentadoria especial por atividade de risco</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(exemplo: agentes penitenciários, oficiais de justiça, guardas municipais).</a:t>
            </a:r>
          </a:p>
          <a:p>
            <a:pPr algn="just"/>
            <a:r>
              <a:rPr lang="pt-BR" altLang="pt-BR" sz="1000" dirty="0" smtClean="0">
                <a:solidFill>
                  <a:prstClr val="black"/>
                </a:solidFill>
                <a:latin typeface="Arial" panose="020B0604020202020204" pitchFamily="34" charset="0"/>
                <a:cs typeface="Arial" panose="020B0604020202020204" pitchFamily="34" charset="0"/>
              </a:rPr>
              <a:t>3 - Alguns Municípios aprovaram leis instituindo aposentadoria especial por atividade de risco para guardas municipais.</a:t>
            </a:r>
          </a:p>
          <a:p>
            <a:pPr algn="just"/>
            <a:r>
              <a:rPr lang="pt-BR" altLang="pt-BR" sz="1000" dirty="0" smtClean="0">
                <a:solidFill>
                  <a:prstClr val="black"/>
                </a:solidFill>
                <a:latin typeface="Arial" panose="020B0604020202020204" pitchFamily="34" charset="0"/>
                <a:cs typeface="Arial" panose="020B0604020202020204" pitchFamily="34" charset="0"/>
              </a:rPr>
              <a:t>4 - INPC </a:t>
            </a:r>
            <a:r>
              <a:rPr lang="pt-BR" altLang="pt-BR" sz="1000" dirty="0">
                <a:solidFill>
                  <a:prstClr val="black"/>
                </a:solidFill>
                <a:latin typeface="Arial" panose="020B0604020202020204" pitchFamily="34" charset="0"/>
                <a:cs typeface="Arial" panose="020B0604020202020204" pitchFamily="34" charset="0"/>
              </a:rPr>
              <a:t>para o RPPS da União e índice adotado em lei de cada ente para RPPS de Estados, Distrito Federal e </a:t>
            </a:r>
            <a:r>
              <a:rPr lang="pt-BR" altLang="pt-BR" sz="1000" dirty="0" smtClean="0">
                <a:solidFill>
                  <a:prstClr val="black"/>
                </a:solidFill>
                <a:latin typeface="Arial" panose="020B0604020202020204" pitchFamily="34" charset="0"/>
                <a:cs typeface="Arial" panose="020B0604020202020204" pitchFamily="34" charset="0"/>
              </a:rPr>
              <a:t>Municípios.</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11975"/>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216</a:t>
            </a:fld>
            <a:endParaRPr lang="pt-BR" dirty="0">
              <a:solidFill>
                <a:prstClr val="black"/>
              </a:solidFill>
            </a:endParaRPr>
          </a:p>
        </p:txBody>
      </p:sp>
      <p:sp>
        <p:nvSpPr>
          <p:cNvPr id="5" name="Espaço Reservado para Conteúdo 2"/>
          <p:cNvSpPr txBox="1">
            <a:spLocks/>
          </p:cNvSpPr>
          <p:nvPr/>
        </p:nvSpPr>
        <p:spPr bwMode="auto">
          <a:xfrm>
            <a:off x="1495672" y="1225736"/>
            <a:ext cx="6191672"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APOSENTADORIA ESPECIAL - EXPOSIÇÃO AGENTES NOCIVOS</a:t>
            </a:r>
            <a:endParaRPr lang="pt-BR" sz="1800" dirty="0">
              <a:solidFill>
                <a:prstClr val="black"/>
              </a:solidFill>
              <a:latin typeface="Calibri"/>
              <a:cs typeface="Arial" charset="0"/>
            </a:endParaRPr>
          </a:p>
        </p:txBody>
      </p:sp>
      <p:sp>
        <p:nvSpPr>
          <p:cNvPr id="6" name="Título 1"/>
          <p:cNvSpPr>
            <a:spLocks noGrp="1"/>
          </p:cNvSpPr>
          <p:nvPr>
            <p:ph type="title"/>
          </p:nvPr>
        </p:nvSpPr>
        <p:spPr>
          <a:xfrm>
            <a:off x="1980735" y="621060"/>
            <a:ext cx="5221546" cy="647700"/>
          </a:xfrm>
        </p:spPr>
        <p:txBody>
          <a:bodyPr rtlCol="0">
            <a:noAutofit/>
          </a:bodyPr>
          <a:lstStyle/>
          <a:p>
            <a:pPr eaLnBrk="1" fontAlgn="auto" hangingPunct="1">
              <a:spcAft>
                <a:spcPts val="0"/>
              </a:spcAft>
              <a:defRPr/>
            </a:pPr>
            <a:r>
              <a:rPr lang="pt-BR" altLang="pt-BR" sz="2800" b="1" dirty="0" smtClean="0">
                <a:latin typeface="+mn-lt"/>
              </a:rPr>
              <a:t>BENEFÍCIOS - PRINCIPAIS REGRAS</a:t>
            </a:r>
          </a:p>
        </p:txBody>
      </p:sp>
      <p:graphicFrame>
        <p:nvGraphicFramePr>
          <p:cNvPr id="7" name="Tabela 6"/>
          <p:cNvGraphicFramePr>
            <a:graphicFrameLocks noGrp="1"/>
          </p:cNvGraphicFramePr>
          <p:nvPr>
            <p:extLst/>
          </p:nvPr>
        </p:nvGraphicFramePr>
        <p:xfrm>
          <a:off x="73482" y="1614512"/>
          <a:ext cx="8982522" cy="2687520"/>
        </p:xfrm>
        <a:graphic>
          <a:graphicData uri="http://schemas.openxmlformats.org/drawingml/2006/table">
            <a:tbl>
              <a:tblPr/>
              <a:tblGrid>
                <a:gridCol w="4806058"/>
                <a:gridCol w="144524"/>
                <a:gridCol w="2015970"/>
                <a:gridCol w="2015970"/>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800" b="1"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r>
              <a:tr h="282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Idade mínima</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não exige</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82575">
                <a:tc grid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Tempo de contribuição com exposição a agentes nocivos químicos, físicos ou biológicos</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0" i="0" u="none" strike="noStrike" cap="none" normalizeH="0" baseline="0" dirty="0" smtClean="0">
                          <a:ln>
                            <a:noFill/>
                          </a:ln>
                          <a:solidFill>
                            <a:srgbClr val="000000"/>
                          </a:solidFill>
                          <a:effectLst/>
                          <a:latin typeface="Calibri" pitchFamily="34" charset="0"/>
                          <a:cs typeface="Arial" charset="0"/>
                        </a:rPr>
                        <a:t>15, 20 ou 25 anos (a depender do grau de nocividade)</a:t>
                      </a:r>
                    </a:p>
                  </a:txBody>
                  <a:tcPr marL="36000" marR="36000" marT="36000" marB="36000" anchor="ctr" horzOverflow="overflow">
                    <a:lnL>
                      <a:noFill/>
                    </a:lnL>
                    <a:lnR>
                      <a:noFill/>
                    </a:lnR>
                    <a:lnT>
                      <a:noFill/>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alibri" pitchFamily="34" charset="0"/>
                          <a:cs typeface="Arial" charset="0"/>
                        </a:rPr>
                        <a:t>Cálculo</a:t>
                      </a:r>
                    </a:p>
                  </a:txBody>
                  <a:tcPr marL="36000" marR="3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600" b="0" i="0" u="none" strike="noStrike" cap="none" normalizeH="0" baseline="0" dirty="0" smtClean="0">
                          <a:ln>
                            <a:noFill/>
                          </a:ln>
                          <a:solidFill>
                            <a:schemeClr val="tx1"/>
                          </a:solidFill>
                          <a:effectLst/>
                          <a:latin typeface="Calibri" pitchFamily="34" charset="0"/>
                          <a:cs typeface="Arial" charset="0"/>
                        </a:rPr>
                        <a:t>100% (da média dos 80% maiores salários de contribuição)</a:t>
                      </a:r>
                      <a:endParaRPr kumimoji="0" lang="pt-BR" altLang="pt-BR" sz="1600" b="0" i="0" u="none" strike="noStrike" cap="none" normalizeH="0" baseline="50000" dirty="0" smtClean="0">
                        <a:ln>
                          <a:noFill/>
                        </a:ln>
                        <a:solidFill>
                          <a:schemeClr val="tx1"/>
                        </a:solidFill>
                        <a:effectLst/>
                        <a:latin typeface="Calibri" pitchFamily="34" charset="0"/>
                        <a:cs typeface="Arial" charset="0"/>
                      </a:endParaRPr>
                    </a:p>
                  </a:txBody>
                  <a:tcPr marL="36000" marR="36000" marT="36000" marB="36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alibri" pitchFamily="34" charset="0"/>
                          <a:cs typeface="Arial" charset="0"/>
                        </a:rPr>
                        <a:t>Reajustamento</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libri" pitchFamily="34" charset="0"/>
                          <a:cs typeface="Arial" charset="0"/>
                        </a:rPr>
                        <a:t>Índice oficial de atualização (INPC)</a:t>
                      </a: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chemeClr val="tx1"/>
                          </a:solidFill>
                          <a:effectLst/>
                          <a:latin typeface="Calibri" pitchFamily="34" charset="0"/>
                          <a:cs typeface="Arial" charset="0"/>
                        </a:rPr>
                        <a:t>Fundamento</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600" b="0" i="0" u="none" strike="noStrike" cap="none" normalizeH="0" baseline="0" dirty="0" smtClean="0">
                          <a:ln>
                            <a:noFill/>
                          </a:ln>
                          <a:solidFill>
                            <a:schemeClr val="tx1"/>
                          </a:solidFill>
                          <a:effectLst/>
                          <a:latin typeface="Calibri" pitchFamily="34" charset="0"/>
                          <a:cs typeface="Arial" charset="0"/>
                        </a:rPr>
                        <a:t>CF - art. 201, § 1º; RPS arts. 64 a 70</a:t>
                      </a: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16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graphicFrame>
        <p:nvGraphicFramePr>
          <p:cNvPr id="8" name="Tabela 7"/>
          <p:cNvGraphicFramePr>
            <a:graphicFrameLocks noGrp="1"/>
          </p:cNvGraphicFramePr>
          <p:nvPr>
            <p:extLst/>
          </p:nvPr>
        </p:nvGraphicFramePr>
        <p:xfrm>
          <a:off x="73482" y="5080339"/>
          <a:ext cx="8982522" cy="1271760"/>
        </p:xfrm>
        <a:graphic>
          <a:graphicData uri="http://schemas.openxmlformats.org/drawingml/2006/table">
            <a:tbl>
              <a:tblPr/>
              <a:tblGrid>
                <a:gridCol w="4950582"/>
                <a:gridCol w="2015970"/>
                <a:gridCol w="2015970"/>
              </a:tblGrid>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RPPS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r>
              <a:tr h="282575">
                <a:tc gridSpan="3">
                  <a:txBody>
                    <a:bodyPr/>
                    <a:lstStyle/>
                    <a:p>
                      <a:pPr algn="l"/>
                      <a:r>
                        <a:rPr lang="pt-BR" dirty="0" smtClean="0"/>
                        <a:t>Art. 40, § 4º, III da CF sem regulamentação. Concessão de acordo com parâmetros do RGPS, conforme Súmula Vinculante</a:t>
                      </a:r>
                      <a:r>
                        <a:rPr lang="pt-BR" baseline="0" dirty="0" smtClean="0"/>
                        <a:t> nº 33 do STF (Instrução Normativa SPS nº 01/2010, alterada pela Instrução Normativa SPPS nº 03/2014).</a:t>
                      </a:r>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pt-BR" dirty="0"/>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207638805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txBox="1">
            <a:spLocks/>
          </p:cNvSpPr>
          <p:nvPr/>
        </p:nvSpPr>
        <p:spPr bwMode="auto">
          <a:xfrm>
            <a:off x="3257478" y="905200"/>
            <a:ext cx="2626525" cy="431800"/>
          </a:xfrm>
          <a:prstGeom prst="rect">
            <a:avLst/>
          </a:prstGeom>
          <a:noFill/>
          <a:ln w="9525">
            <a:noFill/>
            <a:miter lim="800000"/>
            <a:headEnd/>
            <a:tailEnd/>
          </a:ln>
        </p:spPr>
        <p:txBody>
          <a:bodyPr/>
          <a:lstStyle/>
          <a:p>
            <a:pPr algn="ctr">
              <a:lnSpc>
                <a:spcPct val="90000"/>
              </a:lnSpc>
              <a:spcBef>
                <a:spcPts val="1000"/>
              </a:spcBef>
              <a:buFont typeface="Arial" charset="0"/>
              <a:buNone/>
            </a:pPr>
            <a:r>
              <a:rPr lang="pt-BR" sz="1800" b="1" dirty="0" smtClean="0">
                <a:solidFill>
                  <a:prstClr val="black"/>
                </a:solidFill>
                <a:latin typeface="Calibri"/>
                <a:cs typeface="Arial" charset="0"/>
              </a:rPr>
              <a:t>PENSÃO POR MORTE</a:t>
            </a:r>
            <a:endParaRPr lang="pt-BR" sz="1800" dirty="0">
              <a:solidFill>
                <a:prstClr val="black"/>
              </a:solidFill>
              <a:latin typeface="Calibri"/>
              <a:cs typeface="Arial" charset="0"/>
            </a:endParaRPr>
          </a:p>
        </p:txBody>
      </p:sp>
      <p:sp>
        <p:nvSpPr>
          <p:cNvPr id="7" name="Título 1"/>
          <p:cNvSpPr>
            <a:spLocks noGrp="1"/>
          </p:cNvSpPr>
          <p:nvPr>
            <p:ph type="title"/>
          </p:nvPr>
        </p:nvSpPr>
        <p:spPr>
          <a:xfrm>
            <a:off x="1718445" y="621285"/>
            <a:ext cx="5634086" cy="345795"/>
          </a:xfrm>
        </p:spPr>
        <p:txBody>
          <a:bodyPr rtlCol="0">
            <a:noAutofit/>
          </a:bodyPr>
          <a:lstStyle/>
          <a:p>
            <a:pPr eaLnBrk="1" fontAlgn="auto" hangingPunct="1">
              <a:spcAft>
                <a:spcPts val="0"/>
              </a:spcAft>
              <a:defRPr/>
            </a:pPr>
            <a:r>
              <a:rPr lang="pt-BR" altLang="pt-BR" sz="2800" b="1" dirty="0" smtClean="0"/>
              <a:t>BENEFÍCIOS - PRINCIPAIS REGRAS</a:t>
            </a:r>
          </a:p>
        </p:txBody>
      </p:sp>
      <p:graphicFrame>
        <p:nvGraphicFramePr>
          <p:cNvPr id="8" name="Tabela 7"/>
          <p:cNvGraphicFramePr>
            <a:graphicFrameLocks noGrp="1"/>
          </p:cNvGraphicFramePr>
          <p:nvPr>
            <p:extLst/>
          </p:nvPr>
        </p:nvGraphicFramePr>
        <p:xfrm>
          <a:off x="79480" y="1187771"/>
          <a:ext cx="8982522" cy="2367525"/>
        </p:xfrm>
        <a:graphic>
          <a:graphicData uri="http://schemas.openxmlformats.org/drawingml/2006/table">
            <a:tbl>
              <a:tblPr/>
              <a:tblGrid>
                <a:gridCol w="3293890"/>
                <a:gridCol w="3312368"/>
                <a:gridCol w="2376264"/>
              </a:tblGrid>
              <a:tr h="2825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RGPS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36000" marB="360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Condicionalidades</a:t>
                      </a:r>
                    </a:p>
                  </a:txBody>
                  <a:tcPr marL="36000" marR="3600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18 contribuições mensais e 2 anos de casamento ou união estável </a:t>
                      </a:r>
                      <a:r>
                        <a:rPr kumimoji="0" lang="pt-BR" altLang="pt-BR" sz="1400" b="0" i="0" u="none" strike="noStrike" cap="none" normalizeH="0" baseline="50000" dirty="0" smtClean="0">
                          <a:ln>
                            <a:noFill/>
                          </a:ln>
                          <a:solidFill>
                            <a:srgbClr val="000000"/>
                          </a:solidFill>
                          <a:effectLst/>
                          <a:latin typeface="Calibri" pitchFamily="34" charset="0"/>
                          <a:cs typeface="Arial" charset="0"/>
                        </a:rPr>
                        <a:t>(1)</a:t>
                      </a:r>
                      <a:endParaRPr kumimoji="0" lang="pt-BR" altLang="pt-BR" sz="1500" b="0" i="0" u="none" strike="noStrike" cap="none" normalizeH="0" baseline="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Duração</a:t>
                      </a:r>
                    </a:p>
                  </a:txBody>
                  <a:tcPr marL="36000" marR="36000" marT="0" marB="0"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a) Filhos e equiparados: até 21 anos (salvo inválidos)</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b) Cônjuge: 3 a 20 anos, para beneficiários com até 43 anos; vitalícia, para beneficiários a partir de 44 anos</a:t>
                      </a:r>
                    </a:p>
                  </a:txBody>
                  <a:tcPr marL="36000" marR="36000" marT="0" marB="0" anchor="ctr" horzOverflow="overflow">
                    <a:lnL>
                      <a:noFill/>
                    </a:lnL>
                    <a:lnR>
                      <a:noFill/>
                    </a:lnR>
                    <a:lnT>
                      <a:noFill/>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500" b="0" i="0" u="none" strike="noStrike" cap="none" normalizeH="0" baseline="0" dirty="0" smtClean="0">
                          <a:ln>
                            <a:noFill/>
                          </a:ln>
                          <a:solidFill>
                            <a:srgbClr val="000000"/>
                          </a:solidFill>
                          <a:effectLst/>
                          <a:latin typeface="Calibri" pitchFamily="34" charset="0"/>
                          <a:cs typeface="Arial" charset="0"/>
                        </a:rPr>
                        <a:t>100% do valor da aposentadoria ou do salário-de-benefício (sobre a média</a:t>
                      </a:r>
                      <a:r>
                        <a:rPr kumimoji="0" lang="pt-BR" altLang="pt-BR" sz="1500" b="0" i="0" u="none" strike="noStrike" cap="none" normalizeH="0" baseline="0" dirty="0" smtClean="0">
                          <a:ln>
                            <a:noFill/>
                          </a:ln>
                          <a:solidFill>
                            <a:schemeClr val="tx1"/>
                          </a:solidFill>
                          <a:effectLst/>
                          <a:latin typeface="Calibri" pitchFamily="34" charset="0"/>
                          <a:cs typeface="Arial" charset="0"/>
                        </a:rPr>
                        <a:t> dos </a:t>
                      </a:r>
                      <a:r>
                        <a:rPr kumimoji="0" lang="pt-BR" altLang="pt-BR" sz="1500" b="0" i="0" u="none" strike="noStrike" cap="none" normalizeH="0" baseline="0" dirty="0" smtClean="0">
                          <a:ln>
                            <a:noFill/>
                          </a:ln>
                          <a:solidFill>
                            <a:srgbClr val="000000"/>
                          </a:solidFill>
                          <a:effectLst/>
                          <a:latin typeface="Calibri" pitchFamily="34" charset="0"/>
                          <a:cs typeface="Arial" charset="0"/>
                        </a:rPr>
                        <a:t>80% maiores salários-de-contribuição)</a:t>
                      </a:r>
                      <a:endParaRPr kumimoji="0" lang="pt-BR" altLang="pt-BR" sz="1500" b="0" i="0" u="none" strike="noStrike" cap="none" normalizeH="0" baseline="5000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0" marB="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Índice oficial de </a:t>
                      </a:r>
                      <a:r>
                        <a:rPr kumimoji="0" lang="pt-BR" altLang="pt-BR" sz="1500" b="0" i="0" u="none" strike="noStrike" cap="none" normalizeH="0" baseline="0" dirty="0" smtClean="0">
                          <a:ln>
                            <a:noFill/>
                          </a:ln>
                          <a:solidFill>
                            <a:schemeClr val="tx1"/>
                          </a:solidFill>
                          <a:effectLst/>
                          <a:latin typeface="Calibri" pitchFamily="34" charset="0"/>
                          <a:cs typeface="Arial" charset="0"/>
                        </a:rPr>
                        <a:t>atualização (INPC)</a:t>
                      </a:r>
                    </a:p>
                  </a:txBody>
                  <a:tcPr marL="36000" marR="36000" marT="0" marB="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chemeClr val="tx1"/>
                          </a:solidFill>
                          <a:effectLst/>
                          <a:latin typeface="Calibri" pitchFamily="34" charset="0"/>
                          <a:cs typeface="Arial" charset="0"/>
                        </a:rPr>
                        <a:t>CF - art. 201, V; Lei nº 8.213/1991 - art. 74 a 79</a:t>
                      </a:r>
                    </a:p>
                  </a:txBody>
                  <a:tcPr marL="36000" marR="3600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graphicFrame>
        <p:nvGraphicFramePr>
          <p:cNvPr id="9" name="Tabela 8"/>
          <p:cNvGraphicFramePr>
            <a:graphicFrameLocks noGrp="1"/>
          </p:cNvGraphicFramePr>
          <p:nvPr>
            <p:extLst/>
          </p:nvPr>
        </p:nvGraphicFramePr>
        <p:xfrm>
          <a:off x="79480" y="3582313"/>
          <a:ext cx="8982522" cy="2453640"/>
        </p:xfrm>
        <a:graphic>
          <a:graphicData uri="http://schemas.openxmlformats.org/drawingml/2006/table">
            <a:tbl>
              <a:tblPr/>
              <a:tblGrid>
                <a:gridCol w="3293890"/>
                <a:gridCol w="3312368"/>
                <a:gridCol w="2376264"/>
              </a:tblGrid>
              <a:tr h="26908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dirty="0" smtClean="0">
                          <a:ln>
                            <a:noFill/>
                          </a:ln>
                          <a:solidFill>
                            <a:srgbClr val="000000"/>
                          </a:solidFill>
                          <a:effectLst/>
                          <a:latin typeface="Calibri" pitchFamily="34" charset="0"/>
                          <a:cs typeface="Arial" charset="0"/>
                        </a:rPr>
                        <a:t>RPPS (União)</a:t>
                      </a:r>
                      <a:r>
                        <a:rPr kumimoji="0" lang="pt-BR" altLang="pt-BR" sz="1600" b="0" i="0" u="none" strike="noStrike" cap="none" normalizeH="0" baseline="0" dirty="0" smtClean="0">
                          <a:ln>
                            <a:noFill/>
                          </a:ln>
                          <a:solidFill>
                            <a:srgbClr val="000000"/>
                          </a:solidFill>
                          <a:effectLst/>
                          <a:latin typeface="Calibri" pitchFamily="34" charset="0"/>
                          <a:cs typeface="Arial" charset="0"/>
                        </a:rPr>
                        <a:t> </a:t>
                      </a:r>
                      <a:r>
                        <a:rPr kumimoji="0" lang="pt-BR" altLang="pt-BR" sz="1600" b="0" i="0" u="none" strike="noStrike" cap="none" normalizeH="0" baseline="50000" dirty="0" smtClean="0">
                          <a:ln>
                            <a:noFill/>
                          </a:ln>
                          <a:solidFill>
                            <a:srgbClr val="000000"/>
                          </a:solidFill>
                          <a:effectLst/>
                          <a:latin typeface="Calibri" pitchFamily="34" charset="0"/>
                          <a:cs typeface="Arial" charset="0"/>
                        </a:rPr>
                        <a:t>(2)</a:t>
                      </a:r>
                      <a:endParaRPr kumimoji="0" lang="pt-BR" altLang="pt-BR" sz="1600" b="1" i="0" u="none" strike="noStrike" cap="none" normalizeH="0" baseline="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Homens</a:t>
                      </a:r>
                    </a:p>
                  </a:txBody>
                  <a:tcPr marL="36000" marR="3600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rgbClr val="000000"/>
                          </a:solidFill>
                          <a:effectLst/>
                          <a:latin typeface="Calibri" pitchFamily="34" charset="0"/>
                          <a:cs typeface="Arial" charset="0"/>
                        </a:rPr>
                        <a:t>Mulheres</a:t>
                      </a:r>
                    </a:p>
                  </a:txBody>
                  <a:tcPr marL="36000" marR="3600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D9F1"/>
                    </a:solidFill>
                  </a:tcPr>
                </a:tc>
              </a:tr>
              <a:tr h="249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Condicionalidades</a:t>
                      </a:r>
                    </a:p>
                  </a:txBody>
                  <a:tcPr marL="36000" marR="3600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18 contribuições mensais e 2 anos de casamento ou união estável</a:t>
                      </a:r>
                      <a:r>
                        <a:rPr kumimoji="0" lang="pt-BR" altLang="pt-BR" sz="1400" b="0" i="0" u="none" strike="noStrike" cap="none" normalizeH="0" baseline="0" dirty="0" smtClean="0">
                          <a:ln>
                            <a:noFill/>
                          </a:ln>
                          <a:solidFill>
                            <a:srgbClr val="000000"/>
                          </a:solidFill>
                          <a:effectLst/>
                          <a:latin typeface="Calibri" pitchFamily="34" charset="0"/>
                          <a:cs typeface="Arial" charset="0"/>
                        </a:rPr>
                        <a:t> </a:t>
                      </a:r>
                      <a:r>
                        <a:rPr kumimoji="0" lang="pt-BR" altLang="pt-BR" sz="1400" b="0" i="0" u="none" strike="noStrike" cap="none" normalizeH="0" baseline="50000" dirty="0" smtClean="0">
                          <a:ln>
                            <a:noFill/>
                          </a:ln>
                          <a:solidFill>
                            <a:srgbClr val="000000"/>
                          </a:solidFill>
                          <a:effectLst/>
                          <a:latin typeface="Calibri" pitchFamily="34" charset="0"/>
                          <a:cs typeface="Arial" charset="0"/>
                        </a:rPr>
                        <a:t>(1)</a:t>
                      </a:r>
                      <a:endParaRPr kumimoji="0" lang="pt-BR" altLang="pt-BR" sz="1500" b="0" i="0" u="none" strike="noStrike" cap="none" normalizeH="0" baseline="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0543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Duração</a:t>
                      </a:r>
                    </a:p>
                  </a:txBody>
                  <a:tcPr marL="36000" marR="36000" marT="0" marB="0"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a) Filhos e equiparados: até 21 anos (salvo inválidos)</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b) Cônjuge: 3 a 20 anos, para beneficiários com até 43 anos; vitalícia, para beneficiários a partir de 44 anos</a:t>
                      </a:r>
                    </a:p>
                  </a:txBody>
                  <a:tcPr marL="36000" marR="36000" marT="0" marB="0" anchor="ctr" horzOverflow="overflow">
                    <a:lnL>
                      <a:noFill/>
                    </a:lnL>
                    <a:lnR>
                      <a:noFill/>
                    </a:lnR>
                    <a:lnT>
                      <a:noFill/>
                    </a:lnT>
                    <a:lnB>
                      <a:noFill/>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a:noFill/>
                    </a:lnB>
                    <a:lnTlToBr>
                      <a:noFill/>
                    </a:lnTlToBr>
                    <a:lnBlToTr>
                      <a:noFill/>
                    </a:lnBlToTr>
                    <a:noFill/>
                  </a:tcPr>
                </a:tc>
              </a:tr>
              <a:tr h="403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Cálculo</a:t>
                      </a:r>
                    </a:p>
                  </a:txBody>
                  <a:tcPr marL="36000" marR="36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pt-BR" altLang="pt-BR" sz="1500" b="0" i="0" u="none" strike="noStrike" cap="none" normalizeH="0" baseline="0" dirty="0" smtClean="0">
                          <a:ln>
                            <a:noFill/>
                          </a:ln>
                          <a:solidFill>
                            <a:srgbClr val="000000"/>
                          </a:solidFill>
                          <a:effectLst/>
                          <a:latin typeface="Calibri" pitchFamily="34" charset="0"/>
                          <a:cs typeface="Arial" charset="0"/>
                        </a:rPr>
                        <a:t>100% do valor da aposentadoria ou da remuneração, até o teto do RGPS, acrescido de 70% do que exceder esse limite</a:t>
                      </a:r>
                      <a:endParaRPr kumimoji="0" lang="pt-BR" altLang="pt-BR" sz="1500" b="0" i="0" u="none" strike="noStrike" cap="none" normalizeH="0" baseline="5000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b"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r>
              <a:tr h="2494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Reajustamento</a:t>
                      </a:r>
                    </a:p>
                  </a:txBody>
                  <a:tcPr marL="36000" marR="36000" marT="0" marB="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Índice oficial de atualização</a:t>
                      </a:r>
                      <a:r>
                        <a:rPr kumimoji="0" lang="pt-BR" altLang="pt-BR" sz="1400" b="0" i="0" u="none" strike="noStrike" cap="none" normalizeH="0" baseline="0" dirty="0" smtClean="0">
                          <a:ln>
                            <a:noFill/>
                          </a:ln>
                          <a:solidFill>
                            <a:srgbClr val="000000"/>
                          </a:solidFill>
                          <a:effectLst/>
                          <a:latin typeface="Calibri" pitchFamily="34" charset="0"/>
                          <a:cs typeface="Arial" charset="0"/>
                        </a:rPr>
                        <a:t> </a:t>
                      </a:r>
                      <a:r>
                        <a:rPr kumimoji="0" lang="pt-BR" altLang="pt-BR" sz="1400" b="0" i="0" u="none" strike="noStrike" cap="none" normalizeH="0" baseline="50000" dirty="0" smtClean="0">
                          <a:ln>
                            <a:noFill/>
                          </a:ln>
                          <a:solidFill>
                            <a:srgbClr val="000000"/>
                          </a:solidFill>
                          <a:effectLst/>
                          <a:latin typeface="Calibri" pitchFamily="34" charset="0"/>
                          <a:cs typeface="Arial" charset="0"/>
                        </a:rPr>
                        <a:t>(3)</a:t>
                      </a:r>
                      <a:endParaRPr kumimoji="0" lang="pt-BR" altLang="pt-BR" sz="1500" b="0" i="0" u="none" strike="noStrike" cap="none" normalizeH="0" baseline="0" dirty="0" smtClean="0">
                        <a:ln>
                          <a:noFill/>
                        </a:ln>
                        <a:solidFill>
                          <a:srgbClr val="000000"/>
                        </a:solidFill>
                        <a:effectLst/>
                        <a:latin typeface="Calibri" pitchFamily="34" charset="0"/>
                        <a:cs typeface="Arial" charset="0"/>
                      </a:endParaRPr>
                    </a:p>
                  </a:txBody>
                  <a:tcPr marL="36000" marR="36000" marT="0" marB="0" anchor="ctr"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pt-BR" altLang="pt-BR" sz="2000" b="0" i="0" u="none" strike="noStrike" cap="none" normalizeH="0" baseline="0" dirty="0" smtClean="0">
                        <a:ln>
                          <a:noFill/>
                        </a:ln>
                        <a:solidFill>
                          <a:srgbClr val="000000"/>
                        </a:solidFill>
                        <a:effectLst/>
                        <a:latin typeface="Calibri" pitchFamily="34" charset="0"/>
                        <a:cs typeface="Arial" charset="0"/>
                      </a:endParaRPr>
                    </a:p>
                  </a:txBody>
                  <a:tcPr marL="36000" marR="36000" marT="36000" marB="360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03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800" b="0" i="0" u="none" strike="noStrike" cap="none" normalizeH="0" baseline="0" dirty="0" smtClean="0">
                          <a:ln>
                            <a:noFill/>
                          </a:ln>
                          <a:solidFill>
                            <a:srgbClr val="000000"/>
                          </a:solidFill>
                          <a:effectLst/>
                          <a:latin typeface="Calibri" pitchFamily="34" charset="0"/>
                          <a:cs typeface="Arial" charset="0"/>
                        </a:rPr>
                        <a:t>Fundamento</a:t>
                      </a:r>
                    </a:p>
                  </a:txBody>
                  <a:tcPr marL="36000" marR="3600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500" b="0" i="0" u="none" strike="noStrike" cap="none" normalizeH="0" baseline="0" dirty="0" smtClean="0">
                          <a:ln>
                            <a:noFill/>
                          </a:ln>
                          <a:solidFill>
                            <a:srgbClr val="000000"/>
                          </a:solidFill>
                          <a:effectLst/>
                          <a:latin typeface="Calibri" pitchFamily="34" charset="0"/>
                          <a:cs typeface="Arial" charset="0"/>
                        </a:rPr>
                        <a:t>CF - art. 40, § 7º, Lei nº 8.112/1990 - art. 215 a 225 (com alterações da Lei nº 13.135/2015)</a:t>
                      </a:r>
                    </a:p>
                  </a:txBody>
                  <a:tcPr marL="36000" marR="3600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pt-BR"/>
                    </a:p>
                  </a:txBody>
                  <a:tcPr/>
                </a:tc>
              </a:tr>
            </a:tbl>
          </a:graphicData>
        </a:graphic>
      </p:graphicFrame>
      <p:sp>
        <p:nvSpPr>
          <p:cNvPr id="10" name="CaixaDeTexto 8"/>
          <p:cNvSpPr txBox="1">
            <a:spLocks noChangeArrowheads="1"/>
          </p:cNvSpPr>
          <p:nvPr/>
        </p:nvSpPr>
        <p:spPr bwMode="auto">
          <a:xfrm>
            <a:off x="-36512" y="6003872"/>
            <a:ext cx="9144000" cy="861774"/>
          </a:xfrm>
          <a:prstGeom prst="rect">
            <a:avLst/>
          </a:prstGeom>
          <a:noFill/>
          <a:ln w="9525">
            <a:noFill/>
            <a:miter lim="800000"/>
            <a:headEnd/>
            <a:tailEnd/>
          </a:ln>
        </p:spPr>
        <p:txBody>
          <a:bodyPr wrap="square">
            <a:spAutoFit/>
          </a:bodyPr>
          <a:lstStyle/>
          <a:p>
            <a:r>
              <a:rPr lang="pt-BR" altLang="pt-BR" sz="1000" b="1" u="sng" dirty="0" smtClean="0">
                <a:solidFill>
                  <a:prstClr val="black"/>
                </a:solidFill>
                <a:latin typeface="Arial" panose="020B0604020202020204" pitchFamily="34" charset="0"/>
                <a:cs typeface="Arial" panose="020B0604020202020204" pitchFamily="34" charset="0"/>
              </a:rPr>
              <a:t>Observações</a:t>
            </a:r>
            <a:r>
              <a:rPr lang="pt-BR" altLang="pt-BR" sz="1000" b="1"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1 - Se não atingidas essas condicionalidades, a pensão por morte é devida durante quatro meses</a:t>
            </a:r>
            <a:r>
              <a:rPr lang="pt-BR" sz="1000" dirty="0" smtClean="0">
                <a:solidFill>
                  <a:prstClr val="black"/>
                </a:solidFill>
                <a:latin typeface="Arial" panose="020B0604020202020204" pitchFamily="34" charset="0"/>
                <a:cs typeface="Arial" panose="020B0604020202020204" pitchFamily="34" charset="0"/>
              </a:rPr>
              <a:t>.</a:t>
            </a:r>
          </a:p>
          <a:p>
            <a:pPr algn="just"/>
            <a:r>
              <a:rPr lang="pt-BR" altLang="pt-BR" sz="1000" dirty="0" smtClean="0">
                <a:solidFill>
                  <a:prstClr val="black"/>
                </a:solidFill>
                <a:latin typeface="Arial" panose="020B0604020202020204" pitchFamily="34" charset="0"/>
                <a:cs typeface="Arial" panose="020B0604020202020204" pitchFamily="34" charset="0"/>
              </a:rPr>
              <a:t>2 </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A aplicação, aos RPPS dos Estados, Distrito Federal e Municípios, das novas regras estabelecidas pela Lei nº 13.135/2015 para condicionalidades e duração da pensão por morte, depende da aprovação de leis de cada ente.</a:t>
            </a:r>
          </a:p>
          <a:p>
            <a:pPr algn="just"/>
            <a:r>
              <a:rPr lang="pt-BR" altLang="pt-BR" sz="1000" dirty="0" smtClean="0">
                <a:solidFill>
                  <a:prstClr val="black"/>
                </a:solidFill>
                <a:latin typeface="Arial" panose="020B0604020202020204" pitchFamily="34" charset="0"/>
                <a:cs typeface="Arial" panose="020B0604020202020204" pitchFamily="34" charset="0"/>
              </a:rPr>
              <a:t>3 - </a:t>
            </a:r>
            <a:r>
              <a:rPr lang="pt-BR" altLang="pt-BR" sz="1000" dirty="0">
                <a:solidFill>
                  <a:prstClr val="black"/>
                </a:solidFill>
                <a:latin typeface="Arial" panose="020B0604020202020204" pitchFamily="34" charset="0"/>
                <a:cs typeface="Arial" panose="020B0604020202020204" pitchFamily="34" charset="0"/>
              </a:rPr>
              <a:t>INPC para o RPPS da União e índice adotado em lei de cada ente para RPPS de Estados, Distrito Federal e Municípios</a:t>
            </a:r>
            <a:r>
              <a:rPr lang="pt-BR" altLang="pt-BR" sz="1000" dirty="0" smtClean="0">
                <a:solidFill>
                  <a:prstClr val="black"/>
                </a:solidFill>
                <a:latin typeface="Arial" panose="020B0604020202020204" pitchFamily="34" charset="0"/>
                <a:cs typeface="Arial" panose="020B0604020202020204" pitchFamily="34" charset="0"/>
              </a:rPr>
              <a:t>.</a:t>
            </a:r>
            <a:endParaRPr lang="pt-BR" alt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7157790"/>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0" y="836613"/>
            <a:ext cx="9144000" cy="6021387"/>
          </a:xfrm>
          <a:prstGeom prst="rect">
            <a:avLst/>
          </a:prstGeom>
        </p:spPr>
        <p:txBody>
          <a:bodyPr/>
          <a:lstStyle/>
          <a:p>
            <a:pPr algn="ctr" eaLnBrk="1" hangingPunct="1">
              <a:lnSpc>
                <a:spcPct val="80000"/>
              </a:lnSpc>
              <a:buFontTx/>
              <a:buNone/>
            </a:pPr>
            <a:endParaRPr lang="pt-BR" sz="1800" b="1" i="1" dirty="0" smtClean="0">
              <a:latin typeface="Calibri" panose="020F0502020204030204" pitchFamily="34" charset="0"/>
            </a:endParaRPr>
          </a:p>
          <a:p>
            <a:pPr marL="0" lvl="0" indent="0" algn="ctr">
              <a:spcBef>
                <a:spcPct val="0"/>
              </a:spcBef>
              <a:buNone/>
              <a:defRPr/>
            </a:pPr>
            <a:r>
              <a:rPr lang="pt-BR" sz="2000" b="1" kern="1200" dirty="0" smtClean="0">
                <a:solidFill>
                  <a:srgbClr val="000000"/>
                </a:solidFill>
                <a:latin typeface="Calibri" panose="020F0502020204030204" pitchFamily="34" charset="0"/>
              </a:rPr>
              <a:t>MF </a:t>
            </a:r>
            <a:r>
              <a:rPr lang="pt-BR" sz="2000" b="1" kern="1200" dirty="0">
                <a:solidFill>
                  <a:srgbClr val="000000"/>
                </a:solidFill>
                <a:latin typeface="Calibri" panose="020F0502020204030204" pitchFamily="34" charset="0"/>
              </a:rPr>
              <a:t>- Ministério </a:t>
            </a:r>
            <a:r>
              <a:rPr lang="pt-BR" sz="2000" b="1" kern="1200" dirty="0" smtClean="0">
                <a:solidFill>
                  <a:srgbClr val="000000"/>
                </a:solidFill>
                <a:latin typeface="Calibri" panose="020F0502020204030204" pitchFamily="34" charset="0"/>
              </a:rPr>
              <a:t>da Fazenda</a:t>
            </a:r>
            <a:endParaRPr lang="pt-BR" sz="2000" b="1" kern="1200" dirty="0">
              <a:solidFill>
                <a:srgbClr val="000000"/>
              </a:solidFill>
              <a:latin typeface="Calibri" panose="020F0502020204030204" pitchFamily="34" charset="0"/>
            </a:endParaRPr>
          </a:p>
          <a:p>
            <a:pPr marL="0" lvl="0" indent="0" algn="ctr">
              <a:spcBef>
                <a:spcPct val="0"/>
              </a:spcBef>
              <a:buNone/>
              <a:defRPr/>
            </a:pPr>
            <a:r>
              <a:rPr lang="pt-BR" sz="2000" b="1" kern="1200" dirty="0">
                <a:solidFill>
                  <a:srgbClr val="000000"/>
                </a:solidFill>
                <a:latin typeface="Calibri" panose="020F0502020204030204" pitchFamily="34" charset="0"/>
              </a:rPr>
              <a:t>SPPS - Secretaria de Políticas de Previdência Social</a:t>
            </a:r>
          </a:p>
          <a:p>
            <a:pPr marL="0" lvl="0" indent="0" algn="ctr">
              <a:spcBef>
                <a:spcPct val="0"/>
              </a:spcBef>
              <a:buNone/>
              <a:defRPr/>
            </a:pPr>
            <a:r>
              <a:rPr lang="pt-BR" sz="2000" b="1" kern="1200" dirty="0">
                <a:solidFill>
                  <a:srgbClr val="000000"/>
                </a:solidFill>
                <a:latin typeface="Calibri" panose="020F0502020204030204" pitchFamily="34" charset="0"/>
              </a:rPr>
              <a:t>DRPSP - Departamento dos Regimes de Previdência no Serviço Público</a:t>
            </a:r>
          </a:p>
          <a:p>
            <a:pPr algn="ctr" eaLnBrk="1" hangingPunct="1">
              <a:lnSpc>
                <a:spcPct val="80000"/>
              </a:lnSpc>
              <a:buFontTx/>
              <a:buNone/>
            </a:pPr>
            <a:endParaRPr lang="pt-BR" sz="2400" b="1" i="1" dirty="0" smtClean="0">
              <a:solidFill>
                <a:srgbClr val="0033CC"/>
              </a:solidFill>
              <a:latin typeface="+mj-lt"/>
            </a:endParaRPr>
          </a:p>
          <a:p>
            <a:pPr algn="ctr" eaLnBrk="1" hangingPunct="1">
              <a:lnSpc>
                <a:spcPct val="80000"/>
              </a:lnSpc>
              <a:buFontTx/>
              <a:buNone/>
            </a:pPr>
            <a:endParaRPr lang="pt-BR" sz="2000" b="1" i="1" dirty="0" smtClean="0">
              <a:solidFill>
                <a:srgbClr val="0033CC"/>
              </a:solidFill>
              <a:latin typeface="+mj-lt"/>
            </a:endParaRPr>
          </a:p>
          <a:p>
            <a:pPr algn="ctr" eaLnBrk="1" hangingPunct="1">
              <a:lnSpc>
                <a:spcPct val="80000"/>
              </a:lnSpc>
              <a:buFontTx/>
              <a:buNone/>
            </a:pPr>
            <a:endParaRPr lang="pt-BR" sz="2400" b="1" i="1" dirty="0" smtClean="0">
              <a:solidFill>
                <a:srgbClr val="0033CC"/>
              </a:solidFill>
              <a:latin typeface="+mj-lt"/>
            </a:endParaRPr>
          </a:p>
          <a:p>
            <a:pPr algn="ctr" eaLnBrk="1" hangingPunct="1">
              <a:lnSpc>
                <a:spcPct val="80000"/>
              </a:lnSpc>
              <a:buFontTx/>
              <a:buNone/>
            </a:pPr>
            <a:endParaRPr lang="pt-BR" sz="2400" b="1" i="1" dirty="0" smtClean="0">
              <a:solidFill>
                <a:srgbClr val="0033CC"/>
              </a:solidFill>
              <a:latin typeface="+mj-lt"/>
            </a:endParaRPr>
          </a:p>
          <a:p>
            <a:pPr algn="ctr" eaLnBrk="1" hangingPunct="1">
              <a:lnSpc>
                <a:spcPct val="80000"/>
              </a:lnSpc>
              <a:buFontTx/>
              <a:buNone/>
            </a:pPr>
            <a:r>
              <a:rPr lang="pt-BR" sz="2800" b="1" i="1" dirty="0" smtClean="0">
                <a:solidFill>
                  <a:srgbClr val="0033CC"/>
                </a:solidFill>
                <a:latin typeface="Calibri" panose="020F0502020204030204" pitchFamily="34" charset="0"/>
                <a:cs typeface="Times New Roman" panose="02020603050405020304" pitchFamily="18" charset="0"/>
              </a:rPr>
              <a:t>NARLON GUTIERRE NOGUEIRA</a:t>
            </a:r>
          </a:p>
          <a:p>
            <a:pPr algn="ctr" eaLnBrk="1" hangingPunct="1">
              <a:lnSpc>
                <a:spcPct val="80000"/>
              </a:lnSpc>
              <a:buFontTx/>
              <a:buNone/>
            </a:pPr>
            <a:r>
              <a:rPr lang="pt-BR" sz="2300" b="1" i="1" dirty="0" smtClean="0">
                <a:solidFill>
                  <a:srgbClr val="0033CC"/>
                </a:solidFill>
                <a:latin typeface="Calibri" panose="020F0502020204030204" pitchFamily="34" charset="0"/>
                <a:cs typeface="Times New Roman" panose="02020603050405020304" pitchFamily="18" charset="0"/>
              </a:rPr>
              <a:t>Diretor do Departamento dos</a:t>
            </a:r>
          </a:p>
          <a:p>
            <a:pPr algn="ctr" eaLnBrk="1" hangingPunct="1">
              <a:lnSpc>
                <a:spcPct val="80000"/>
              </a:lnSpc>
              <a:buFontTx/>
              <a:buNone/>
            </a:pPr>
            <a:r>
              <a:rPr lang="pt-BR" sz="2300" b="1" i="1" dirty="0" smtClean="0">
                <a:solidFill>
                  <a:srgbClr val="0033CC"/>
                </a:solidFill>
                <a:latin typeface="Calibri" panose="020F0502020204030204" pitchFamily="34" charset="0"/>
                <a:cs typeface="Times New Roman" panose="02020603050405020304" pitchFamily="18" charset="0"/>
              </a:rPr>
              <a:t>Regimes de Previdência no Serviço Público</a:t>
            </a:r>
          </a:p>
          <a:p>
            <a:pPr algn="ctr" eaLnBrk="1" hangingPunct="1">
              <a:lnSpc>
                <a:spcPct val="80000"/>
              </a:lnSpc>
              <a:buFontTx/>
              <a:buNone/>
            </a:pPr>
            <a:endParaRPr lang="pt-BR" sz="2000" b="1" i="1" dirty="0" smtClean="0">
              <a:solidFill>
                <a:srgbClr val="0033CC"/>
              </a:solidFill>
              <a:latin typeface="Calibri" panose="020F0502020204030204" pitchFamily="34" charset="0"/>
              <a:cs typeface="Times New Roman" panose="02020603050405020304" pitchFamily="18" charset="0"/>
            </a:endParaRPr>
          </a:p>
          <a:p>
            <a:pPr algn="ctr" eaLnBrk="1" hangingPunct="1">
              <a:lnSpc>
                <a:spcPct val="80000"/>
              </a:lnSpc>
              <a:buFontTx/>
              <a:buNone/>
            </a:pPr>
            <a:endParaRPr lang="pt-BR" sz="2000" b="1" i="1" dirty="0" smtClean="0">
              <a:solidFill>
                <a:srgbClr val="0033CC"/>
              </a:solidFill>
              <a:latin typeface="Calibri" panose="020F0502020204030204" pitchFamily="34" charset="0"/>
              <a:cs typeface="Times New Roman" panose="02020603050405020304" pitchFamily="18" charset="0"/>
            </a:endParaRPr>
          </a:p>
          <a:p>
            <a:pPr algn="ctr" eaLnBrk="1" hangingPunct="1">
              <a:lnSpc>
                <a:spcPct val="80000"/>
              </a:lnSpc>
              <a:buFontTx/>
              <a:buNone/>
            </a:pPr>
            <a:endParaRPr lang="pt-BR" sz="2000" b="1" i="1" dirty="0" smtClean="0">
              <a:solidFill>
                <a:srgbClr val="0033CC"/>
              </a:solidFill>
              <a:latin typeface="Calibri" panose="020F0502020204030204" pitchFamily="34" charset="0"/>
            </a:endParaRPr>
          </a:p>
        </p:txBody>
      </p:sp>
    </p:spTree>
    <p:extLst>
      <p:ext uri="{BB962C8B-B14F-4D97-AF65-F5344CB8AC3E}">
        <p14:creationId xmlns:p14="http://schemas.microsoft.com/office/powerpoint/2010/main" val="11214230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06512"/>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FÓRUM - GRUPO TÉCNICO DE PREVIDÊNCIA</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18294" y="1579388"/>
            <a:ext cx="8928100" cy="4732635"/>
          </a:xfrm>
        </p:spPr>
        <p:txBody>
          <a:bodyPr>
            <a:noAutofit/>
          </a:bodyPr>
          <a:lstStyle/>
          <a:p>
            <a:pPr marL="0" indent="0" algn="just" eaLnBrk="1" hangingPunct="1">
              <a:lnSpc>
                <a:spcPct val="80000"/>
              </a:lnSpc>
              <a:buNone/>
              <a:defRPr/>
            </a:pPr>
            <a:endParaRPr lang="pt-BR" sz="2400" dirty="0" smtClean="0"/>
          </a:p>
          <a:p>
            <a:pPr algn="just" eaLnBrk="1" hangingPunct="1">
              <a:lnSpc>
                <a:spcPct val="80000"/>
              </a:lnSpc>
              <a:buFont typeface="Arial" panose="020B0604020202020204" pitchFamily="34" charset="0"/>
              <a:buChar char="•"/>
              <a:defRPr/>
            </a:pPr>
            <a:endParaRPr lang="pt-BR" altLang="pt-BR" sz="2400" dirty="0"/>
          </a:p>
          <a:p>
            <a:pPr algn="just" eaLnBrk="1" hangingPunct="1">
              <a:lnSpc>
                <a:spcPct val="80000"/>
              </a:lnSpc>
              <a:buFont typeface="Arial" panose="020B0604020202020204" pitchFamily="34" charset="0"/>
              <a:buChar char="•"/>
              <a:defRPr/>
            </a:pPr>
            <a:endParaRPr lang="pt-BR" altLang="pt-BR" sz="2400" dirty="0" smtClean="0"/>
          </a:p>
        </p:txBody>
      </p:sp>
      <p:graphicFrame>
        <p:nvGraphicFramePr>
          <p:cNvPr id="3" name="Tabela 2"/>
          <p:cNvGraphicFramePr>
            <a:graphicFrameLocks noGrp="1"/>
          </p:cNvGraphicFramePr>
          <p:nvPr>
            <p:extLst>
              <p:ext uri="{D42A27DB-BD31-4B8C-83A1-F6EECF244321}">
                <p14:modId xmlns:p14="http://schemas.microsoft.com/office/powerpoint/2010/main" val="331720190"/>
              </p:ext>
            </p:extLst>
          </p:nvPr>
        </p:nvGraphicFramePr>
        <p:xfrm>
          <a:off x="106313" y="1352612"/>
          <a:ext cx="8820473" cy="5265500"/>
        </p:xfrm>
        <a:graphic>
          <a:graphicData uri="http://schemas.openxmlformats.org/drawingml/2006/table">
            <a:tbl>
              <a:tblPr firstRow="1" firstCol="1" bandRow="1">
                <a:tableStyleId>{5C22544A-7EE6-4342-B048-85BDC9FD1C3A}</a:tableStyleId>
              </a:tblPr>
              <a:tblGrid>
                <a:gridCol w="7576343"/>
                <a:gridCol w="1244130"/>
              </a:tblGrid>
              <a:tr h="259287">
                <a:tc>
                  <a:txBody>
                    <a:bodyPr/>
                    <a:lstStyle/>
                    <a:p>
                      <a:pPr marL="201930" algn="ctr">
                        <a:lnSpc>
                          <a:spcPct val="100000"/>
                        </a:lnSpc>
                        <a:spcAft>
                          <a:spcPts val="0"/>
                        </a:spcAft>
                      </a:pPr>
                      <a:r>
                        <a:rPr lang="pt-BR" sz="2200" u="sng" dirty="0">
                          <a:solidFill>
                            <a:schemeClr val="tx1"/>
                          </a:solidFill>
                          <a:effectLst/>
                        </a:rPr>
                        <a:t>TEMAS PARA DEBATE</a:t>
                      </a:r>
                      <a:endParaRPr lang="pt-B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a:txBody>
                    <a:bodyPr/>
                    <a:lstStyle/>
                    <a:p>
                      <a:pPr algn="ctr">
                        <a:lnSpc>
                          <a:spcPct val="100000"/>
                        </a:lnSpc>
                        <a:spcAft>
                          <a:spcPts val="0"/>
                        </a:spcAft>
                      </a:pPr>
                      <a:r>
                        <a:rPr lang="pt-BR" sz="2200" u="sng" dirty="0">
                          <a:solidFill>
                            <a:schemeClr val="tx1"/>
                          </a:solidFill>
                          <a:effectLst/>
                        </a:rPr>
                        <a:t>DATA</a:t>
                      </a:r>
                      <a:endParaRPr lang="pt-BR" sz="2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r>
              <a:tr h="475038">
                <a:tc>
                  <a:txBody>
                    <a:bodyPr/>
                    <a:lstStyle/>
                    <a:p>
                      <a:pPr marL="196850">
                        <a:lnSpc>
                          <a:spcPct val="100000"/>
                        </a:lnSpc>
                        <a:spcAft>
                          <a:spcPts val="0"/>
                        </a:spcAft>
                      </a:pPr>
                      <a:r>
                        <a:rPr lang="pt-BR" sz="2000" dirty="0">
                          <a:solidFill>
                            <a:schemeClr val="tx1"/>
                          </a:solidFill>
                          <a:effectLst/>
                        </a:rPr>
                        <a:t>1. Demografia e Idade média das aposentadorias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rowSpan="2">
                  <a:txBody>
                    <a:bodyPr/>
                    <a:lstStyle/>
                    <a:p>
                      <a:pPr marL="436245" indent="-415290" algn="ctr">
                        <a:lnSpc>
                          <a:spcPct val="100000"/>
                        </a:lnSpc>
                        <a:spcAft>
                          <a:spcPts val="0"/>
                        </a:spcAft>
                      </a:pPr>
                      <a:r>
                        <a:rPr lang="pt-BR" sz="2000" dirty="0" smtClean="0">
                          <a:solidFill>
                            <a:schemeClr val="tx1"/>
                          </a:solidFill>
                          <a:effectLst/>
                        </a:rPr>
                        <a:t>08/03</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r>
              <a:tr h="475038">
                <a:tc>
                  <a:txBody>
                    <a:bodyPr/>
                    <a:lstStyle/>
                    <a:p>
                      <a:pPr marL="196850">
                        <a:lnSpc>
                          <a:spcPct val="100000"/>
                        </a:lnSpc>
                        <a:spcAft>
                          <a:spcPts val="0"/>
                        </a:spcAft>
                      </a:pPr>
                      <a:r>
                        <a:rPr lang="pt-BR" sz="2000" dirty="0">
                          <a:solidFill>
                            <a:schemeClr val="tx1"/>
                          </a:solidFill>
                          <a:effectLst/>
                        </a:rPr>
                        <a:t>2. Previdência rural: financiamento e regras de acesso</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vMerge="1">
                  <a:txBody>
                    <a:bodyPr/>
                    <a:lstStyle/>
                    <a:p>
                      <a:endParaRPr lang="pt-BR"/>
                    </a:p>
                  </a:txBody>
                  <a:tcPr/>
                </a:tc>
              </a:tr>
              <a:tr h="475038">
                <a:tc>
                  <a:txBody>
                    <a:bodyPr/>
                    <a:lstStyle/>
                    <a:p>
                      <a:pPr marL="196850">
                        <a:lnSpc>
                          <a:spcPct val="100000"/>
                        </a:lnSpc>
                        <a:spcAft>
                          <a:spcPts val="0"/>
                        </a:spcAft>
                      </a:pPr>
                      <a:r>
                        <a:rPr lang="pt-BR" sz="2000" dirty="0">
                          <a:solidFill>
                            <a:schemeClr val="tx1"/>
                          </a:solidFill>
                          <a:effectLst/>
                        </a:rPr>
                        <a:t>3. Regimes Próprios de Previdência Social - RPPS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rowSpan="2">
                  <a:txBody>
                    <a:bodyPr/>
                    <a:lstStyle/>
                    <a:p>
                      <a:pPr marL="436245" indent="-415290" algn="ctr">
                        <a:lnSpc>
                          <a:spcPct val="100000"/>
                        </a:lnSpc>
                        <a:spcAft>
                          <a:spcPts val="0"/>
                        </a:spcAft>
                      </a:pPr>
                      <a:r>
                        <a:rPr lang="pt-BR" sz="2000" dirty="0" smtClean="0">
                          <a:solidFill>
                            <a:schemeClr val="tx1"/>
                          </a:solidFill>
                          <a:effectLst/>
                        </a:rPr>
                        <a:t>15/03</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r>
              <a:tr h="475038">
                <a:tc>
                  <a:txBody>
                    <a:bodyPr/>
                    <a:lstStyle/>
                    <a:p>
                      <a:pPr marL="196850">
                        <a:lnSpc>
                          <a:spcPct val="100000"/>
                        </a:lnSpc>
                        <a:spcAft>
                          <a:spcPts val="0"/>
                        </a:spcAft>
                      </a:pPr>
                      <a:r>
                        <a:rPr lang="pt-BR" sz="2000" dirty="0">
                          <a:solidFill>
                            <a:schemeClr val="tx1"/>
                          </a:solidFill>
                          <a:effectLst/>
                        </a:rPr>
                        <a:t>4. Pensões por morte no RGPS e nos RPPS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vMerge="1">
                  <a:txBody>
                    <a:bodyPr/>
                    <a:lstStyle/>
                    <a:p>
                      <a:endParaRPr lang="pt-BR"/>
                    </a:p>
                  </a:txBody>
                  <a:tcPr/>
                </a:tc>
              </a:tr>
              <a:tr h="625268">
                <a:tc>
                  <a:txBody>
                    <a:bodyPr/>
                    <a:lstStyle/>
                    <a:p>
                      <a:pPr marL="196850">
                        <a:lnSpc>
                          <a:spcPct val="100000"/>
                        </a:lnSpc>
                        <a:spcAft>
                          <a:spcPts val="0"/>
                        </a:spcAft>
                      </a:pPr>
                      <a:r>
                        <a:rPr lang="pt-BR" sz="2000" dirty="0">
                          <a:solidFill>
                            <a:schemeClr val="tx1"/>
                          </a:solidFill>
                          <a:effectLst/>
                        </a:rPr>
                        <a:t>5. Diferença de regras entre homens e </a:t>
                      </a:r>
                      <a:r>
                        <a:rPr lang="pt-BR" sz="2000" dirty="0" smtClean="0">
                          <a:solidFill>
                            <a:schemeClr val="tx1"/>
                          </a:solidFill>
                          <a:effectLst/>
                        </a:rPr>
                        <a:t>mulheres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a:txBody>
                    <a:bodyPr/>
                    <a:lstStyle/>
                    <a:p>
                      <a:pPr marL="436245" indent="-415290" algn="ctr">
                        <a:lnSpc>
                          <a:spcPct val="100000"/>
                        </a:lnSpc>
                        <a:spcAft>
                          <a:spcPts val="0"/>
                        </a:spcAft>
                      </a:pPr>
                      <a:r>
                        <a:rPr lang="pt-BR" sz="2000" dirty="0" smtClean="0">
                          <a:solidFill>
                            <a:schemeClr val="tx1"/>
                          </a:solidFill>
                          <a:effectLst/>
                        </a:rPr>
                        <a:t>22/03</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r>
              <a:tr h="501841">
                <a:tc>
                  <a:txBody>
                    <a:bodyPr/>
                    <a:lstStyle/>
                    <a:p>
                      <a:pPr marL="196850">
                        <a:lnSpc>
                          <a:spcPct val="100000"/>
                        </a:lnSpc>
                        <a:spcAft>
                          <a:spcPts val="0"/>
                        </a:spcAft>
                      </a:pPr>
                      <a:r>
                        <a:rPr lang="pt-BR" sz="2000" dirty="0">
                          <a:solidFill>
                            <a:schemeClr val="tx1"/>
                          </a:solidFill>
                          <a:effectLst/>
                        </a:rPr>
                        <a:t>6. Orçamento da Seguridade Social, Financiamento da Previdência Social: receitas, renúncias e recuperação de créditos.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a:txBody>
                    <a:bodyPr/>
                    <a:lstStyle/>
                    <a:p>
                      <a:pPr marL="436245" indent="-415290" algn="ctr">
                        <a:lnSpc>
                          <a:spcPct val="100000"/>
                        </a:lnSpc>
                        <a:spcAft>
                          <a:spcPts val="0"/>
                        </a:spcAft>
                      </a:pPr>
                      <a:r>
                        <a:rPr lang="pt-BR" sz="2000" strike="sngStrike" dirty="0" smtClean="0">
                          <a:solidFill>
                            <a:srgbClr val="FF0000"/>
                          </a:solidFill>
                          <a:effectLst/>
                          <a:latin typeface="+mj-lt"/>
                        </a:rPr>
                        <a:t>29/03</a:t>
                      </a:r>
                    </a:p>
                    <a:p>
                      <a:pPr marL="436245" indent="-415290" algn="ctr">
                        <a:lnSpc>
                          <a:spcPct val="100000"/>
                        </a:lnSpc>
                        <a:spcAft>
                          <a:spcPts val="0"/>
                        </a:spcAft>
                      </a:pPr>
                      <a:r>
                        <a:rPr lang="pt-BR" sz="2000" strike="sngStrike" dirty="0" smtClean="0">
                          <a:solidFill>
                            <a:srgbClr val="FF0000"/>
                          </a:solidFill>
                          <a:effectLst/>
                          <a:latin typeface="+mj-lt"/>
                          <a:ea typeface="Calibri" panose="020F0502020204030204" pitchFamily="34" charset="0"/>
                          <a:cs typeface="Calibri" panose="020F0502020204030204" pitchFamily="34" charset="0"/>
                        </a:rPr>
                        <a:t>26/04</a:t>
                      </a:r>
                      <a:endParaRPr lang="pt-BR" sz="2000" strike="sngStrike" dirty="0">
                        <a:solidFill>
                          <a:srgbClr val="FF0000"/>
                        </a:solidFill>
                        <a:effectLst/>
                        <a:latin typeface="+mj-lt"/>
                        <a:ea typeface="Calibri" panose="020F0502020204030204" pitchFamily="34" charset="0"/>
                        <a:cs typeface="Calibri" panose="020F0502020204030204" pitchFamily="34" charset="0"/>
                      </a:endParaRPr>
                    </a:p>
                  </a:txBody>
                  <a:tcPr marL="68580" marR="68580" marT="72000" marB="72000" anchor="ctr"/>
                </a:tc>
              </a:tr>
              <a:tr h="501841">
                <a:tc>
                  <a:txBody>
                    <a:bodyPr/>
                    <a:lstStyle/>
                    <a:p>
                      <a:pPr marL="196850">
                        <a:lnSpc>
                          <a:spcPct val="100000"/>
                        </a:lnSpc>
                        <a:spcAft>
                          <a:spcPts val="0"/>
                        </a:spcAft>
                      </a:pPr>
                      <a:r>
                        <a:rPr lang="pt-BR" sz="2000" dirty="0">
                          <a:solidFill>
                            <a:schemeClr val="tx1"/>
                          </a:solidFill>
                          <a:effectLst/>
                        </a:rPr>
                        <a:t>7. Convergência dos sistemas previdenciários; Experiência Internacional sobre Sistemas Previdenciários.</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a:txBody>
                    <a:bodyPr/>
                    <a:lstStyle/>
                    <a:p>
                      <a:pPr marL="436245" indent="-415290" algn="ctr">
                        <a:lnSpc>
                          <a:spcPct val="100000"/>
                        </a:lnSpc>
                        <a:spcAft>
                          <a:spcPts val="0"/>
                        </a:spcAft>
                      </a:pPr>
                      <a:r>
                        <a:rPr lang="pt-BR" sz="2000" strike="sngStrike" dirty="0" smtClean="0">
                          <a:solidFill>
                            <a:srgbClr val="FF0000"/>
                          </a:solidFill>
                          <a:effectLst/>
                          <a:latin typeface="+mj-lt"/>
                        </a:rPr>
                        <a:t>05/04</a:t>
                      </a:r>
                    </a:p>
                    <a:p>
                      <a:pPr marL="436245" indent="-415290" algn="ctr">
                        <a:lnSpc>
                          <a:spcPct val="100000"/>
                        </a:lnSpc>
                        <a:spcAft>
                          <a:spcPts val="0"/>
                        </a:spcAft>
                      </a:pPr>
                      <a:r>
                        <a:rPr lang="pt-BR" sz="2000" strike="sngStrike" dirty="0" smtClean="0">
                          <a:solidFill>
                            <a:srgbClr val="FF0000"/>
                          </a:solidFill>
                          <a:effectLst/>
                          <a:latin typeface="+mj-lt"/>
                          <a:ea typeface="Calibri" panose="020F0502020204030204" pitchFamily="34" charset="0"/>
                          <a:cs typeface="Calibri" panose="020F0502020204030204" pitchFamily="34" charset="0"/>
                        </a:rPr>
                        <a:t>03/05</a:t>
                      </a:r>
                      <a:endParaRPr lang="pt-BR" sz="2000" strike="sngStrike" dirty="0">
                        <a:solidFill>
                          <a:srgbClr val="FF0000"/>
                        </a:solidFill>
                        <a:effectLst/>
                        <a:latin typeface="+mj-lt"/>
                        <a:ea typeface="Calibri" panose="020F0502020204030204" pitchFamily="34" charset="0"/>
                        <a:cs typeface="Calibri" panose="020F0502020204030204" pitchFamily="34" charset="0"/>
                      </a:endParaRPr>
                    </a:p>
                  </a:txBody>
                  <a:tcPr marL="68580" marR="68580" marT="72000" marB="72000" anchor="ctr"/>
                </a:tc>
              </a:tr>
              <a:tr h="475038">
                <a:tc>
                  <a:txBody>
                    <a:bodyPr/>
                    <a:lstStyle/>
                    <a:p>
                      <a:pPr marL="196850">
                        <a:lnSpc>
                          <a:spcPct val="100000"/>
                        </a:lnSpc>
                        <a:spcAft>
                          <a:spcPts val="0"/>
                        </a:spcAft>
                      </a:pPr>
                      <a:r>
                        <a:rPr lang="pt-BR" sz="2000" dirty="0">
                          <a:solidFill>
                            <a:schemeClr val="tx1"/>
                          </a:solidFill>
                          <a:effectLst/>
                        </a:rPr>
                        <a:t>8. Reunião do Fórum para apresentação do Relatório</a:t>
                      </a:r>
                      <a:endParaRPr lang="pt-BR"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72000" marB="72000" anchor="ctr"/>
                </a:tc>
                <a:tc>
                  <a:txBody>
                    <a:bodyPr/>
                    <a:lstStyle/>
                    <a:p>
                      <a:pPr marL="436245" indent="-415290" algn="ctr">
                        <a:lnSpc>
                          <a:spcPct val="100000"/>
                        </a:lnSpc>
                        <a:spcAft>
                          <a:spcPts val="0"/>
                        </a:spcAft>
                      </a:pPr>
                      <a:r>
                        <a:rPr lang="pt-BR" sz="2000" strike="sngStrike" dirty="0" smtClean="0">
                          <a:solidFill>
                            <a:srgbClr val="FF0000"/>
                          </a:solidFill>
                          <a:effectLst/>
                          <a:latin typeface="+mj-lt"/>
                        </a:rPr>
                        <a:t>08/04</a:t>
                      </a:r>
                    </a:p>
                    <a:p>
                      <a:pPr marL="436245" indent="-415290" algn="ctr">
                        <a:lnSpc>
                          <a:spcPct val="100000"/>
                        </a:lnSpc>
                        <a:spcAft>
                          <a:spcPts val="0"/>
                        </a:spcAft>
                      </a:pPr>
                      <a:r>
                        <a:rPr lang="pt-BR" sz="2000" strike="noStrike" dirty="0" smtClean="0">
                          <a:solidFill>
                            <a:schemeClr val="tx1"/>
                          </a:solidFill>
                          <a:effectLst/>
                          <a:latin typeface="+mj-lt"/>
                          <a:ea typeface="Calibri" panose="020F0502020204030204" pitchFamily="34" charset="0"/>
                          <a:cs typeface="Calibri" panose="020F0502020204030204" pitchFamily="34" charset="0"/>
                        </a:rPr>
                        <a:t>10/05</a:t>
                      </a:r>
                      <a:endParaRPr lang="pt-BR" sz="2000" strike="noStrike" dirty="0">
                        <a:solidFill>
                          <a:schemeClr val="tx1"/>
                        </a:solidFill>
                        <a:effectLst/>
                        <a:latin typeface="+mj-lt"/>
                        <a:ea typeface="Calibri" panose="020F0502020204030204" pitchFamily="34" charset="0"/>
                        <a:cs typeface="Calibri" panose="020F0502020204030204" pitchFamily="34" charset="0"/>
                      </a:endParaRPr>
                    </a:p>
                  </a:txBody>
                  <a:tcPr marL="68580" marR="68580" marT="72000" marB="72000" anchor="ctr"/>
                </a:tc>
              </a:tr>
            </a:tbl>
          </a:graphicData>
        </a:graphic>
      </p:graphicFrame>
    </p:spTree>
    <p:extLst>
      <p:ext uri="{BB962C8B-B14F-4D97-AF65-F5344CB8AC3E}">
        <p14:creationId xmlns:p14="http://schemas.microsoft.com/office/powerpoint/2010/main" val="90494877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25498"/>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REFORMA DA PREVIDÊNCIA - PERSPECTIVA</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07950" y="1371598"/>
            <a:ext cx="8928100" cy="4945956"/>
          </a:xfrm>
        </p:spPr>
        <p:txBody>
          <a:bodyPr>
            <a:noAutofit/>
          </a:bodyPr>
          <a:lstStyle/>
          <a:p>
            <a:pPr algn="just" eaLnBrk="1" hangingPunct="1">
              <a:lnSpc>
                <a:spcPct val="80000"/>
              </a:lnSpc>
              <a:buFont typeface="Arial" panose="020B0604020202020204" pitchFamily="34" charset="0"/>
              <a:buChar char="•"/>
              <a:defRPr/>
            </a:pPr>
            <a:r>
              <a:rPr lang="pt-BR" altLang="pt-BR" sz="2400" dirty="0" smtClean="0"/>
              <a:t>No dia 13 de junho representantes do Governo Federal estiveram reunidos com </a:t>
            </a:r>
            <a:r>
              <a:rPr lang="pt-BR" altLang="pt-BR" sz="2400" dirty="0" smtClean="0"/>
              <a:t>centrais sindicais</a:t>
            </a:r>
            <a:r>
              <a:rPr lang="pt-BR" sz="2400" dirty="0" smtClean="0"/>
              <a:t>. Nova reunião ocorrerá no dia 23.</a:t>
            </a:r>
          </a:p>
          <a:p>
            <a:pPr algn="just" eaLnBrk="1" hangingPunct="1">
              <a:lnSpc>
                <a:spcPct val="80000"/>
              </a:lnSpc>
              <a:buFont typeface="Arial" panose="020B0604020202020204" pitchFamily="34" charset="0"/>
              <a:buChar char="•"/>
              <a:defRPr/>
            </a:pPr>
            <a:r>
              <a:rPr lang="pt-BR" sz="2400" dirty="0" smtClean="0"/>
              <a:t>Pretende-se enviar a proposta ao Congresso no mês de julho.</a:t>
            </a:r>
            <a:endParaRPr lang="pt-BR" sz="2400" dirty="0" smtClean="0"/>
          </a:p>
        </p:txBody>
      </p:sp>
      <p:pic>
        <p:nvPicPr>
          <p:cNvPr id="4" name="Imagem 3"/>
          <p:cNvPicPr>
            <a:picLocks noChangeAspect="1"/>
          </p:cNvPicPr>
          <p:nvPr/>
        </p:nvPicPr>
        <p:blipFill>
          <a:blip r:embed="rId3"/>
          <a:stretch>
            <a:fillRect/>
          </a:stretch>
        </p:blipFill>
        <p:spPr>
          <a:xfrm>
            <a:off x="971600" y="2492896"/>
            <a:ext cx="7272808" cy="4044499"/>
          </a:xfrm>
          <a:prstGeom prst="rect">
            <a:avLst/>
          </a:prstGeom>
        </p:spPr>
      </p:pic>
    </p:spTree>
    <p:extLst>
      <p:ext uri="{BB962C8B-B14F-4D97-AF65-F5344CB8AC3E}">
        <p14:creationId xmlns:p14="http://schemas.microsoft.com/office/powerpoint/2010/main" val="201873253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836712"/>
            <a:ext cx="8134672" cy="1008112"/>
          </a:xfrm>
        </p:spPr>
        <p:txBody>
          <a:bodyPr/>
          <a:lstStyle/>
          <a:p>
            <a:r>
              <a:rPr lang="pt-BR" sz="2400" b="1" dirty="0" smtClean="0"/>
              <a:t>FÓRUM DE DEBATES SOBRE POLÍTICAS DE EMPREGO, TRABALHO E RENDA E DE PREVIDÊNCIA SOCIAL</a:t>
            </a:r>
            <a:endParaRPr lang="pt-BR" sz="2400" b="1" dirty="0"/>
          </a:p>
        </p:txBody>
      </p:sp>
      <p:sp>
        <p:nvSpPr>
          <p:cNvPr id="3" name="Subtítulo 2"/>
          <p:cNvSpPr>
            <a:spLocks noGrp="1"/>
          </p:cNvSpPr>
          <p:nvPr>
            <p:ph type="subTitle" idx="1"/>
          </p:nvPr>
        </p:nvSpPr>
        <p:spPr>
          <a:xfrm>
            <a:off x="3164694" y="5445224"/>
            <a:ext cx="2909539" cy="568002"/>
          </a:xfrm>
        </p:spPr>
        <p:txBody>
          <a:bodyPr/>
          <a:lstStyle/>
          <a:p>
            <a:r>
              <a:rPr lang="pt-BR" sz="2000" dirty="0" smtClean="0">
                <a:solidFill>
                  <a:schemeClr val="tx1"/>
                </a:solidFill>
              </a:rPr>
              <a:t>Brasília, maio de 2016</a:t>
            </a:r>
            <a:endParaRPr lang="pt-BR" sz="2000" dirty="0">
              <a:solidFill>
                <a:schemeClr val="tx1"/>
              </a:solidFill>
            </a:endParaRPr>
          </a:p>
        </p:txBody>
      </p:sp>
      <p:sp>
        <p:nvSpPr>
          <p:cNvPr id="5" name="Título 1"/>
          <p:cNvSpPr txBox="1">
            <a:spLocks/>
          </p:cNvSpPr>
          <p:nvPr/>
        </p:nvSpPr>
        <p:spPr bwMode="auto">
          <a:xfrm>
            <a:off x="539552" y="2996952"/>
            <a:ext cx="8134672" cy="1008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pt-BR" b="1" dirty="0" smtClean="0">
                <a:solidFill>
                  <a:prstClr val="black"/>
                </a:solidFill>
              </a:rPr>
              <a:t>GRUPO TÉCNICO DE PREVIDÊNCIA GTP</a:t>
            </a:r>
            <a:endParaRPr lang="pt-BR" b="1" dirty="0">
              <a:solidFill>
                <a:prstClr val="black"/>
              </a:solidFill>
            </a:endParaRPr>
          </a:p>
        </p:txBody>
      </p:sp>
    </p:spTree>
    <p:extLst>
      <p:ext uri="{BB962C8B-B14F-4D97-AF65-F5344CB8AC3E}">
        <p14:creationId xmlns:p14="http://schemas.microsoft.com/office/powerpoint/2010/main" val="2287548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p:nvPr>
        </p:nvSpPr>
        <p:spPr>
          <a:xfrm>
            <a:off x="3131840" y="548680"/>
            <a:ext cx="2458616" cy="792088"/>
          </a:xfrm>
        </p:spPr>
        <p:txBody>
          <a:bodyPr/>
          <a:lstStyle/>
          <a:p>
            <a:r>
              <a:rPr lang="pt-BR" sz="2800" b="1" dirty="0" smtClean="0"/>
              <a:t>Sumário</a:t>
            </a:r>
            <a:endParaRPr lang="pt-BR" sz="2800" b="1" dirty="0"/>
          </a:p>
        </p:txBody>
      </p:sp>
      <p:sp>
        <p:nvSpPr>
          <p:cNvPr id="6" name="Título 1"/>
          <p:cNvSpPr txBox="1">
            <a:spLocks/>
          </p:cNvSpPr>
          <p:nvPr/>
        </p:nvSpPr>
        <p:spPr bwMode="auto">
          <a:xfrm>
            <a:off x="539552" y="1340768"/>
            <a:ext cx="7844928" cy="53807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r>
              <a:rPr lang="pt-BR" sz="2000" dirty="0" smtClean="0">
                <a:solidFill>
                  <a:prstClr val="black"/>
                </a:solidFill>
              </a:rPr>
              <a:t>1.   Fórum de Debates sobre Políticas de Emprego, Trabalho e Renda e de Previdência Social:</a:t>
            </a:r>
          </a:p>
          <a:p>
            <a:pPr algn="just"/>
            <a:endParaRPr lang="pt-BR" sz="2000" dirty="0" smtClean="0">
              <a:solidFill>
                <a:prstClr val="black"/>
              </a:solidFill>
            </a:endParaRPr>
          </a:p>
          <a:p>
            <a:pPr marL="342900" indent="-342900" algn="just">
              <a:buFont typeface="Arial" panose="020B0604020202020204" pitchFamily="34" charset="0"/>
              <a:buChar char="•"/>
            </a:pPr>
            <a:r>
              <a:rPr lang="pt-BR" sz="2000" dirty="0" smtClean="0">
                <a:solidFill>
                  <a:prstClr val="black"/>
                </a:solidFill>
              </a:rPr>
              <a:t>Atos Normativos</a:t>
            </a:r>
          </a:p>
          <a:p>
            <a:pPr marL="342900" indent="-342900" algn="just">
              <a:buFont typeface="Arial" panose="020B0604020202020204" pitchFamily="34" charset="0"/>
              <a:buChar char="•"/>
            </a:pPr>
            <a:r>
              <a:rPr lang="pt-BR" sz="2000" dirty="0" smtClean="0">
                <a:solidFill>
                  <a:prstClr val="black"/>
                </a:solidFill>
              </a:rPr>
              <a:t>Participantes</a:t>
            </a:r>
          </a:p>
          <a:p>
            <a:pPr marL="342900" indent="-342900" algn="just">
              <a:buFont typeface="Arial" panose="020B0604020202020204" pitchFamily="34" charset="0"/>
              <a:buChar char="•"/>
            </a:pPr>
            <a:r>
              <a:rPr lang="pt-BR" sz="2000" dirty="0" smtClean="0">
                <a:solidFill>
                  <a:prstClr val="black"/>
                </a:solidFill>
              </a:rPr>
              <a:t>Cronograma de reuniões realizadas pelo GTP</a:t>
            </a:r>
          </a:p>
          <a:p>
            <a:pPr algn="just"/>
            <a:endParaRPr lang="pt-BR" sz="2000" dirty="0">
              <a:solidFill>
                <a:prstClr val="black"/>
              </a:solidFill>
            </a:endParaRPr>
          </a:p>
          <a:p>
            <a:pPr algn="just"/>
            <a:r>
              <a:rPr lang="pt-BR" sz="2000" dirty="0" smtClean="0">
                <a:solidFill>
                  <a:prstClr val="black"/>
                </a:solidFill>
              </a:rPr>
              <a:t>2.  Apresentações debatidas e consolidadas com as contribuições de todos os membros do grupo de trabalho.</a:t>
            </a:r>
          </a:p>
          <a:p>
            <a:pPr algn="just"/>
            <a:endParaRPr lang="pt-BR" sz="2000" dirty="0" smtClean="0">
              <a:solidFill>
                <a:prstClr val="black"/>
              </a:solidFill>
            </a:endParaRPr>
          </a:p>
          <a:p>
            <a:pPr algn="just"/>
            <a:r>
              <a:rPr lang="pt-BR" sz="2000" dirty="0" smtClean="0">
                <a:solidFill>
                  <a:prstClr val="black"/>
                </a:solidFill>
              </a:rPr>
              <a:t>3. Apresentações elaboradas pelo governo para conhecimento do                 grupo de trabalho e futuro debate.</a:t>
            </a:r>
            <a:endParaRPr lang="pt-BR" sz="2000" dirty="0">
              <a:solidFill>
                <a:prstClr val="black"/>
              </a:solidFill>
            </a:endParaRPr>
          </a:p>
          <a:p>
            <a:pPr algn="just"/>
            <a:endParaRPr lang="pt-BR" sz="2000" dirty="0">
              <a:solidFill>
                <a:prstClr val="black"/>
              </a:solidFill>
            </a:endParaRPr>
          </a:p>
          <a:p>
            <a:pPr marL="457200" indent="-457200" algn="just">
              <a:buFontTx/>
              <a:buAutoNum type="arabicPeriod" startAt="4"/>
            </a:pPr>
            <a:r>
              <a:rPr lang="pt-BR" sz="2000" dirty="0" smtClean="0">
                <a:solidFill>
                  <a:prstClr val="black"/>
                </a:solidFill>
              </a:rPr>
              <a:t>Anexos:</a:t>
            </a:r>
          </a:p>
          <a:p>
            <a:pPr algn="just"/>
            <a:endParaRPr lang="pt-BR" sz="2000" dirty="0" smtClean="0">
              <a:solidFill>
                <a:prstClr val="black"/>
              </a:solidFill>
            </a:endParaRPr>
          </a:p>
          <a:p>
            <a:pPr marL="342900" indent="-342900" algn="just">
              <a:buFont typeface="Arial" panose="020B0604020202020204" pitchFamily="34" charset="0"/>
              <a:buChar char="•"/>
            </a:pPr>
            <a:r>
              <a:rPr lang="pt-BR" sz="2000" dirty="0" smtClean="0">
                <a:solidFill>
                  <a:prstClr val="black"/>
                </a:solidFill>
              </a:rPr>
              <a:t>Apresentação IBGE </a:t>
            </a:r>
          </a:p>
          <a:p>
            <a:pPr marL="342900" indent="-342900" algn="just">
              <a:buFont typeface="Arial" panose="020B0604020202020204" pitchFamily="34" charset="0"/>
              <a:buChar char="•"/>
            </a:pPr>
            <a:r>
              <a:rPr lang="pt-BR" sz="2000" dirty="0" smtClean="0">
                <a:solidFill>
                  <a:prstClr val="black"/>
                </a:solidFill>
              </a:rPr>
              <a:t>Atas</a:t>
            </a:r>
            <a:endParaRPr lang="pt-BR" sz="2000" dirty="0">
              <a:solidFill>
                <a:prstClr val="black"/>
              </a:solidFill>
            </a:endParaRPr>
          </a:p>
          <a:p>
            <a:pPr algn="just"/>
            <a:endParaRPr lang="pt-BR" sz="2000" dirty="0">
              <a:solidFill>
                <a:prstClr val="black"/>
              </a:solidFill>
            </a:endParaRPr>
          </a:p>
        </p:txBody>
      </p:sp>
    </p:spTree>
    <p:extLst>
      <p:ext uri="{BB962C8B-B14F-4D97-AF65-F5344CB8AC3E}">
        <p14:creationId xmlns:p14="http://schemas.microsoft.com/office/powerpoint/2010/main" val="927864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348880"/>
            <a:ext cx="8229600" cy="1972816"/>
          </a:xfrm>
        </p:spPr>
        <p:txBody>
          <a:bodyPr/>
          <a:lstStyle/>
          <a:p>
            <a:pPr marL="0" indent="0" algn="ctr">
              <a:buNone/>
            </a:pPr>
            <a:r>
              <a:rPr lang="pt-BR" sz="4000" b="1" dirty="0" smtClean="0"/>
              <a:t>1. Fórum de Debates sobre Políticas de Emprego, Trabalho e Renda e de Previdência Social</a:t>
            </a:r>
            <a:endParaRPr lang="pt-BR" sz="4000" dirty="0"/>
          </a:p>
        </p:txBody>
      </p:sp>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26</a:t>
            </a:fld>
            <a:endParaRPr lang="pt-BR" dirty="0">
              <a:solidFill>
                <a:prstClr val="black"/>
              </a:solidFill>
            </a:endParaRPr>
          </a:p>
        </p:txBody>
      </p:sp>
    </p:spTree>
    <p:extLst>
      <p:ext uri="{BB962C8B-B14F-4D97-AF65-F5344CB8AC3E}">
        <p14:creationId xmlns:p14="http://schemas.microsoft.com/office/powerpoint/2010/main" val="1125659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27</a:t>
            </a:fld>
            <a:endParaRPr lang="pt-BR" dirty="0">
              <a:solidFill>
                <a:prstClr val="black"/>
              </a:solidFill>
            </a:endParaRPr>
          </a:p>
        </p:txBody>
      </p:sp>
      <p:sp>
        <p:nvSpPr>
          <p:cNvPr id="5" name="Título 1"/>
          <p:cNvSpPr>
            <a:spLocks noGrp="1"/>
          </p:cNvSpPr>
          <p:nvPr>
            <p:ph type="ctrTitle"/>
          </p:nvPr>
        </p:nvSpPr>
        <p:spPr>
          <a:xfrm>
            <a:off x="683568" y="2708920"/>
            <a:ext cx="7772400" cy="1470025"/>
          </a:xfrm>
        </p:spPr>
        <p:txBody>
          <a:bodyPr/>
          <a:lstStyle/>
          <a:p>
            <a:pPr eaLnBrk="1" hangingPunct="1"/>
            <a:r>
              <a:rPr lang="pt-BR" b="1" dirty="0" smtClean="0"/>
              <a:t>Atos Normativos </a:t>
            </a:r>
          </a:p>
        </p:txBody>
      </p:sp>
    </p:spTree>
    <p:extLst>
      <p:ext uri="{BB962C8B-B14F-4D97-AF65-F5344CB8AC3E}">
        <p14:creationId xmlns:p14="http://schemas.microsoft.com/office/powerpoint/2010/main" val="1261415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28</a:t>
            </a:fld>
            <a:endParaRPr lang="pt-BR" dirty="0">
              <a:solidFill>
                <a:prstClr val="black"/>
              </a:solidFill>
            </a:endParaRPr>
          </a:p>
        </p:txBody>
      </p:sp>
      <p:sp>
        <p:nvSpPr>
          <p:cNvPr id="5" name="Espaço Reservado para Conteúdo 2"/>
          <p:cNvSpPr>
            <a:spLocks noGrp="1"/>
          </p:cNvSpPr>
          <p:nvPr>
            <p:ph idx="1"/>
          </p:nvPr>
        </p:nvSpPr>
        <p:spPr>
          <a:xfrm>
            <a:off x="49784" y="1387885"/>
            <a:ext cx="8856984" cy="600955"/>
          </a:xfrm>
        </p:spPr>
        <p:txBody>
          <a:bodyPr/>
          <a:lstStyle/>
          <a:p>
            <a:pPr marL="0" indent="0" algn="ctr" eaLnBrk="1" hangingPunct="1">
              <a:buNone/>
            </a:pPr>
            <a:r>
              <a:rPr lang="pt-BR" sz="1800" dirty="0"/>
              <a:t>Institui o Fórum de Debates sobre Políticas de Emprego, Trabalho e Renda e de Previdência Social</a:t>
            </a:r>
            <a:r>
              <a:rPr lang="pt-BR" sz="1800" dirty="0" smtClean="0"/>
              <a:t>.</a:t>
            </a:r>
          </a:p>
          <a:p>
            <a:pPr marL="0" indent="0" algn="just" eaLnBrk="1" hangingPunct="1">
              <a:buNone/>
            </a:pPr>
            <a:endParaRPr lang="pt-BR" sz="1800" dirty="0" smtClean="0"/>
          </a:p>
          <a:p>
            <a:pPr marL="0" indent="0" algn="just" eaLnBrk="1" hangingPunct="1">
              <a:buNone/>
            </a:pPr>
            <a:endParaRPr lang="pt-BR" sz="1800" dirty="0" smtClean="0"/>
          </a:p>
          <a:p>
            <a:pPr eaLnBrk="1" hangingPunct="1"/>
            <a:endParaRPr lang="pt-BR" sz="1800" dirty="0" smtClean="0"/>
          </a:p>
          <a:p>
            <a:pPr eaLnBrk="1" hangingPunct="1"/>
            <a:endParaRPr lang="pt-BR" sz="1800" dirty="0" smtClean="0"/>
          </a:p>
        </p:txBody>
      </p:sp>
      <p:sp>
        <p:nvSpPr>
          <p:cNvPr id="6" name="CaixaDeTexto 5"/>
          <p:cNvSpPr txBox="1"/>
          <p:nvPr/>
        </p:nvSpPr>
        <p:spPr>
          <a:xfrm>
            <a:off x="395536" y="764704"/>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Decreto nº 8.443, de 30 de abril de 2015</a:t>
            </a:r>
            <a:endParaRPr lang="pt-BR" sz="2800" b="1" dirty="0">
              <a:solidFill>
                <a:prstClr val="black"/>
              </a:solidFill>
              <a:latin typeface="Calibri"/>
              <a:cs typeface="Arial" charset="0"/>
            </a:endParaRPr>
          </a:p>
        </p:txBody>
      </p:sp>
      <p:sp>
        <p:nvSpPr>
          <p:cNvPr id="7" name="Espaço Reservado para Conteúdo 2"/>
          <p:cNvSpPr txBox="1">
            <a:spLocks/>
          </p:cNvSpPr>
          <p:nvPr/>
        </p:nvSpPr>
        <p:spPr bwMode="auto">
          <a:xfrm>
            <a:off x="179512" y="2276872"/>
            <a:ext cx="8856984"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b="1" dirty="0">
                <a:solidFill>
                  <a:prstClr val="black"/>
                </a:solidFill>
                <a:latin typeface="Times New Roman" pitchFamily="18" charset="0"/>
                <a:cs typeface="Times New Roman" pitchFamily="18" charset="0"/>
              </a:rPr>
              <a:t>A PRESIDENTA DA REPÚBLICA</a:t>
            </a:r>
            <a:r>
              <a:rPr lang="pt-BR" sz="1100" dirty="0">
                <a:solidFill>
                  <a:prstClr val="black"/>
                </a:solidFill>
                <a:latin typeface="Times New Roman" pitchFamily="18" charset="0"/>
                <a:cs typeface="Times New Roman" pitchFamily="18" charset="0"/>
              </a:rPr>
              <a:t>, no uso da atribuição que lhe confere o art. 84, </a:t>
            </a:r>
            <a:r>
              <a:rPr lang="pt-BR" sz="1100" b="1" dirty="0">
                <a:solidFill>
                  <a:prstClr val="black"/>
                </a:solidFill>
                <a:latin typeface="Times New Roman" pitchFamily="18" charset="0"/>
                <a:cs typeface="Times New Roman" pitchFamily="18" charset="0"/>
              </a:rPr>
              <a:t>caput</a:t>
            </a:r>
            <a:r>
              <a:rPr lang="pt-BR" sz="1100" dirty="0">
                <a:solidFill>
                  <a:prstClr val="black"/>
                </a:solidFill>
                <a:latin typeface="Times New Roman" pitchFamily="18" charset="0"/>
                <a:cs typeface="Times New Roman" pitchFamily="18" charset="0"/>
              </a:rPr>
              <a:t>, inciso VI, alínea “a”, da Constituição, </a:t>
            </a:r>
          </a:p>
          <a:p>
            <a:pPr marL="0" indent="0">
              <a:buFont typeface="Arial" charset="0"/>
              <a:buNone/>
            </a:pPr>
            <a:r>
              <a:rPr lang="pt-BR" sz="1100" b="1" dirty="0">
                <a:solidFill>
                  <a:prstClr val="black"/>
                </a:solidFill>
                <a:latin typeface="Times New Roman" pitchFamily="18" charset="0"/>
                <a:cs typeface="Times New Roman" pitchFamily="18" charset="0"/>
              </a:rPr>
              <a:t>DECRETA:</a:t>
            </a: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Art. 1</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Fica instituído o Fórum de Debates sobre Políticas de Emprego, Trabalho e Renda e de Previdência Social com a finalidade de promover o debate entre os representantes dos trabalhadores, dos aposentados e pensionistas, dos empregadores e do Poder Executivo federal com vistas ao aperfeiçoamento e à sustentabilidade das políticas de emprego, trabalho e renda e de previdência social e a subsidiar a elaboração de proposições pertinentes. </a:t>
            </a:r>
            <a:endParaRPr lang="pt-BR" sz="1100" dirty="0" smtClean="0">
              <a:solidFill>
                <a:prstClr val="black"/>
              </a:solidFill>
              <a:latin typeface="Times New Roman" pitchFamily="18" charset="0"/>
              <a:cs typeface="Times New Roman" pitchFamily="18" charset="0"/>
            </a:endParaRPr>
          </a:p>
          <a:p>
            <a:pPr marL="0" indent="0">
              <a:buFont typeface="Arial" charset="0"/>
              <a:buNone/>
            </a:pP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dirty="0">
                <a:solidFill>
                  <a:prstClr val="black"/>
                </a:solidFill>
                <a:latin typeface="Times New Roman" pitchFamily="18" charset="0"/>
                <a:cs typeface="Times New Roman" pitchFamily="18" charset="0"/>
              </a:rPr>
              <a:t>Art. 2</a:t>
            </a:r>
            <a:r>
              <a:rPr lang="pt-BR" sz="1100" strike="sngStrike" dirty="0">
                <a:solidFill>
                  <a:prstClr val="black"/>
                </a:solidFill>
                <a:latin typeface="Times New Roman" pitchFamily="18" charset="0"/>
                <a:cs typeface="Times New Roman" pitchFamily="18" charset="0"/>
              </a:rPr>
              <a:t>º</a:t>
            </a:r>
            <a:r>
              <a:rPr lang="pt-BR" sz="1100" dirty="0">
                <a:solidFill>
                  <a:prstClr val="black"/>
                </a:solidFill>
                <a:latin typeface="Times New Roman" pitchFamily="18" charset="0"/>
                <a:cs typeface="Times New Roman" pitchFamily="18" charset="0"/>
              </a:rPr>
              <a:t> São objetivos do Fórum debater, analisar e propor, entre outras, ações sobre os seguintes temas:</a:t>
            </a:r>
          </a:p>
          <a:p>
            <a:pPr marL="0" indent="0">
              <a:buFont typeface="Arial" charset="0"/>
              <a:buNone/>
            </a:pPr>
            <a:r>
              <a:rPr lang="pt-BR" sz="1100" dirty="0">
                <a:solidFill>
                  <a:prstClr val="black"/>
                </a:solidFill>
                <a:latin typeface="Times New Roman" pitchFamily="18" charset="0"/>
                <a:cs typeface="Times New Roman" pitchFamily="18" charset="0"/>
              </a:rPr>
              <a:t>I - Políticas de Previdência Social:</a:t>
            </a:r>
          </a:p>
          <a:p>
            <a:pPr marL="0" indent="0">
              <a:buFont typeface="Arial" charset="0"/>
              <a:buNone/>
            </a:pPr>
            <a:r>
              <a:rPr lang="pt-BR" sz="1100" dirty="0">
                <a:solidFill>
                  <a:prstClr val="black"/>
                </a:solidFill>
                <a:latin typeface="Times New Roman" pitchFamily="18" charset="0"/>
                <a:cs typeface="Times New Roman" pitchFamily="18" charset="0"/>
              </a:rPr>
              <a:t>a) sustentabilidade do sistema;</a:t>
            </a:r>
          </a:p>
          <a:p>
            <a:pPr marL="0" indent="0">
              <a:buFont typeface="Arial" charset="0"/>
              <a:buNone/>
            </a:pPr>
            <a:r>
              <a:rPr lang="pt-BR" sz="1100" dirty="0">
                <a:solidFill>
                  <a:prstClr val="black"/>
                </a:solidFill>
                <a:latin typeface="Times New Roman" pitchFamily="18" charset="0"/>
                <a:cs typeface="Times New Roman" pitchFamily="18" charset="0"/>
              </a:rPr>
              <a:t>b) ampliação da cobertura; </a:t>
            </a:r>
          </a:p>
          <a:p>
            <a:pPr marL="0" indent="0">
              <a:buFont typeface="Arial" charset="0"/>
              <a:buNone/>
            </a:pPr>
            <a:r>
              <a:rPr lang="pt-BR" sz="1100" dirty="0">
                <a:solidFill>
                  <a:prstClr val="black"/>
                </a:solidFill>
                <a:latin typeface="Times New Roman" pitchFamily="18" charset="0"/>
                <a:cs typeface="Times New Roman" pitchFamily="18" charset="0"/>
              </a:rPr>
              <a:t>c) fortalecimento dos mecanismos de financiamento; e</a:t>
            </a:r>
          </a:p>
          <a:p>
            <a:pPr marL="0" indent="0">
              <a:buFont typeface="Arial" charset="0"/>
              <a:buNone/>
            </a:pPr>
            <a:r>
              <a:rPr lang="pt-BR" sz="1100" dirty="0">
                <a:solidFill>
                  <a:prstClr val="black"/>
                </a:solidFill>
                <a:latin typeface="Times New Roman" pitchFamily="18" charset="0"/>
                <a:cs typeface="Times New Roman" pitchFamily="18" charset="0"/>
              </a:rPr>
              <a:t>d) regras de acesso, idade mínima, tempo de contribuição e fator previdenciário; e</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II </a:t>
            </a:r>
            <a:r>
              <a:rPr lang="pt-BR" sz="1100" dirty="0">
                <a:solidFill>
                  <a:prstClr val="black"/>
                </a:solidFill>
                <a:latin typeface="Times New Roman" pitchFamily="18" charset="0"/>
                <a:cs typeface="Times New Roman" pitchFamily="18" charset="0"/>
              </a:rPr>
              <a:t>- Políticas de Emprego, Trabalho e Renda:</a:t>
            </a:r>
          </a:p>
          <a:p>
            <a:pPr marL="0" indent="0">
              <a:buFont typeface="Arial" charset="0"/>
              <a:buNone/>
            </a:pPr>
            <a:r>
              <a:rPr lang="pt-BR" sz="1100" dirty="0">
                <a:solidFill>
                  <a:prstClr val="black"/>
                </a:solidFill>
                <a:latin typeface="Times New Roman" pitchFamily="18" charset="0"/>
                <a:cs typeface="Times New Roman" pitchFamily="18" charset="0"/>
              </a:rPr>
              <a:t>a) fortalecimento do emprego, trabalho e renda;</a:t>
            </a:r>
          </a:p>
          <a:p>
            <a:pPr marL="0" indent="0">
              <a:buFont typeface="Arial" charset="0"/>
              <a:buNone/>
            </a:pPr>
            <a:r>
              <a:rPr lang="pt-BR" sz="1100" dirty="0">
                <a:solidFill>
                  <a:prstClr val="black"/>
                </a:solidFill>
                <a:latin typeface="Times New Roman" pitchFamily="18" charset="0"/>
                <a:cs typeface="Times New Roman" pitchFamily="18" charset="0"/>
              </a:rPr>
              <a:t>b) rotatividade no mercado de trabalho;</a:t>
            </a:r>
          </a:p>
          <a:p>
            <a:pPr marL="0" indent="0">
              <a:buFont typeface="Arial" charset="0"/>
              <a:buNone/>
            </a:pPr>
            <a:r>
              <a:rPr lang="pt-BR" sz="1100" dirty="0">
                <a:solidFill>
                  <a:prstClr val="black"/>
                </a:solidFill>
                <a:latin typeface="Times New Roman" pitchFamily="18" charset="0"/>
                <a:cs typeface="Times New Roman" pitchFamily="18" charset="0"/>
              </a:rPr>
              <a:t>c) formalização e preservação do emprego;</a:t>
            </a:r>
          </a:p>
          <a:p>
            <a:pPr marL="0" indent="0">
              <a:buFont typeface="Arial" charset="0"/>
              <a:buNone/>
            </a:pPr>
            <a:r>
              <a:rPr lang="pt-BR" sz="1100" dirty="0">
                <a:solidFill>
                  <a:prstClr val="black"/>
                </a:solidFill>
                <a:latin typeface="Times New Roman" pitchFamily="18" charset="0"/>
                <a:cs typeface="Times New Roman" pitchFamily="18" charset="0"/>
              </a:rPr>
              <a:t>d) aperfeiçoamento das relações trabalhistas; e</a:t>
            </a:r>
          </a:p>
          <a:p>
            <a:pPr marL="0" indent="0">
              <a:buFont typeface="Arial" charset="0"/>
              <a:buNone/>
            </a:pPr>
            <a:r>
              <a:rPr lang="pt-BR" sz="1100" dirty="0">
                <a:solidFill>
                  <a:prstClr val="black"/>
                </a:solidFill>
                <a:latin typeface="Times New Roman" pitchFamily="18" charset="0"/>
                <a:cs typeface="Times New Roman" pitchFamily="18" charset="0"/>
              </a:rPr>
              <a:t>e) aumento da produtividade do trabalho</a:t>
            </a:r>
            <a:r>
              <a:rPr lang="pt-BR" sz="1100" dirty="0" smtClean="0">
                <a:solidFill>
                  <a:prstClr val="black"/>
                </a:solidFill>
                <a:latin typeface="Times New Roman" pitchFamily="18" charset="0"/>
                <a:cs typeface="Times New Roman" pitchFamily="18" charset="0"/>
              </a:rPr>
              <a:t>.</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lgn="just" eaLnBrk="1" hangingPunct="1">
              <a:buFont typeface="Arial" charset="0"/>
              <a:buNone/>
            </a:pPr>
            <a:endParaRPr lang="pt-BR" sz="1800" dirty="0" smtClean="0">
              <a:solidFill>
                <a:prstClr val="black"/>
              </a:solidFill>
            </a:endParaRPr>
          </a:p>
          <a:p>
            <a:pPr marL="0" indent="0" algn="just" eaLnBrk="1" hangingPunct="1">
              <a:buFont typeface="Arial" charset="0"/>
              <a:buNone/>
            </a:pP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2462888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29</a:t>
            </a:fld>
            <a:endParaRPr lang="pt-BR" dirty="0">
              <a:solidFill>
                <a:prstClr val="black"/>
              </a:solidFill>
            </a:endParaRPr>
          </a:p>
        </p:txBody>
      </p:sp>
      <p:sp>
        <p:nvSpPr>
          <p:cNvPr id="5" name="Espaço Reservado para Conteúdo 2"/>
          <p:cNvSpPr txBox="1">
            <a:spLocks/>
          </p:cNvSpPr>
          <p:nvPr/>
        </p:nvSpPr>
        <p:spPr bwMode="auto">
          <a:xfrm>
            <a:off x="323528" y="764704"/>
            <a:ext cx="8280920" cy="5976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dirty="0">
                <a:solidFill>
                  <a:prstClr val="black"/>
                </a:solidFill>
                <a:latin typeface="Times New Roman" pitchFamily="18" charset="0"/>
                <a:cs typeface="Times New Roman" pitchFamily="18" charset="0"/>
              </a:rPr>
              <a:t>Art. 3</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O Fórum será composto por representantes dos seguintes segmentos:</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I </a:t>
            </a:r>
            <a:r>
              <a:rPr lang="pt-BR" sz="1100" dirty="0">
                <a:solidFill>
                  <a:prstClr val="black"/>
                </a:solidFill>
                <a:latin typeface="Times New Roman" pitchFamily="18" charset="0"/>
                <a:cs typeface="Times New Roman" pitchFamily="18" charset="0"/>
              </a:rPr>
              <a:t>- do Poder Executivo federal, indicados pelos seguintes órgãos:</a:t>
            </a:r>
          </a:p>
          <a:p>
            <a:pPr marL="0" indent="0">
              <a:buFont typeface="Arial" charset="0"/>
              <a:buNone/>
            </a:pPr>
            <a:r>
              <a:rPr lang="pt-BR" sz="1100" dirty="0">
                <a:solidFill>
                  <a:prstClr val="black"/>
                </a:solidFill>
                <a:latin typeface="Times New Roman" pitchFamily="18" charset="0"/>
                <a:cs typeface="Times New Roman" pitchFamily="18" charset="0"/>
              </a:rPr>
              <a:t>a) </a:t>
            </a:r>
            <a:r>
              <a:rPr lang="pt-BR" sz="1100" dirty="0" err="1">
                <a:solidFill>
                  <a:prstClr val="black"/>
                </a:solidFill>
                <a:latin typeface="Times New Roman" pitchFamily="18" charset="0"/>
                <a:cs typeface="Times New Roman" pitchFamily="18" charset="0"/>
              </a:rPr>
              <a:t>Secretaria-Geral</a:t>
            </a:r>
            <a:r>
              <a:rPr lang="pt-BR" sz="1100" dirty="0">
                <a:solidFill>
                  <a:prstClr val="black"/>
                </a:solidFill>
                <a:latin typeface="Times New Roman" pitchFamily="18" charset="0"/>
                <a:cs typeface="Times New Roman" pitchFamily="18" charset="0"/>
              </a:rPr>
              <a:t> da Presidência da República, que o coordenará;</a:t>
            </a:r>
          </a:p>
          <a:p>
            <a:pPr marL="0" indent="0">
              <a:buFont typeface="Arial" charset="0"/>
              <a:buNone/>
            </a:pPr>
            <a:r>
              <a:rPr lang="pt-BR" sz="1100" dirty="0">
                <a:solidFill>
                  <a:prstClr val="black"/>
                </a:solidFill>
                <a:latin typeface="Times New Roman" pitchFamily="18" charset="0"/>
                <a:cs typeface="Times New Roman" pitchFamily="18" charset="0"/>
              </a:rPr>
              <a:t>b) Casa Civil da Presidência da República;</a:t>
            </a:r>
          </a:p>
          <a:p>
            <a:pPr marL="0" indent="0">
              <a:buFont typeface="Arial" charset="0"/>
              <a:buNone/>
            </a:pPr>
            <a:r>
              <a:rPr lang="pt-BR" sz="1100" dirty="0">
                <a:solidFill>
                  <a:prstClr val="black"/>
                </a:solidFill>
                <a:latin typeface="Times New Roman" pitchFamily="18" charset="0"/>
                <a:cs typeface="Times New Roman" pitchFamily="18" charset="0"/>
              </a:rPr>
              <a:t>c) Ministério do Trabalho e Emprego;</a:t>
            </a:r>
          </a:p>
          <a:p>
            <a:pPr marL="0" indent="0">
              <a:buFont typeface="Arial" charset="0"/>
              <a:buNone/>
            </a:pPr>
            <a:r>
              <a:rPr lang="pt-BR" sz="1100" dirty="0">
                <a:solidFill>
                  <a:prstClr val="black"/>
                </a:solidFill>
                <a:latin typeface="Times New Roman" pitchFamily="18" charset="0"/>
                <a:cs typeface="Times New Roman" pitchFamily="18" charset="0"/>
              </a:rPr>
              <a:t>d) Ministério da Previdência Social;</a:t>
            </a:r>
          </a:p>
          <a:p>
            <a:pPr marL="0" indent="0">
              <a:buFont typeface="Arial" charset="0"/>
              <a:buNone/>
            </a:pPr>
            <a:r>
              <a:rPr lang="pt-BR" sz="1100" dirty="0">
                <a:solidFill>
                  <a:prstClr val="black"/>
                </a:solidFill>
                <a:latin typeface="Times New Roman" pitchFamily="18" charset="0"/>
                <a:cs typeface="Times New Roman" pitchFamily="18" charset="0"/>
              </a:rPr>
              <a:t>e) Ministério do Planejamento, Orçamento e Gestão; e</a:t>
            </a:r>
          </a:p>
          <a:p>
            <a:pPr marL="0" indent="0">
              <a:buFont typeface="Arial" charset="0"/>
              <a:buNone/>
            </a:pPr>
            <a:r>
              <a:rPr lang="pt-BR" sz="1100" dirty="0">
                <a:solidFill>
                  <a:prstClr val="black"/>
                </a:solidFill>
                <a:latin typeface="Times New Roman" pitchFamily="18" charset="0"/>
                <a:cs typeface="Times New Roman" pitchFamily="18" charset="0"/>
              </a:rPr>
              <a:t>f) Ministério da Fazenda; </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II </a:t>
            </a:r>
            <a:r>
              <a:rPr lang="pt-BR" sz="1100" dirty="0">
                <a:solidFill>
                  <a:prstClr val="black"/>
                </a:solidFill>
                <a:latin typeface="Times New Roman" pitchFamily="18" charset="0"/>
                <a:cs typeface="Times New Roman" pitchFamily="18" charset="0"/>
              </a:rPr>
              <a:t>- dos trabalhadores ativos, indicados pelas seguintes entidades:</a:t>
            </a:r>
          </a:p>
          <a:p>
            <a:pPr marL="0" indent="0">
              <a:buFont typeface="Arial" charset="0"/>
              <a:buNone/>
            </a:pPr>
            <a:r>
              <a:rPr lang="pt-BR" sz="1100" dirty="0">
                <a:solidFill>
                  <a:prstClr val="black"/>
                </a:solidFill>
                <a:latin typeface="Times New Roman" pitchFamily="18" charset="0"/>
                <a:cs typeface="Times New Roman" pitchFamily="18" charset="0"/>
              </a:rPr>
              <a:t>a) Central Única dos Trabalhadores - CUT;</a:t>
            </a:r>
          </a:p>
          <a:p>
            <a:pPr marL="0" indent="0">
              <a:buFont typeface="Arial" charset="0"/>
              <a:buNone/>
            </a:pPr>
            <a:r>
              <a:rPr lang="pt-BR" sz="1100" dirty="0">
                <a:solidFill>
                  <a:prstClr val="black"/>
                </a:solidFill>
                <a:latin typeface="Times New Roman" pitchFamily="18" charset="0"/>
                <a:cs typeface="Times New Roman" pitchFamily="18" charset="0"/>
              </a:rPr>
              <a:t>b) Força Sindical - FS;</a:t>
            </a:r>
          </a:p>
          <a:p>
            <a:pPr marL="0" indent="0">
              <a:buFont typeface="Arial" charset="0"/>
              <a:buNone/>
            </a:pPr>
            <a:r>
              <a:rPr lang="pt-BR" sz="1100" dirty="0">
                <a:solidFill>
                  <a:prstClr val="black"/>
                </a:solidFill>
                <a:latin typeface="Times New Roman" pitchFamily="18" charset="0"/>
                <a:cs typeface="Times New Roman" pitchFamily="18" charset="0"/>
              </a:rPr>
              <a:t>c) Central de Trabalhadores e Trabalhadoras do Brasil - CTB;</a:t>
            </a:r>
          </a:p>
          <a:p>
            <a:pPr marL="0" indent="0">
              <a:buFont typeface="Arial" charset="0"/>
              <a:buNone/>
            </a:pPr>
            <a:r>
              <a:rPr lang="pt-BR" sz="1100" dirty="0">
                <a:solidFill>
                  <a:prstClr val="black"/>
                </a:solidFill>
                <a:latin typeface="Times New Roman" pitchFamily="18" charset="0"/>
                <a:cs typeface="Times New Roman" pitchFamily="18" charset="0"/>
              </a:rPr>
              <a:t>d) União Geral dos Trabalhadores - UGT;</a:t>
            </a:r>
          </a:p>
          <a:p>
            <a:pPr marL="0" indent="0">
              <a:buFont typeface="Arial" charset="0"/>
              <a:buNone/>
            </a:pPr>
            <a:r>
              <a:rPr lang="pt-BR" sz="1100" dirty="0">
                <a:solidFill>
                  <a:prstClr val="black"/>
                </a:solidFill>
                <a:latin typeface="Times New Roman" pitchFamily="18" charset="0"/>
                <a:cs typeface="Times New Roman" pitchFamily="18" charset="0"/>
              </a:rPr>
              <a:t>e) Nova Central Sindical de Trabalhadores - NCST;</a:t>
            </a:r>
          </a:p>
          <a:p>
            <a:pPr marL="0" indent="0">
              <a:buFont typeface="Arial" charset="0"/>
              <a:buNone/>
            </a:pPr>
            <a:r>
              <a:rPr lang="pt-BR" sz="1100" dirty="0">
                <a:solidFill>
                  <a:prstClr val="black"/>
                </a:solidFill>
                <a:latin typeface="Times New Roman" pitchFamily="18" charset="0"/>
                <a:cs typeface="Times New Roman" pitchFamily="18" charset="0"/>
              </a:rPr>
              <a:t>f) Central dos Sindicatos Brasileiros - CSB; e</a:t>
            </a:r>
          </a:p>
          <a:p>
            <a:pPr marL="0" indent="0">
              <a:buFont typeface="Arial" charset="0"/>
              <a:buNone/>
            </a:pPr>
            <a:r>
              <a:rPr lang="pt-BR" sz="1100" dirty="0">
                <a:solidFill>
                  <a:prstClr val="black"/>
                </a:solidFill>
                <a:latin typeface="Times New Roman" pitchFamily="18" charset="0"/>
                <a:cs typeface="Times New Roman" pitchFamily="18" charset="0"/>
              </a:rPr>
              <a:t>g) Confederação Nacional dos Trabalhadores na Agricultura - Contag;</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III </a:t>
            </a:r>
            <a:r>
              <a:rPr lang="pt-BR" sz="1100" dirty="0">
                <a:solidFill>
                  <a:prstClr val="black"/>
                </a:solidFill>
                <a:latin typeface="Times New Roman" pitchFamily="18" charset="0"/>
                <a:cs typeface="Times New Roman" pitchFamily="18" charset="0"/>
              </a:rPr>
              <a:t>- dos aposentados e pensionistas, indicados pelas seguintes entidades:</a:t>
            </a:r>
          </a:p>
          <a:p>
            <a:pPr marL="0" indent="0">
              <a:buFont typeface="Arial" charset="0"/>
              <a:buNone/>
            </a:pPr>
            <a:r>
              <a:rPr lang="pt-BR" sz="1100" dirty="0">
                <a:solidFill>
                  <a:prstClr val="black"/>
                </a:solidFill>
                <a:latin typeface="Times New Roman" pitchFamily="18" charset="0"/>
                <a:cs typeface="Times New Roman" pitchFamily="18" charset="0"/>
              </a:rPr>
              <a:t>a) Sindicato Nacional dos Trabalhadores Aposentados, Pensionistas e Idosos - SINTAPI/CUT;</a:t>
            </a:r>
          </a:p>
          <a:p>
            <a:pPr marL="0" indent="0">
              <a:buFont typeface="Arial" charset="0"/>
              <a:buNone/>
            </a:pPr>
            <a:r>
              <a:rPr lang="pt-BR" sz="1100" dirty="0">
                <a:solidFill>
                  <a:prstClr val="black"/>
                </a:solidFill>
                <a:latin typeface="Times New Roman" pitchFamily="18" charset="0"/>
                <a:cs typeface="Times New Roman" pitchFamily="18" charset="0"/>
              </a:rPr>
              <a:t>b) Sindicato Nacional dos Aposentados, Pensionistas e Idosos da Força Sindical - SINDINAPI;</a:t>
            </a:r>
          </a:p>
          <a:p>
            <a:pPr marL="0" indent="0">
              <a:buFont typeface="Arial" charset="0"/>
              <a:buNone/>
            </a:pPr>
            <a:r>
              <a:rPr lang="pt-BR" sz="1100" dirty="0">
                <a:solidFill>
                  <a:prstClr val="black"/>
                </a:solidFill>
                <a:latin typeface="Times New Roman" pitchFamily="18" charset="0"/>
                <a:cs typeface="Times New Roman" pitchFamily="18" charset="0"/>
              </a:rPr>
              <a:t>c) Sindicato dos Aposentados, Pensionistas e Idosos - SINDIAPI/UGT; e</a:t>
            </a:r>
          </a:p>
          <a:p>
            <a:pPr marL="0" indent="0">
              <a:buFont typeface="Arial" charset="0"/>
              <a:buNone/>
            </a:pPr>
            <a:r>
              <a:rPr lang="pt-BR" sz="1100" dirty="0">
                <a:solidFill>
                  <a:prstClr val="black"/>
                </a:solidFill>
                <a:latin typeface="Times New Roman" pitchFamily="18" charset="0"/>
                <a:cs typeface="Times New Roman" pitchFamily="18" charset="0"/>
              </a:rPr>
              <a:t>d) Confederação Brasileira de Aposentados e Pensionistas - COBAP; e</a:t>
            </a:r>
          </a:p>
          <a:p>
            <a:pPr marL="0" indent="0">
              <a:buFont typeface="Arial" charset="0"/>
              <a:buNone/>
            </a:pPr>
            <a:endParaRPr lang="pt-BR" sz="1100" dirty="0">
              <a:solidFill>
                <a:prstClr val="black"/>
              </a:solidFill>
              <a:latin typeface="Times New Roman" pitchFamily="18" charset="0"/>
              <a:cs typeface="Times New Roman" pitchFamily="18" charset="0"/>
            </a:endParaRPr>
          </a:p>
          <a:p>
            <a:pPr marL="0" indent="0" algn="just" eaLnBrk="1" hangingPunct="1">
              <a:buFont typeface="Arial" charset="0"/>
              <a:buNone/>
            </a:pPr>
            <a:endParaRPr lang="pt-BR" sz="1800" dirty="0" smtClean="0">
              <a:solidFill>
                <a:prstClr val="black"/>
              </a:solidFill>
            </a:endParaRPr>
          </a:p>
          <a:p>
            <a:pPr marL="0" indent="0" algn="just" eaLnBrk="1" hangingPunct="1">
              <a:buFont typeface="Arial" charset="0"/>
              <a:buNone/>
            </a:pP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1535850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4294967295"/>
          </p:nvPr>
        </p:nvSpPr>
        <p:spPr bwMode="auto">
          <a:xfrm>
            <a:off x="27278" y="836712"/>
            <a:ext cx="9062112" cy="5471219"/>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marL="0" indent="0" algn="ctr">
              <a:spcBef>
                <a:spcPct val="0"/>
              </a:spcBef>
              <a:buFontTx/>
              <a:buNone/>
              <a:defRPr/>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PARTE 1</a:t>
            </a: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MP 726/2016 - REFORMA ADMINISTRATIVA DO GOVERNO FEDERAL</a:t>
            </a:r>
            <a:endParaRPr lang="pt-BR" sz="4800" b="1" dirty="0">
              <a:solidFill>
                <a:srgbClr val="008080"/>
              </a:solidFill>
              <a:effectLst>
                <a:outerShdw blurRad="38100" dist="38100" dir="2700000" algn="tl">
                  <a:srgbClr val="C0C0C0"/>
                </a:outerShdw>
              </a:effectLst>
              <a:latin typeface="+mj-lt"/>
              <a:ea typeface="+mj-ea"/>
              <a:cs typeface="Calibri" pitchFamily="34" charset="0"/>
            </a:endParaRPr>
          </a:p>
        </p:txBody>
      </p:sp>
    </p:spTree>
    <p:extLst>
      <p:ext uri="{BB962C8B-B14F-4D97-AF65-F5344CB8AC3E}">
        <p14:creationId xmlns:p14="http://schemas.microsoft.com/office/powerpoint/2010/main" val="36659941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30</a:t>
            </a:fld>
            <a:endParaRPr lang="pt-BR" dirty="0">
              <a:solidFill>
                <a:prstClr val="black"/>
              </a:solidFill>
            </a:endParaRPr>
          </a:p>
        </p:txBody>
      </p:sp>
      <p:sp>
        <p:nvSpPr>
          <p:cNvPr id="5" name="Espaço Reservado para Conteúdo 2"/>
          <p:cNvSpPr txBox="1">
            <a:spLocks/>
          </p:cNvSpPr>
          <p:nvPr/>
        </p:nvSpPr>
        <p:spPr bwMode="auto">
          <a:xfrm>
            <a:off x="323528" y="620688"/>
            <a:ext cx="8280920" cy="5976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dirty="0">
                <a:solidFill>
                  <a:prstClr val="black"/>
                </a:solidFill>
                <a:latin typeface="Times New Roman" pitchFamily="18" charset="0"/>
                <a:cs typeface="Times New Roman" pitchFamily="18" charset="0"/>
              </a:rPr>
              <a:t>IV - dos empregadores, indicados pelas seguintes entidades:</a:t>
            </a:r>
          </a:p>
          <a:p>
            <a:pPr marL="0" indent="0">
              <a:buFont typeface="Arial" charset="0"/>
              <a:buNone/>
            </a:pPr>
            <a:r>
              <a:rPr lang="pt-BR" sz="1100" dirty="0">
                <a:solidFill>
                  <a:prstClr val="black"/>
                </a:solidFill>
                <a:latin typeface="Times New Roman" pitchFamily="18" charset="0"/>
                <a:cs typeface="Times New Roman" pitchFamily="18" charset="0"/>
              </a:rPr>
              <a:t>a) Confederação Nacional da Agricultura e Pecuária do Brasil - CNA;</a:t>
            </a:r>
          </a:p>
          <a:p>
            <a:pPr marL="0" indent="0">
              <a:buFont typeface="Arial" charset="0"/>
              <a:buNone/>
            </a:pPr>
            <a:r>
              <a:rPr lang="pt-BR" sz="1100" dirty="0">
                <a:solidFill>
                  <a:prstClr val="black"/>
                </a:solidFill>
                <a:latin typeface="Times New Roman" pitchFamily="18" charset="0"/>
                <a:cs typeface="Times New Roman" pitchFamily="18" charset="0"/>
              </a:rPr>
              <a:t>b) Confederação Nacional do Comércio de Bens, Serviços e Turismo - CNC;</a:t>
            </a:r>
          </a:p>
          <a:p>
            <a:pPr marL="0" indent="0">
              <a:buFont typeface="Arial" charset="0"/>
              <a:buNone/>
            </a:pPr>
            <a:r>
              <a:rPr lang="pt-BR" sz="1100" dirty="0">
                <a:solidFill>
                  <a:prstClr val="black"/>
                </a:solidFill>
                <a:latin typeface="Times New Roman" pitchFamily="18" charset="0"/>
                <a:cs typeface="Times New Roman" pitchFamily="18" charset="0"/>
              </a:rPr>
              <a:t>c) Confederação Nacional das Instituições Financeiras - CNF;</a:t>
            </a:r>
          </a:p>
          <a:p>
            <a:pPr marL="0" indent="0">
              <a:buFont typeface="Arial" charset="0"/>
              <a:buNone/>
            </a:pPr>
            <a:r>
              <a:rPr lang="pt-BR" sz="1100" dirty="0">
                <a:solidFill>
                  <a:prstClr val="black"/>
                </a:solidFill>
                <a:latin typeface="Times New Roman" pitchFamily="18" charset="0"/>
                <a:cs typeface="Times New Roman" pitchFamily="18" charset="0"/>
              </a:rPr>
              <a:t>d) Confederação Nacional da Indústria - CNI;</a:t>
            </a:r>
          </a:p>
          <a:p>
            <a:pPr marL="0" indent="0">
              <a:buFont typeface="Arial" charset="0"/>
              <a:buNone/>
            </a:pPr>
            <a:r>
              <a:rPr lang="pt-BR" sz="1100" dirty="0">
                <a:solidFill>
                  <a:prstClr val="black"/>
                </a:solidFill>
                <a:latin typeface="Times New Roman" pitchFamily="18" charset="0"/>
                <a:cs typeface="Times New Roman" pitchFamily="18" charset="0"/>
              </a:rPr>
              <a:t>e) Confederação Nacional de Serviços - CNS;</a:t>
            </a:r>
          </a:p>
          <a:p>
            <a:pPr marL="0" indent="0">
              <a:buFont typeface="Arial" charset="0"/>
              <a:buNone/>
            </a:pPr>
            <a:r>
              <a:rPr lang="pt-BR" sz="1100" dirty="0">
                <a:solidFill>
                  <a:prstClr val="black"/>
                </a:solidFill>
                <a:latin typeface="Times New Roman" pitchFamily="18" charset="0"/>
                <a:cs typeface="Times New Roman" pitchFamily="18" charset="0"/>
              </a:rPr>
              <a:t>f) Confederação Nacional do Transporte - CNT; e</a:t>
            </a:r>
          </a:p>
          <a:p>
            <a:pPr marL="0" indent="0">
              <a:buFont typeface="Arial" charset="0"/>
              <a:buNone/>
            </a:pPr>
            <a:r>
              <a:rPr lang="pt-BR" sz="1100" dirty="0">
                <a:solidFill>
                  <a:prstClr val="black"/>
                </a:solidFill>
                <a:latin typeface="Times New Roman" pitchFamily="18" charset="0"/>
                <a:cs typeface="Times New Roman" pitchFamily="18" charset="0"/>
              </a:rPr>
              <a:t>g) Confederação Nacional do Turismo - </a:t>
            </a:r>
            <a:r>
              <a:rPr lang="pt-BR" sz="1100" dirty="0" err="1">
                <a:solidFill>
                  <a:prstClr val="black"/>
                </a:solidFill>
                <a:latin typeface="Times New Roman" pitchFamily="18" charset="0"/>
                <a:cs typeface="Times New Roman" pitchFamily="18" charset="0"/>
              </a:rPr>
              <a:t>CNTur</a:t>
            </a: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smtClean="0">
                <a:solidFill>
                  <a:prstClr val="black"/>
                </a:solidFill>
                <a:latin typeface="Times New Roman" pitchFamily="18" charset="0"/>
                <a:cs typeface="Times New Roman" pitchFamily="18" charset="0"/>
              </a:rPr>
              <a:t>§ </a:t>
            </a:r>
            <a:r>
              <a:rPr lang="pt-BR" sz="1100" dirty="0">
                <a:solidFill>
                  <a:prstClr val="black"/>
                </a:solidFill>
                <a:latin typeface="Times New Roman" pitchFamily="18" charset="0"/>
                <a:cs typeface="Times New Roman" pitchFamily="18" charset="0"/>
              </a:rPr>
              <a:t>1</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Os membros do Fórum, sendo um titular e um suplente por órgão ou entidade, serão designados pelo Ministro de Estado Chefe da </a:t>
            </a:r>
            <a:r>
              <a:rPr lang="pt-BR" sz="1100" dirty="0" err="1">
                <a:solidFill>
                  <a:prstClr val="black"/>
                </a:solidFill>
                <a:latin typeface="Times New Roman" pitchFamily="18" charset="0"/>
                <a:cs typeface="Times New Roman" pitchFamily="18" charset="0"/>
              </a:rPr>
              <a:t>Secretaria-Geral</a:t>
            </a:r>
            <a:r>
              <a:rPr lang="pt-BR" sz="1100" dirty="0">
                <a:solidFill>
                  <a:prstClr val="black"/>
                </a:solidFill>
                <a:latin typeface="Times New Roman" pitchFamily="18" charset="0"/>
                <a:cs typeface="Times New Roman" pitchFamily="18" charset="0"/>
              </a:rPr>
              <a:t> da Presidência da República, mediante indicação:</a:t>
            </a:r>
          </a:p>
          <a:p>
            <a:pPr marL="0" indent="0">
              <a:buFont typeface="Arial" charset="0"/>
              <a:buNone/>
            </a:pPr>
            <a:r>
              <a:rPr lang="pt-BR" sz="1100" dirty="0">
                <a:solidFill>
                  <a:prstClr val="black"/>
                </a:solidFill>
                <a:latin typeface="Times New Roman" pitchFamily="18" charset="0"/>
                <a:cs typeface="Times New Roman" pitchFamily="18" charset="0"/>
              </a:rPr>
              <a:t>I - dos titulares dos órgãos a que se refere o inciso I do </a:t>
            </a:r>
            <a:r>
              <a:rPr lang="pt-BR" sz="1100" b="1" dirty="0">
                <a:solidFill>
                  <a:prstClr val="black"/>
                </a:solidFill>
                <a:latin typeface="Times New Roman" pitchFamily="18" charset="0"/>
                <a:cs typeface="Times New Roman" pitchFamily="18" charset="0"/>
              </a:rPr>
              <a:t>caput</a:t>
            </a:r>
            <a:r>
              <a:rPr lang="pt-BR" sz="1100" dirty="0">
                <a:solidFill>
                  <a:prstClr val="black"/>
                </a:solidFill>
                <a:latin typeface="Times New Roman" pitchFamily="18" charset="0"/>
                <a:cs typeface="Times New Roman" pitchFamily="18" charset="0"/>
              </a:rPr>
              <a:t>; e</a:t>
            </a:r>
          </a:p>
          <a:p>
            <a:pPr marL="0" indent="0">
              <a:buFont typeface="Arial" charset="0"/>
              <a:buNone/>
            </a:pPr>
            <a:r>
              <a:rPr lang="pt-BR" sz="1100" dirty="0">
                <a:solidFill>
                  <a:prstClr val="black"/>
                </a:solidFill>
                <a:latin typeface="Times New Roman" pitchFamily="18" charset="0"/>
                <a:cs typeface="Times New Roman" pitchFamily="18" charset="0"/>
              </a:rPr>
              <a:t>II - das entidades representativas de trabalhadores, de aposentados e pensionistas, e de empregadores a que se referem os incisos II a IV do </a:t>
            </a:r>
            <a:r>
              <a:rPr lang="pt-BR" sz="1100" b="1" dirty="0">
                <a:solidFill>
                  <a:prstClr val="black"/>
                </a:solidFill>
                <a:latin typeface="Times New Roman" pitchFamily="18" charset="0"/>
                <a:cs typeface="Times New Roman" pitchFamily="18" charset="0"/>
              </a:rPr>
              <a:t>caput</a:t>
            </a: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 2</a:t>
            </a:r>
            <a:r>
              <a:rPr lang="pt-BR" sz="1100" strike="sngStrike" dirty="0">
                <a:solidFill>
                  <a:prstClr val="black"/>
                </a:solidFill>
                <a:latin typeface="Times New Roman" pitchFamily="18" charset="0"/>
                <a:cs typeface="Times New Roman" pitchFamily="18" charset="0"/>
              </a:rPr>
              <a:t>º</a:t>
            </a:r>
            <a:r>
              <a:rPr lang="pt-BR" sz="1100" dirty="0">
                <a:solidFill>
                  <a:prstClr val="black"/>
                </a:solidFill>
                <a:latin typeface="Times New Roman" pitchFamily="18" charset="0"/>
                <a:cs typeface="Times New Roman" pitchFamily="18" charset="0"/>
              </a:rPr>
              <a:t> Os indicados deverão ser pessoas que exerçam cargos ou funções de relevância no órgão ou na entidade.</a:t>
            </a:r>
          </a:p>
          <a:p>
            <a:pPr marL="0" indent="0">
              <a:buFont typeface="Arial" charset="0"/>
              <a:buNone/>
            </a:pPr>
            <a:r>
              <a:rPr lang="pt-BR" sz="1100" dirty="0">
                <a:solidFill>
                  <a:prstClr val="black"/>
                </a:solidFill>
                <a:latin typeface="Times New Roman" pitchFamily="18" charset="0"/>
                <a:cs typeface="Times New Roman" pitchFamily="18" charset="0"/>
              </a:rPr>
              <a:t>§ 3</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O Ministro de Estado Chefe da </a:t>
            </a:r>
            <a:r>
              <a:rPr lang="pt-BR" sz="1100" dirty="0" err="1">
                <a:solidFill>
                  <a:prstClr val="black"/>
                </a:solidFill>
                <a:latin typeface="Times New Roman" pitchFamily="18" charset="0"/>
                <a:cs typeface="Times New Roman" pitchFamily="18" charset="0"/>
              </a:rPr>
              <a:t>Secretaria-Geral</a:t>
            </a:r>
            <a:r>
              <a:rPr lang="pt-BR" sz="1100" dirty="0">
                <a:solidFill>
                  <a:prstClr val="black"/>
                </a:solidFill>
                <a:latin typeface="Times New Roman" pitchFamily="18" charset="0"/>
                <a:cs typeface="Times New Roman" pitchFamily="18" charset="0"/>
              </a:rPr>
              <a:t> da Presidência da República convidará representantes do Poder Legislativo para participar das discussões. </a:t>
            </a:r>
          </a:p>
          <a:p>
            <a:pPr marL="0" indent="0">
              <a:buFont typeface="Arial" charset="0"/>
              <a:buNone/>
            </a:pPr>
            <a:endParaRPr lang="pt-BR" sz="8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Art</a:t>
            </a:r>
            <a:r>
              <a:rPr lang="pt-BR" sz="1100" dirty="0">
                <a:solidFill>
                  <a:prstClr val="black"/>
                </a:solidFill>
                <a:latin typeface="Times New Roman" pitchFamily="18" charset="0"/>
                <a:cs typeface="Times New Roman" pitchFamily="18" charset="0"/>
              </a:rPr>
              <a:t>. 4</a:t>
            </a:r>
            <a:r>
              <a:rPr lang="pt-BR" sz="1100" strike="sngStrike" dirty="0">
                <a:solidFill>
                  <a:prstClr val="black"/>
                </a:solidFill>
                <a:latin typeface="Times New Roman" pitchFamily="18" charset="0"/>
                <a:cs typeface="Times New Roman" pitchFamily="18" charset="0"/>
              </a:rPr>
              <a:t>º</a:t>
            </a:r>
            <a:r>
              <a:rPr lang="pt-BR" sz="1100" dirty="0">
                <a:solidFill>
                  <a:prstClr val="black"/>
                </a:solidFill>
                <a:latin typeface="Times New Roman" pitchFamily="18" charset="0"/>
                <a:cs typeface="Times New Roman" pitchFamily="18" charset="0"/>
              </a:rPr>
              <a:t> O Fórum contará, para seu funcionamento, com o apoio institucional e técnico-administrativo dos órgãos do Poder Executivo federal que o integram. </a:t>
            </a:r>
          </a:p>
          <a:p>
            <a:pPr marL="0" indent="0">
              <a:buFont typeface="Arial" charset="0"/>
              <a:buNone/>
            </a:pPr>
            <a:endParaRPr lang="pt-BR" sz="8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Art</a:t>
            </a:r>
            <a:r>
              <a:rPr lang="pt-BR" sz="1100" dirty="0">
                <a:solidFill>
                  <a:prstClr val="black"/>
                </a:solidFill>
                <a:latin typeface="Times New Roman" pitchFamily="18" charset="0"/>
                <a:cs typeface="Times New Roman" pitchFamily="18" charset="0"/>
              </a:rPr>
              <a:t>. 5</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O Fórum terá prazo de duração de seis meses a partir da data de sua instalação, podendo ser prorrogado. </a:t>
            </a:r>
          </a:p>
          <a:p>
            <a:pPr marL="0" indent="0">
              <a:buFont typeface="Arial" charset="0"/>
              <a:buNone/>
            </a:pPr>
            <a:endParaRPr lang="pt-BR" sz="8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Art</a:t>
            </a:r>
            <a:r>
              <a:rPr lang="pt-BR" sz="1100" dirty="0">
                <a:solidFill>
                  <a:prstClr val="black"/>
                </a:solidFill>
                <a:latin typeface="Times New Roman" pitchFamily="18" charset="0"/>
                <a:cs typeface="Times New Roman" pitchFamily="18" charset="0"/>
              </a:rPr>
              <a:t>. 6</a:t>
            </a:r>
            <a:r>
              <a:rPr lang="pt-BR" sz="1100" u="sng" baseline="30000" dirty="0">
                <a:solidFill>
                  <a:prstClr val="black"/>
                </a:solidFill>
                <a:latin typeface="Times New Roman" pitchFamily="18" charset="0"/>
                <a:cs typeface="Times New Roman" pitchFamily="18" charset="0"/>
              </a:rPr>
              <a:t>o</a:t>
            </a:r>
            <a:r>
              <a:rPr lang="pt-BR" sz="1100" dirty="0">
                <a:solidFill>
                  <a:prstClr val="black"/>
                </a:solidFill>
                <a:latin typeface="Times New Roman" pitchFamily="18" charset="0"/>
                <a:cs typeface="Times New Roman" pitchFamily="18" charset="0"/>
              </a:rPr>
              <a:t> Este Decreto entra em vigor na data de sua publicação. </a:t>
            </a:r>
          </a:p>
          <a:p>
            <a:pPr marL="0" indent="0">
              <a:buFont typeface="Arial" charset="0"/>
              <a:buNone/>
            </a:pPr>
            <a:endParaRPr lang="pt-BR" sz="8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Brasília</a:t>
            </a:r>
            <a:r>
              <a:rPr lang="pt-BR" sz="1100" dirty="0">
                <a:solidFill>
                  <a:prstClr val="black"/>
                </a:solidFill>
                <a:latin typeface="Times New Roman" pitchFamily="18" charset="0"/>
                <a:cs typeface="Times New Roman" pitchFamily="18" charset="0"/>
              </a:rPr>
              <a:t>, 30 de abril de 2015; 194</a:t>
            </a:r>
            <a:r>
              <a:rPr lang="pt-BR" sz="1100" strike="sngStrike" dirty="0">
                <a:solidFill>
                  <a:prstClr val="black"/>
                </a:solidFill>
                <a:latin typeface="Times New Roman" pitchFamily="18" charset="0"/>
                <a:cs typeface="Times New Roman" pitchFamily="18" charset="0"/>
              </a:rPr>
              <a:t>º</a:t>
            </a:r>
            <a:r>
              <a:rPr lang="pt-BR" sz="1100" dirty="0">
                <a:solidFill>
                  <a:prstClr val="black"/>
                </a:solidFill>
                <a:latin typeface="Times New Roman" pitchFamily="18" charset="0"/>
                <a:cs typeface="Times New Roman" pitchFamily="18" charset="0"/>
              </a:rPr>
              <a:t> da Independência e 127</a:t>
            </a:r>
            <a:r>
              <a:rPr lang="pt-BR" sz="1100" strike="sngStrike" dirty="0">
                <a:solidFill>
                  <a:prstClr val="black"/>
                </a:solidFill>
                <a:latin typeface="Times New Roman" pitchFamily="18" charset="0"/>
                <a:cs typeface="Times New Roman" pitchFamily="18" charset="0"/>
              </a:rPr>
              <a:t>º</a:t>
            </a:r>
            <a:r>
              <a:rPr lang="pt-BR" sz="1100" dirty="0">
                <a:solidFill>
                  <a:prstClr val="black"/>
                </a:solidFill>
                <a:latin typeface="Times New Roman" pitchFamily="18" charset="0"/>
                <a:cs typeface="Times New Roman" pitchFamily="18" charset="0"/>
              </a:rPr>
              <a:t> da República. </a:t>
            </a:r>
          </a:p>
          <a:p>
            <a:pPr marL="0" indent="0">
              <a:buFont typeface="Arial" charset="0"/>
              <a:buNone/>
            </a:pPr>
            <a:endParaRPr lang="pt-BR" sz="800" dirty="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DILMA </a:t>
            </a:r>
            <a:r>
              <a:rPr lang="pt-BR" sz="1100" dirty="0">
                <a:solidFill>
                  <a:prstClr val="black"/>
                </a:solidFill>
                <a:latin typeface="Times New Roman" pitchFamily="18" charset="0"/>
                <a:cs typeface="Times New Roman" pitchFamily="18" charset="0"/>
              </a:rPr>
              <a:t>ROUSSEFF</a:t>
            </a:r>
          </a:p>
          <a:p>
            <a:pPr marL="0" indent="0">
              <a:buFont typeface="Arial" charset="0"/>
              <a:buNone/>
            </a:pPr>
            <a:r>
              <a:rPr lang="pt-BR" sz="1100" i="1" dirty="0">
                <a:solidFill>
                  <a:prstClr val="black"/>
                </a:solidFill>
                <a:latin typeface="Times New Roman" pitchFamily="18" charset="0"/>
                <a:cs typeface="Times New Roman" pitchFamily="18" charset="0"/>
              </a:rPr>
              <a:t>Joaquim Vieira Ferreira Levy</a:t>
            </a: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i="1" dirty="0">
                <a:solidFill>
                  <a:prstClr val="black"/>
                </a:solidFill>
                <a:latin typeface="Times New Roman" pitchFamily="18" charset="0"/>
                <a:cs typeface="Times New Roman" pitchFamily="18" charset="0"/>
              </a:rPr>
              <a:t>Manoel Dias</a:t>
            </a: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i="1" dirty="0">
                <a:solidFill>
                  <a:prstClr val="black"/>
                </a:solidFill>
                <a:latin typeface="Times New Roman" pitchFamily="18" charset="0"/>
                <a:cs typeface="Times New Roman" pitchFamily="18" charset="0"/>
              </a:rPr>
              <a:t>Nelson Barbosa</a:t>
            </a: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i="1" dirty="0">
                <a:solidFill>
                  <a:prstClr val="black"/>
                </a:solidFill>
                <a:latin typeface="Times New Roman" pitchFamily="18" charset="0"/>
                <a:cs typeface="Times New Roman" pitchFamily="18" charset="0"/>
              </a:rPr>
              <a:t>Carlos Eduardo Gabas</a:t>
            </a: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i="1" dirty="0">
                <a:solidFill>
                  <a:prstClr val="black"/>
                </a:solidFill>
                <a:latin typeface="Times New Roman" pitchFamily="18" charset="0"/>
                <a:cs typeface="Times New Roman" pitchFamily="18" charset="0"/>
              </a:rPr>
              <a:t>Miguel Rossetto</a:t>
            </a:r>
            <a:endParaRPr lang="pt-BR" sz="1100" dirty="0">
              <a:solidFill>
                <a:prstClr val="black"/>
              </a:solidFill>
              <a:latin typeface="Times New Roman" pitchFamily="18" charset="0"/>
              <a:cs typeface="Times New Roman" pitchFamily="18" charset="0"/>
            </a:endParaRPr>
          </a:p>
          <a:p>
            <a:pPr marL="0" indent="0">
              <a:buFont typeface="Arial" charset="0"/>
              <a:buNone/>
            </a:pPr>
            <a:endParaRPr lang="pt-BR" sz="1100" dirty="0">
              <a:solidFill>
                <a:prstClr val="black"/>
              </a:solidFill>
              <a:latin typeface="Times New Roman" pitchFamily="18" charset="0"/>
              <a:cs typeface="Times New Roman" pitchFamily="18" charset="0"/>
            </a:endParaRPr>
          </a:p>
          <a:p>
            <a:endParaRPr lang="pt-BR" sz="1100" dirty="0">
              <a:solidFill>
                <a:prstClr val="black"/>
              </a:solidFill>
              <a:latin typeface="Times New Roman" pitchFamily="18" charset="0"/>
              <a:cs typeface="Times New Roman" pitchFamily="18" charset="0"/>
            </a:endParaRPr>
          </a:p>
          <a:p>
            <a:pPr marL="0" indent="0" algn="just" eaLnBrk="1" hangingPunct="1">
              <a:buFont typeface="Arial" charset="0"/>
              <a:buNone/>
            </a:pPr>
            <a:endParaRPr lang="pt-BR" sz="1800" dirty="0" smtClean="0">
              <a:solidFill>
                <a:prstClr val="black"/>
              </a:solidFill>
            </a:endParaRPr>
          </a:p>
          <a:p>
            <a:pPr marL="0" indent="0" algn="just" eaLnBrk="1" hangingPunct="1">
              <a:buFont typeface="Arial" charset="0"/>
              <a:buNone/>
            </a:pP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2599060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31</a:t>
            </a:fld>
            <a:endParaRPr lang="pt-BR" dirty="0">
              <a:solidFill>
                <a:prstClr val="black"/>
              </a:solidFill>
            </a:endParaRPr>
          </a:p>
        </p:txBody>
      </p:sp>
      <p:sp>
        <p:nvSpPr>
          <p:cNvPr id="6" name="CaixaDeTexto 5"/>
          <p:cNvSpPr txBox="1"/>
          <p:nvPr/>
        </p:nvSpPr>
        <p:spPr>
          <a:xfrm>
            <a:off x="395536" y="692696"/>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Portaria nº 21, de 01 de setembro de 2015</a:t>
            </a:r>
            <a:endParaRPr lang="pt-BR" sz="2800" b="1" dirty="0">
              <a:solidFill>
                <a:prstClr val="black"/>
              </a:solidFill>
              <a:latin typeface="Calibri"/>
              <a:cs typeface="Arial" charset="0"/>
            </a:endParaRPr>
          </a:p>
        </p:txBody>
      </p:sp>
      <p:sp>
        <p:nvSpPr>
          <p:cNvPr id="7" name="Espaço Reservado para Conteúdo 2"/>
          <p:cNvSpPr txBox="1">
            <a:spLocks/>
          </p:cNvSpPr>
          <p:nvPr/>
        </p:nvSpPr>
        <p:spPr bwMode="auto">
          <a:xfrm>
            <a:off x="179512" y="1287924"/>
            <a:ext cx="8856984" cy="5309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b="1" dirty="0">
                <a:solidFill>
                  <a:prstClr val="black"/>
                </a:solidFill>
                <a:latin typeface="Times New Roman" pitchFamily="18" charset="0"/>
                <a:cs typeface="Times New Roman" pitchFamily="18" charset="0"/>
              </a:rPr>
              <a:t>O MINISTRO DE ESTADO CHEFE DA SECRETARIAGERAL DA PRESIDÊNCIA DA REPÚBLICA, </a:t>
            </a:r>
            <a:r>
              <a:rPr lang="pt-BR" sz="1100" dirty="0">
                <a:solidFill>
                  <a:prstClr val="black"/>
                </a:solidFill>
                <a:latin typeface="Times New Roman" pitchFamily="18" charset="0"/>
                <a:cs typeface="Times New Roman" pitchFamily="18" charset="0"/>
              </a:rPr>
              <a:t>no uso das atribuições que lhes confere o art. 87, parágrafo único, incisos II e IV, da Constituição Federal, o Decreto nº 7.688, de 2 de março de 2012 e o Decreto nº 8.443, de 30 de abril de 2015, em especial o art. 3º, resolve</a:t>
            </a:r>
            <a:r>
              <a:rPr lang="pt-BR" sz="1100" dirty="0" smtClean="0">
                <a:solidFill>
                  <a:prstClr val="black"/>
                </a:solidFill>
                <a:latin typeface="Times New Roman" pitchFamily="18" charset="0"/>
                <a:cs typeface="Times New Roman" pitchFamily="18" charset="0"/>
              </a:rPr>
              <a:t>:</a:t>
            </a:r>
            <a:endParaRPr lang="pt-BR" sz="1100" dirty="0">
              <a:solidFill>
                <a:prstClr val="black"/>
              </a:solidFill>
              <a:latin typeface="Times New Roman" pitchFamily="18" charset="0"/>
              <a:cs typeface="Times New Roman" pitchFamily="18" charset="0"/>
            </a:endParaRP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a:solidFill>
                  <a:prstClr val="black"/>
                </a:solidFill>
                <a:latin typeface="Times New Roman" pitchFamily="18" charset="0"/>
                <a:cs typeface="Times New Roman" pitchFamily="18" charset="0"/>
              </a:rPr>
              <a:t>Art. 1º Designar os membros para integrar o Fórum de Debates sobre Políticas de Emprego, Trabalho e Renda e de Previdência Social, instituído pelo Decreto nº 8443, de 30 de abril de 2015:</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I - Representantes do Poder Executivo federal:</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A - </a:t>
            </a:r>
            <a:r>
              <a:rPr lang="pt-BR" sz="1100" dirty="0" err="1">
                <a:solidFill>
                  <a:prstClr val="black"/>
                </a:solidFill>
                <a:latin typeface="Times New Roman" pitchFamily="18" charset="0"/>
                <a:cs typeface="Times New Roman" pitchFamily="18" charset="0"/>
              </a:rPr>
              <a:t>Secretaria-Geral</a:t>
            </a:r>
            <a:r>
              <a:rPr lang="pt-BR" sz="1100" dirty="0">
                <a:solidFill>
                  <a:prstClr val="black"/>
                </a:solidFill>
                <a:latin typeface="Times New Roman" pitchFamily="18" charset="0"/>
                <a:cs typeface="Times New Roman" pitchFamily="18" charset="0"/>
              </a:rPr>
              <a:t> da Presidência da República.</a:t>
            </a:r>
          </a:p>
          <a:p>
            <a:pPr marL="0" indent="0">
              <a:buFont typeface="Arial" charset="0"/>
              <a:buNone/>
            </a:pPr>
            <a:r>
              <a:rPr lang="pt-BR" sz="1100" dirty="0">
                <a:solidFill>
                  <a:prstClr val="black"/>
                </a:solidFill>
                <a:latin typeface="Times New Roman" pitchFamily="18" charset="0"/>
                <a:cs typeface="Times New Roman" pitchFamily="18" charset="0"/>
              </a:rPr>
              <a:t>Titular: Miguel </a:t>
            </a:r>
            <a:r>
              <a:rPr lang="pt-BR" sz="1100" dirty="0" err="1">
                <a:solidFill>
                  <a:prstClr val="black"/>
                </a:solidFill>
                <a:latin typeface="Times New Roman" pitchFamily="18" charset="0"/>
                <a:cs typeface="Times New Roman" pitchFamily="18" charset="0"/>
              </a:rPr>
              <a:t>Soldatelli</a:t>
            </a:r>
            <a:r>
              <a:rPr lang="pt-BR" sz="1100" dirty="0">
                <a:solidFill>
                  <a:prstClr val="black"/>
                </a:solidFill>
                <a:latin typeface="Times New Roman" pitchFamily="18" charset="0"/>
                <a:cs typeface="Times New Roman" pitchFamily="18" charset="0"/>
              </a:rPr>
              <a:t> Rossetto; e</a:t>
            </a:r>
          </a:p>
          <a:p>
            <a:pPr marL="0" indent="0">
              <a:buFont typeface="Arial" charset="0"/>
              <a:buNone/>
            </a:pPr>
            <a:r>
              <a:rPr lang="pt-BR" sz="1100" dirty="0">
                <a:solidFill>
                  <a:prstClr val="black"/>
                </a:solidFill>
                <a:latin typeface="Times New Roman" pitchFamily="18" charset="0"/>
                <a:cs typeface="Times New Roman" pitchFamily="18" charset="0"/>
              </a:rPr>
              <a:t>Suplente: </a:t>
            </a:r>
            <a:r>
              <a:rPr lang="pt-BR" sz="1100" dirty="0" err="1">
                <a:solidFill>
                  <a:prstClr val="black"/>
                </a:solidFill>
                <a:latin typeface="Times New Roman" pitchFamily="18" charset="0"/>
                <a:cs typeface="Times New Roman" pitchFamily="18" charset="0"/>
              </a:rPr>
              <a:t>Laudemir</a:t>
            </a:r>
            <a:r>
              <a:rPr lang="pt-BR" sz="1100" dirty="0">
                <a:solidFill>
                  <a:prstClr val="black"/>
                </a:solidFill>
                <a:latin typeface="Times New Roman" pitchFamily="18" charset="0"/>
                <a:cs typeface="Times New Roman" pitchFamily="18" charset="0"/>
              </a:rPr>
              <a:t> André Müller.</a:t>
            </a:r>
          </a:p>
          <a:p>
            <a:pPr marL="0" indent="0">
              <a:buFont typeface="Arial" charset="0"/>
              <a:buNone/>
            </a:pPr>
            <a:r>
              <a:rPr lang="pt-BR" sz="1100" dirty="0" smtClean="0">
                <a:solidFill>
                  <a:prstClr val="black"/>
                </a:solidFill>
                <a:latin typeface="Times New Roman" pitchFamily="18" charset="0"/>
                <a:cs typeface="Times New Roman" pitchFamily="18" charset="0"/>
              </a:rPr>
              <a:t>B </a:t>
            </a:r>
            <a:r>
              <a:rPr lang="pt-BR" sz="1100" dirty="0">
                <a:solidFill>
                  <a:prstClr val="black"/>
                </a:solidFill>
                <a:latin typeface="Times New Roman" pitchFamily="18" charset="0"/>
                <a:cs typeface="Times New Roman" pitchFamily="18" charset="0"/>
              </a:rPr>
              <a:t>- Casa Civil da Presidência da República.</a:t>
            </a:r>
          </a:p>
          <a:p>
            <a:pPr marL="0" indent="0">
              <a:buFont typeface="Arial" charset="0"/>
              <a:buNone/>
            </a:pPr>
            <a:r>
              <a:rPr lang="pt-BR" sz="1100" dirty="0">
                <a:solidFill>
                  <a:prstClr val="black"/>
                </a:solidFill>
                <a:latin typeface="Times New Roman" pitchFamily="18" charset="0"/>
                <a:cs typeface="Times New Roman" pitchFamily="18" charset="0"/>
              </a:rPr>
              <a:t>Titular: Gabriel Ferraz Aidar; e</a:t>
            </a:r>
          </a:p>
          <a:p>
            <a:pPr marL="0" indent="0">
              <a:buFont typeface="Arial" charset="0"/>
              <a:buNone/>
            </a:pPr>
            <a:r>
              <a:rPr lang="pt-BR" sz="1100" dirty="0">
                <a:solidFill>
                  <a:prstClr val="black"/>
                </a:solidFill>
                <a:latin typeface="Times New Roman" pitchFamily="18" charset="0"/>
                <a:cs typeface="Times New Roman" pitchFamily="18" charset="0"/>
              </a:rPr>
              <a:t>Suplente: Adauto Modesto Junior.</a:t>
            </a:r>
          </a:p>
          <a:p>
            <a:pPr marL="0" indent="0">
              <a:buFont typeface="Arial" charset="0"/>
              <a:buNone/>
            </a:pPr>
            <a:r>
              <a:rPr lang="pt-BR" sz="1100" dirty="0" smtClean="0">
                <a:solidFill>
                  <a:prstClr val="black"/>
                </a:solidFill>
                <a:latin typeface="Times New Roman" pitchFamily="18" charset="0"/>
                <a:cs typeface="Times New Roman" pitchFamily="18" charset="0"/>
              </a:rPr>
              <a:t>C </a:t>
            </a:r>
            <a:r>
              <a:rPr lang="pt-BR" sz="1100" dirty="0">
                <a:solidFill>
                  <a:prstClr val="black"/>
                </a:solidFill>
                <a:latin typeface="Times New Roman" pitchFamily="18" charset="0"/>
                <a:cs typeface="Times New Roman" pitchFamily="18" charset="0"/>
              </a:rPr>
              <a:t>- Ministério do Trabalho e Emprego.</a:t>
            </a:r>
          </a:p>
          <a:p>
            <a:pPr marL="0" indent="0">
              <a:buFont typeface="Arial" charset="0"/>
              <a:buNone/>
            </a:pPr>
            <a:r>
              <a:rPr lang="pt-BR" sz="1100" dirty="0">
                <a:solidFill>
                  <a:prstClr val="black"/>
                </a:solidFill>
                <a:latin typeface="Times New Roman" pitchFamily="18" charset="0"/>
                <a:cs typeface="Times New Roman" pitchFamily="18" charset="0"/>
              </a:rPr>
              <a:t>Titular: Manoel Dias; e</a:t>
            </a:r>
          </a:p>
          <a:p>
            <a:pPr marL="0" indent="0">
              <a:buFont typeface="Arial" charset="0"/>
              <a:buNone/>
            </a:pPr>
            <a:r>
              <a:rPr lang="pt-BR" sz="1100" dirty="0">
                <a:solidFill>
                  <a:prstClr val="black"/>
                </a:solidFill>
                <a:latin typeface="Times New Roman" pitchFamily="18" charset="0"/>
                <a:cs typeface="Times New Roman" pitchFamily="18" charset="0"/>
              </a:rPr>
              <a:t>Suplente: Francisco José Pontes Ibiapina.</a:t>
            </a:r>
          </a:p>
          <a:p>
            <a:pPr marL="0" indent="0">
              <a:buFont typeface="Arial" charset="0"/>
              <a:buNone/>
            </a:pPr>
            <a:r>
              <a:rPr lang="pt-BR" sz="1100" dirty="0" smtClean="0">
                <a:solidFill>
                  <a:prstClr val="black"/>
                </a:solidFill>
                <a:latin typeface="Times New Roman" pitchFamily="18" charset="0"/>
                <a:cs typeface="Times New Roman" pitchFamily="18" charset="0"/>
              </a:rPr>
              <a:t>D </a:t>
            </a:r>
            <a:r>
              <a:rPr lang="pt-BR" sz="1100" dirty="0">
                <a:solidFill>
                  <a:prstClr val="black"/>
                </a:solidFill>
                <a:latin typeface="Times New Roman" pitchFamily="18" charset="0"/>
                <a:cs typeface="Times New Roman" pitchFamily="18" charset="0"/>
              </a:rPr>
              <a:t>- Ministério da Previdência Social.</a:t>
            </a:r>
          </a:p>
          <a:p>
            <a:pPr marL="0" indent="0">
              <a:buFont typeface="Arial" charset="0"/>
              <a:buNone/>
            </a:pPr>
            <a:r>
              <a:rPr lang="pt-BR" sz="1100" dirty="0">
                <a:solidFill>
                  <a:prstClr val="black"/>
                </a:solidFill>
                <a:latin typeface="Times New Roman" pitchFamily="18" charset="0"/>
                <a:cs typeface="Times New Roman" pitchFamily="18" charset="0"/>
              </a:rPr>
              <a:t>Titular: Carlos Eduardo Gabas; e</a:t>
            </a:r>
          </a:p>
          <a:p>
            <a:pPr marL="0" indent="0">
              <a:buFont typeface="Arial" charset="0"/>
              <a:buNone/>
            </a:pPr>
            <a:r>
              <a:rPr lang="pt-BR" sz="1100" dirty="0">
                <a:solidFill>
                  <a:prstClr val="black"/>
                </a:solidFill>
                <a:latin typeface="Times New Roman" pitchFamily="18" charset="0"/>
                <a:cs typeface="Times New Roman" pitchFamily="18" charset="0"/>
              </a:rPr>
              <a:t>Suplente: Marcelo de Siqueira Freitas.</a:t>
            </a:r>
          </a:p>
          <a:p>
            <a:pPr marL="0" indent="0">
              <a:buFont typeface="Arial" charset="0"/>
              <a:buNone/>
            </a:pPr>
            <a:r>
              <a:rPr lang="pt-BR" sz="1100" dirty="0" smtClean="0">
                <a:solidFill>
                  <a:prstClr val="black"/>
                </a:solidFill>
                <a:latin typeface="Times New Roman" pitchFamily="18" charset="0"/>
                <a:cs typeface="Times New Roman" pitchFamily="18" charset="0"/>
              </a:rPr>
              <a:t>E </a:t>
            </a:r>
            <a:r>
              <a:rPr lang="pt-BR" sz="1100" dirty="0">
                <a:solidFill>
                  <a:prstClr val="black"/>
                </a:solidFill>
                <a:latin typeface="Times New Roman" pitchFamily="18" charset="0"/>
                <a:cs typeface="Times New Roman" pitchFamily="18" charset="0"/>
              </a:rPr>
              <a:t>- Ministério do Planejamento, Orçamento e Gestão.</a:t>
            </a:r>
          </a:p>
          <a:p>
            <a:pPr marL="0" indent="0">
              <a:buFont typeface="Arial" charset="0"/>
              <a:buNone/>
            </a:pPr>
            <a:r>
              <a:rPr lang="pt-BR" sz="1100" dirty="0">
                <a:solidFill>
                  <a:prstClr val="black"/>
                </a:solidFill>
                <a:latin typeface="Times New Roman" pitchFamily="18" charset="0"/>
                <a:cs typeface="Times New Roman" pitchFamily="18" charset="0"/>
              </a:rPr>
              <a:t>Titular: Nelson Henrique Barbosa Filho; e</a:t>
            </a:r>
          </a:p>
          <a:p>
            <a:pPr marL="0" indent="0">
              <a:buFont typeface="Arial" charset="0"/>
              <a:buNone/>
            </a:pPr>
            <a:r>
              <a:rPr lang="pt-BR" sz="1100" dirty="0">
                <a:solidFill>
                  <a:prstClr val="black"/>
                </a:solidFill>
                <a:latin typeface="Times New Roman" pitchFamily="18" charset="0"/>
                <a:cs typeface="Times New Roman" pitchFamily="18" charset="0"/>
              </a:rPr>
              <a:t>Suplente: Manoel Carlos de Castro Pires.</a:t>
            </a:r>
          </a:p>
          <a:p>
            <a:pPr marL="0" indent="0">
              <a:buFont typeface="Arial" charset="0"/>
              <a:buNone/>
            </a:pPr>
            <a:r>
              <a:rPr lang="pt-BR" sz="1100" dirty="0" smtClean="0">
                <a:solidFill>
                  <a:prstClr val="black"/>
                </a:solidFill>
                <a:latin typeface="Times New Roman" pitchFamily="18" charset="0"/>
                <a:cs typeface="Times New Roman" pitchFamily="18" charset="0"/>
              </a:rPr>
              <a:t>F </a:t>
            </a:r>
            <a:r>
              <a:rPr lang="pt-BR" sz="1100" dirty="0">
                <a:solidFill>
                  <a:prstClr val="black"/>
                </a:solidFill>
                <a:latin typeface="Times New Roman" pitchFamily="18" charset="0"/>
                <a:cs typeface="Times New Roman" pitchFamily="18" charset="0"/>
              </a:rPr>
              <a:t>- Ministério da Fazenda.</a:t>
            </a:r>
          </a:p>
          <a:p>
            <a:pPr marL="0" indent="0">
              <a:buFont typeface="Arial" charset="0"/>
              <a:buNone/>
            </a:pPr>
            <a:r>
              <a:rPr lang="pt-BR" sz="1100" dirty="0">
                <a:solidFill>
                  <a:prstClr val="black"/>
                </a:solidFill>
                <a:latin typeface="Times New Roman" pitchFamily="18" charset="0"/>
                <a:cs typeface="Times New Roman" pitchFamily="18" charset="0"/>
              </a:rPr>
              <a:t>Titular: Afonso Arinos de Mello Franco Neto; e</a:t>
            </a:r>
          </a:p>
          <a:p>
            <a:pPr marL="0" indent="0">
              <a:buFont typeface="Arial" charset="0"/>
              <a:buNone/>
            </a:pPr>
            <a:r>
              <a:rPr lang="pt-BR" sz="1100" dirty="0">
                <a:solidFill>
                  <a:prstClr val="black"/>
                </a:solidFill>
                <a:latin typeface="Times New Roman" pitchFamily="18" charset="0"/>
                <a:cs typeface="Times New Roman" pitchFamily="18" charset="0"/>
              </a:rPr>
              <a:t>Suplente: Rodrigo Pereira de Mello.</a:t>
            </a:r>
          </a:p>
          <a:p>
            <a:pPr marL="0" indent="0">
              <a:buFont typeface="Arial" charset="0"/>
              <a:buNone/>
            </a:pPr>
            <a:endParaRPr lang="pt-BR" sz="1100" dirty="0">
              <a:solidFill>
                <a:prstClr val="black"/>
              </a:solidFill>
              <a:latin typeface="Times New Roman" pitchFamily="18" charset="0"/>
              <a:cs typeface="Times New Roman" pitchFamily="18" charset="0"/>
            </a:endParaRPr>
          </a:p>
          <a:p>
            <a:pPr marL="0" indent="0" algn="just" eaLnBrk="1" hangingPunct="1">
              <a:buFont typeface="Arial" charset="0"/>
              <a:buNone/>
            </a:pPr>
            <a:endParaRPr lang="pt-BR" sz="1800" dirty="0" smtClean="0">
              <a:solidFill>
                <a:prstClr val="black"/>
              </a:solidFill>
            </a:endParaRPr>
          </a:p>
          <a:p>
            <a:pPr marL="0" indent="0" algn="just" eaLnBrk="1" hangingPunct="1">
              <a:buFont typeface="Arial" charset="0"/>
              <a:buNone/>
            </a:pP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1736461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32</a:t>
            </a:fld>
            <a:endParaRPr lang="pt-BR" dirty="0">
              <a:solidFill>
                <a:prstClr val="black"/>
              </a:solidFill>
            </a:endParaRPr>
          </a:p>
        </p:txBody>
      </p:sp>
      <p:sp>
        <p:nvSpPr>
          <p:cNvPr id="5" name="Espaço Reservado para Conteúdo 2"/>
          <p:cNvSpPr txBox="1">
            <a:spLocks/>
          </p:cNvSpPr>
          <p:nvPr/>
        </p:nvSpPr>
        <p:spPr bwMode="auto">
          <a:xfrm>
            <a:off x="179512" y="836712"/>
            <a:ext cx="8856984" cy="57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dirty="0">
                <a:solidFill>
                  <a:prstClr val="black"/>
                </a:solidFill>
                <a:latin typeface="Times New Roman" pitchFamily="18" charset="0"/>
                <a:cs typeface="Times New Roman" pitchFamily="18" charset="0"/>
              </a:rPr>
              <a:t>II - Representantes dos trabalhadores ativos:</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A - Central Única dos Trabalhadores - CUT.</a:t>
            </a:r>
          </a:p>
          <a:p>
            <a:pPr marL="0" indent="0">
              <a:buFont typeface="Arial" charset="0"/>
              <a:buNone/>
            </a:pPr>
            <a:r>
              <a:rPr lang="pt-BR" sz="1100" dirty="0">
                <a:solidFill>
                  <a:prstClr val="black"/>
                </a:solidFill>
                <a:latin typeface="Times New Roman" pitchFamily="18" charset="0"/>
                <a:cs typeface="Times New Roman" pitchFamily="18" charset="0"/>
              </a:rPr>
              <a:t>Titular: Vagner Freitas; e</a:t>
            </a:r>
          </a:p>
          <a:p>
            <a:pPr marL="0" indent="0">
              <a:buFont typeface="Arial" charset="0"/>
              <a:buNone/>
            </a:pPr>
            <a:r>
              <a:rPr lang="pt-BR" sz="1100" dirty="0">
                <a:solidFill>
                  <a:prstClr val="black"/>
                </a:solidFill>
                <a:latin typeface="Times New Roman" pitchFamily="18" charset="0"/>
                <a:cs typeface="Times New Roman" pitchFamily="18" charset="0"/>
              </a:rPr>
              <a:t>Suplente: Sérgio Aparecido Nobre.</a:t>
            </a:r>
          </a:p>
          <a:p>
            <a:pPr marL="0" indent="0">
              <a:buFont typeface="Arial" charset="0"/>
              <a:buNone/>
            </a:pPr>
            <a:r>
              <a:rPr lang="pt-BR" sz="1100" dirty="0" smtClean="0">
                <a:solidFill>
                  <a:prstClr val="black"/>
                </a:solidFill>
                <a:latin typeface="Times New Roman" pitchFamily="18" charset="0"/>
                <a:cs typeface="Times New Roman" pitchFamily="18" charset="0"/>
              </a:rPr>
              <a:t>B </a:t>
            </a:r>
            <a:r>
              <a:rPr lang="pt-BR" sz="1100" dirty="0">
                <a:solidFill>
                  <a:prstClr val="black"/>
                </a:solidFill>
                <a:latin typeface="Times New Roman" pitchFamily="18" charset="0"/>
                <a:cs typeface="Times New Roman" pitchFamily="18" charset="0"/>
              </a:rPr>
              <a:t>- Força Sindical - FS.</a:t>
            </a:r>
          </a:p>
          <a:p>
            <a:pPr marL="0" indent="0">
              <a:buFont typeface="Arial" charset="0"/>
              <a:buNone/>
            </a:pPr>
            <a:r>
              <a:rPr lang="pt-BR" sz="1100" dirty="0">
                <a:solidFill>
                  <a:prstClr val="black"/>
                </a:solidFill>
                <a:latin typeface="Times New Roman" pitchFamily="18" charset="0"/>
                <a:cs typeface="Times New Roman" pitchFamily="18" charset="0"/>
              </a:rPr>
              <a:t>Titular: Miguel Eduardo Torres; e</a:t>
            </a:r>
          </a:p>
          <a:p>
            <a:pPr marL="0" indent="0">
              <a:buFont typeface="Arial" charset="0"/>
              <a:buNone/>
            </a:pPr>
            <a:r>
              <a:rPr lang="pt-BR" sz="1100" dirty="0">
                <a:solidFill>
                  <a:prstClr val="black"/>
                </a:solidFill>
                <a:latin typeface="Times New Roman" pitchFamily="18" charset="0"/>
                <a:cs typeface="Times New Roman" pitchFamily="18" charset="0"/>
              </a:rPr>
              <a:t>Suplente: João Carlos Gonçalves.</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C </a:t>
            </a:r>
            <a:r>
              <a:rPr lang="pt-BR" sz="1100" dirty="0">
                <a:solidFill>
                  <a:prstClr val="black"/>
                </a:solidFill>
                <a:latin typeface="Times New Roman" pitchFamily="18" charset="0"/>
                <a:cs typeface="Times New Roman" pitchFamily="18" charset="0"/>
              </a:rPr>
              <a:t>- Central de Trabalhadores e Trabalhadoras do Brasil - CTB.</a:t>
            </a:r>
          </a:p>
          <a:p>
            <a:pPr marL="0" indent="0">
              <a:buFont typeface="Arial" charset="0"/>
              <a:buNone/>
            </a:pPr>
            <a:r>
              <a:rPr lang="pt-BR" sz="1100" dirty="0">
                <a:solidFill>
                  <a:prstClr val="black"/>
                </a:solidFill>
                <a:latin typeface="Times New Roman" pitchFamily="18" charset="0"/>
                <a:cs typeface="Times New Roman" pitchFamily="18" charset="0"/>
              </a:rPr>
              <a:t>Titular: Pascoal Carneiro; e</a:t>
            </a:r>
          </a:p>
          <a:p>
            <a:pPr marL="0" indent="0">
              <a:buFont typeface="Arial" charset="0"/>
              <a:buNone/>
            </a:pPr>
            <a:r>
              <a:rPr lang="pt-BR" sz="1100" dirty="0">
                <a:solidFill>
                  <a:prstClr val="black"/>
                </a:solidFill>
                <a:latin typeface="Times New Roman" pitchFamily="18" charset="0"/>
                <a:cs typeface="Times New Roman" pitchFamily="18" charset="0"/>
              </a:rPr>
              <a:t>Suplente: Adilson Gonçalves de Araújo.</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D </a:t>
            </a:r>
            <a:r>
              <a:rPr lang="pt-BR" sz="1100" dirty="0">
                <a:solidFill>
                  <a:prstClr val="black"/>
                </a:solidFill>
                <a:latin typeface="Times New Roman" pitchFamily="18" charset="0"/>
                <a:cs typeface="Times New Roman" pitchFamily="18" charset="0"/>
              </a:rPr>
              <a:t>- União Geral dos Trabalhadores - UGT.</a:t>
            </a:r>
          </a:p>
          <a:p>
            <a:pPr marL="0" indent="0">
              <a:buFont typeface="Arial" charset="0"/>
              <a:buNone/>
            </a:pPr>
            <a:r>
              <a:rPr lang="pt-BR" sz="1100" dirty="0">
                <a:solidFill>
                  <a:prstClr val="black"/>
                </a:solidFill>
                <a:latin typeface="Times New Roman" pitchFamily="18" charset="0"/>
                <a:cs typeface="Times New Roman" pitchFamily="18" charset="0"/>
              </a:rPr>
              <a:t>Titular: Ricardo </a:t>
            </a:r>
            <a:r>
              <a:rPr lang="pt-BR" sz="1100" dirty="0" err="1">
                <a:solidFill>
                  <a:prstClr val="black"/>
                </a:solidFill>
                <a:latin typeface="Times New Roman" pitchFamily="18" charset="0"/>
                <a:cs typeface="Times New Roman" pitchFamily="18" charset="0"/>
              </a:rPr>
              <a:t>Patah</a:t>
            </a:r>
            <a:r>
              <a:rPr lang="pt-BR" sz="1100" dirty="0">
                <a:solidFill>
                  <a:prstClr val="black"/>
                </a:solidFill>
                <a:latin typeface="Times New Roman" pitchFamily="18" charset="0"/>
                <a:cs typeface="Times New Roman" pitchFamily="18" charset="0"/>
              </a:rPr>
              <a:t>; e</a:t>
            </a:r>
          </a:p>
          <a:p>
            <a:pPr marL="0" indent="0">
              <a:buFont typeface="Arial" charset="0"/>
              <a:buNone/>
            </a:pPr>
            <a:r>
              <a:rPr lang="pt-BR" sz="1100" dirty="0">
                <a:solidFill>
                  <a:prstClr val="black"/>
                </a:solidFill>
                <a:latin typeface="Times New Roman" pitchFamily="18" charset="0"/>
                <a:cs typeface="Times New Roman" pitchFamily="18" charset="0"/>
              </a:rPr>
              <a:t>Suplente: Francisco Pereira de Souza Filho.</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E </a:t>
            </a:r>
            <a:r>
              <a:rPr lang="pt-BR" sz="1100" dirty="0">
                <a:solidFill>
                  <a:prstClr val="black"/>
                </a:solidFill>
                <a:latin typeface="Times New Roman" pitchFamily="18" charset="0"/>
                <a:cs typeface="Times New Roman" pitchFamily="18" charset="0"/>
              </a:rPr>
              <a:t>- Nova Central Sindical de Trabalhadores - NCST.</a:t>
            </a:r>
          </a:p>
          <a:p>
            <a:pPr marL="0" indent="0">
              <a:buFont typeface="Arial" charset="0"/>
              <a:buNone/>
            </a:pPr>
            <a:r>
              <a:rPr lang="pt-BR" sz="1100" dirty="0">
                <a:solidFill>
                  <a:prstClr val="black"/>
                </a:solidFill>
                <a:latin typeface="Times New Roman" pitchFamily="18" charset="0"/>
                <a:cs typeface="Times New Roman" pitchFamily="18" charset="0"/>
              </a:rPr>
              <a:t>Titular: José Calixto Ramos; e</a:t>
            </a:r>
          </a:p>
          <a:p>
            <a:pPr marL="0" indent="0">
              <a:buFont typeface="Arial" charset="0"/>
              <a:buNone/>
            </a:pPr>
            <a:r>
              <a:rPr lang="pt-BR" sz="1100" dirty="0">
                <a:solidFill>
                  <a:prstClr val="black"/>
                </a:solidFill>
                <a:latin typeface="Times New Roman" pitchFamily="18" charset="0"/>
                <a:cs typeface="Times New Roman" pitchFamily="18" charset="0"/>
              </a:rPr>
              <a:t>Suplente: Moacyr Roberto </a:t>
            </a:r>
            <a:r>
              <a:rPr lang="pt-BR" sz="1100" dirty="0" err="1">
                <a:solidFill>
                  <a:prstClr val="black"/>
                </a:solidFill>
                <a:latin typeface="Times New Roman" pitchFamily="18" charset="0"/>
                <a:cs typeface="Times New Roman" pitchFamily="18" charset="0"/>
              </a:rPr>
              <a:t>Tesch</a:t>
            </a:r>
            <a:r>
              <a:rPr lang="pt-BR" sz="1100" dirty="0">
                <a:solidFill>
                  <a:prstClr val="black"/>
                </a:solidFill>
                <a:latin typeface="Times New Roman" pitchFamily="18" charset="0"/>
                <a:cs typeface="Times New Roman" pitchFamily="18" charset="0"/>
              </a:rPr>
              <a:t> </a:t>
            </a:r>
            <a:r>
              <a:rPr lang="pt-BR" sz="1100" dirty="0" err="1">
                <a:solidFill>
                  <a:prstClr val="black"/>
                </a:solidFill>
                <a:latin typeface="Times New Roman" pitchFamily="18" charset="0"/>
                <a:cs typeface="Times New Roman" pitchFamily="18" charset="0"/>
              </a:rPr>
              <a:t>Auersvald</a:t>
            </a:r>
            <a:r>
              <a:rPr lang="pt-BR" sz="1100" dirty="0">
                <a:solidFill>
                  <a:prstClr val="black"/>
                </a:solidFill>
                <a:latin typeface="Times New Roman" pitchFamily="18" charset="0"/>
                <a:cs typeface="Times New Roman" pitchFamily="18" charset="0"/>
              </a:rPr>
              <a:t>.</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F </a:t>
            </a:r>
            <a:r>
              <a:rPr lang="pt-BR" sz="1100" dirty="0">
                <a:solidFill>
                  <a:prstClr val="black"/>
                </a:solidFill>
                <a:latin typeface="Times New Roman" pitchFamily="18" charset="0"/>
                <a:cs typeface="Times New Roman" pitchFamily="18" charset="0"/>
              </a:rPr>
              <a:t>- Central dos Sindicatos Brasileiros - CSB.</a:t>
            </a:r>
          </a:p>
          <a:p>
            <a:pPr marL="0" indent="0">
              <a:buFont typeface="Arial" charset="0"/>
              <a:buNone/>
            </a:pPr>
            <a:r>
              <a:rPr lang="pt-BR" sz="1100" dirty="0">
                <a:solidFill>
                  <a:prstClr val="black"/>
                </a:solidFill>
                <a:latin typeface="Times New Roman" pitchFamily="18" charset="0"/>
                <a:cs typeface="Times New Roman" pitchFamily="18" charset="0"/>
              </a:rPr>
              <a:t>Titular: Antônio Fernandes dos Santos Neto; e</a:t>
            </a:r>
          </a:p>
          <a:p>
            <a:pPr marL="0" indent="0">
              <a:buFont typeface="Arial" charset="0"/>
              <a:buNone/>
            </a:pPr>
            <a:r>
              <a:rPr lang="pt-BR" sz="1100" dirty="0">
                <a:solidFill>
                  <a:prstClr val="black"/>
                </a:solidFill>
                <a:latin typeface="Times New Roman" pitchFamily="18" charset="0"/>
                <a:cs typeface="Times New Roman" pitchFamily="18" charset="0"/>
              </a:rPr>
              <a:t>Suplente: Juvenal Pedro </a:t>
            </a:r>
            <a:r>
              <a:rPr lang="pt-BR" sz="1100" dirty="0" err="1">
                <a:solidFill>
                  <a:prstClr val="black"/>
                </a:solidFill>
                <a:latin typeface="Times New Roman" pitchFamily="18" charset="0"/>
                <a:cs typeface="Times New Roman" pitchFamily="18" charset="0"/>
              </a:rPr>
              <a:t>Cim</a:t>
            </a:r>
            <a:r>
              <a:rPr lang="pt-BR" sz="1100" dirty="0">
                <a:solidFill>
                  <a:prstClr val="black"/>
                </a:solidFill>
                <a:latin typeface="Times New Roman" pitchFamily="18" charset="0"/>
                <a:cs typeface="Times New Roman" pitchFamily="18" charset="0"/>
              </a:rPr>
              <a:t>.</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G </a:t>
            </a:r>
            <a:r>
              <a:rPr lang="pt-BR" sz="1100" dirty="0">
                <a:solidFill>
                  <a:prstClr val="black"/>
                </a:solidFill>
                <a:latin typeface="Times New Roman" pitchFamily="18" charset="0"/>
                <a:cs typeface="Times New Roman" pitchFamily="18" charset="0"/>
              </a:rPr>
              <a:t>- Confederação Nacional dos Trabalhadores na Agricultura - CONTAG.</a:t>
            </a:r>
          </a:p>
          <a:p>
            <a:pPr marL="0" indent="0">
              <a:buFont typeface="Arial" charset="0"/>
              <a:buNone/>
            </a:pPr>
            <a:r>
              <a:rPr lang="pt-BR" sz="1100" dirty="0">
                <a:solidFill>
                  <a:prstClr val="black"/>
                </a:solidFill>
                <a:latin typeface="Times New Roman" pitchFamily="18" charset="0"/>
                <a:cs typeface="Times New Roman" pitchFamily="18" charset="0"/>
              </a:rPr>
              <a:t>Titular: Alberto Ercílio </a:t>
            </a:r>
            <a:r>
              <a:rPr lang="pt-BR" sz="1100" dirty="0" err="1">
                <a:solidFill>
                  <a:prstClr val="black"/>
                </a:solidFill>
                <a:latin typeface="Times New Roman" pitchFamily="18" charset="0"/>
                <a:cs typeface="Times New Roman" pitchFamily="18" charset="0"/>
              </a:rPr>
              <a:t>Broch</a:t>
            </a:r>
            <a:r>
              <a:rPr lang="pt-BR" sz="1100" dirty="0">
                <a:solidFill>
                  <a:prstClr val="black"/>
                </a:solidFill>
                <a:latin typeface="Times New Roman" pitchFamily="18" charset="0"/>
                <a:cs typeface="Times New Roman" pitchFamily="18" charset="0"/>
              </a:rPr>
              <a:t>; e</a:t>
            </a:r>
          </a:p>
          <a:p>
            <a:pPr marL="0" indent="0">
              <a:buFont typeface="Arial" charset="0"/>
              <a:buNone/>
            </a:pPr>
            <a:r>
              <a:rPr lang="pt-BR" sz="1100" dirty="0">
                <a:solidFill>
                  <a:prstClr val="black"/>
                </a:solidFill>
                <a:latin typeface="Times New Roman" pitchFamily="18" charset="0"/>
                <a:cs typeface="Times New Roman" pitchFamily="18" charset="0"/>
              </a:rPr>
              <a:t>Suplente: José Wilson de Sousa Gonçalves.</a:t>
            </a:r>
          </a:p>
          <a:p>
            <a:pPr marL="0" indent="0">
              <a:buFont typeface="Arial" charset="0"/>
              <a:buNone/>
            </a:pPr>
            <a:r>
              <a:rPr lang="pt-BR" sz="1100" dirty="0">
                <a:solidFill>
                  <a:prstClr val="black"/>
                </a:solidFill>
                <a:latin typeface="Times New Roman" pitchFamily="18" charset="0"/>
                <a:cs typeface="Times New Roman" pitchFamily="18" charset="0"/>
              </a:rPr>
              <a:t> </a:t>
            </a: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2145637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33</a:t>
            </a:fld>
            <a:endParaRPr lang="pt-BR" dirty="0">
              <a:solidFill>
                <a:prstClr val="black"/>
              </a:solidFill>
            </a:endParaRPr>
          </a:p>
        </p:txBody>
      </p:sp>
      <p:sp>
        <p:nvSpPr>
          <p:cNvPr id="5" name="Espaço Reservado para Conteúdo 2"/>
          <p:cNvSpPr txBox="1">
            <a:spLocks/>
          </p:cNvSpPr>
          <p:nvPr/>
        </p:nvSpPr>
        <p:spPr bwMode="auto">
          <a:xfrm>
            <a:off x="179512" y="836712"/>
            <a:ext cx="8856984" cy="57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dirty="0">
                <a:solidFill>
                  <a:prstClr val="black"/>
                </a:solidFill>
                <a:latin typeface="Times New Roman" pitchFamily="18" charset="0"/>
                <a:cs typeface="Times New Roman" pitchFamily="18" charset="0"/>
              </a:rPr>
              <a:t>III - Representantes dos aposentados e pensionistas:</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A - Sindicato Nacional dos Trabalhadores Aposentados, Pensionistas e Idosos - SINTAPI/CUT.</a:t>
            </a:r>
          </a:p>
          <a:p>
            <a:pPr marL="0" indent="0">
              <a:buFont typeface="Arial" charset="0"/>
              <a:buNone/>
            </a:pPr>
            <a:r>
              <a:rPr lang="pt-BR" sz="1100" dirty="0">
                <a:solidFill>
                  <a:prstClr val="black"/>
                </a:solidFill>
                <a:latin typeface="Times New Roman" pitchFamily="18" charset="0"/>
                <a:cs typeface="Times New Roman" pitchFamily="18" charset="0"/>
              </a:rPr>
              <a:t>Titular: Epitácio Luiz Epaminondas; e</a:t>
            </a:r>
          </a:p>
          <a:p>
            <a:pPr marL="0" indent="0">
              <a:buFont typeface="Arial" charset="0"/>
              <a:buNone/>
            </a:pPr>
            <a:r>
              <a:rPr lang="pt-BR" sz="1100" dirty="0">
                <a:solidFill>
                  <a:prstClr val="black"/>
                </a:solidFill>
                <a:latin typeface="Times New Roman" pitchFamily="18" charset="0"/>
                <a:cs typeface="Times New Roman" pitchFamily="18" charset="0"/>
              </a:rPr>
              <a:t>Suplente: Maria </a:t>
            </a:r>
            <a:r>
              <a:rPr lang="pt-BR" sz="1100" dirty="0" err="1">
                <a:solidFill>
                  <a:prstClr val="black"/>
                </a:solidFill>
                <a:latin typeface="Times New Roman" pitchFamily="18" charset="0"/>
                <a:cs typeface="Times New Roman" pitchFamily="18" charset="0"/>
              </a:rPr>
              <a:t>Goreti</a:t>
            </a:r>
            <a:r>
              <a:rPr lang="pt-BR" sz="1100" dirty="0">
                <a:solidFill>
                  <a:prstClr val="black"/>
                </a:solidFill>
                <a:latin typeface="Times New Roman" pitchFamily="18" charset="0"/>
                <a:cs typeface="Times New Roman" pitchFamily="18" charset="0"/>
              </a:rPr>
              <a:t> dos Santos.</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B </a:t>
            </a:r>
            <a:r>
              <a:rPr lang="pt-BR" sz="1100" dirty="0">
                <a:solidFill>
                  <a:prstClr val="black"/>
                </a:solidFill>
                <a:latin typeface="Times New Roman" pitchFamily="18" charset="0"/>
                <a:cs typeface="Times New Roman" pitchFamily="18" charset="0"/>
              </a:rPr>
              <a:t>- Sindicato Nacional dos Aposentados, Pensionistas e Idosos da Força Sindical - SINDINAP.</a:t>
            </a:r>
          </a:p>
          <a:p>
            <a:pPr marL="0" indent="0">
              <a:buFont typeface="Arial" charset="0"/>
              <a:buNone/>
            </a:pPr>
            <a:r>
              <a:rPr lang="pt-BR" sz="1100" dirty="0">
                <a:solidFill>
                  <a:prstClr val="black"/>
                </a:solidFill>
                <a:latin typeface="Times New Roman" pitchFamily="18" charset="0"/>
                <a:cs typeface="Times New Roman" pitchFamily="18" charset="0"/>
              </a:rPr>
              <a:t>Titular: João Batista </a:t>
            </a:r>
            <a:r>
              <a:rPr lang="pt-BR" sz="1100" dirty="0" err="1">
                <a:solidFill>
                  <a:prstClr val="black"/>
                </a:solidFill>
                <a:latin typeface="Times New Roman" pitchFamily="18" charset="0"/>
                <a:cs typeface="Times New Roman" pitchFamily="18" charset="0"/>
              </a:rPr>
              <a:t>Inocentini</a:t>
            </a:r>
            <a:r>
              <a:rPr lang="pt-BR" sz="1100" dirty="0">
                <a:solidFill>
                  <a:prstClr val="black"/>
                </a:solidFill>
                <a:latin typeface="Times New Roman" pitchFamily="18" charset="0"/>
                <a:cs typeface="Times New Roman" pitchFamily="18" charset="0"/>
              </a:rPr>
              <a:t>; e</a:t>
            </a:r>
          </a:p>
          <a:p>
            <a:pPr marL="0" indent="0">
              <a:buFont typeface="Arial" charset="0"/>
              <a:buNone/>
            </a:pPr>
            <a:r>
              <a:rPr lang="pt-BR" sz="1100" dirty="0">
                <a:solidFill>
                  <a:prstClr val="black"/>
                </a:solidFill>
                <a:latin typeface="Times New Roman" pitchFamily="18" charset="0"/>
                <a:cs typeface="Times New Roman" pitchFamily="18" charset="0"/>
              </a:rPr>
              <a:t>Suplente: Carlos </a:t>
            </a:r>
            <a:r>
              <a:rPr lang="pt-BR" sz="1100" dirty="0" err="1">
                <a:solidFill>
                  <a:prstClr val="black"/>
                </a:solidFill>
                <a:latin typeface="Times New Roman" pitchFamily="18" charset="0"/>
                <a:cs typeface="Times New Roman" pitchFamily="18" charset="0"/>
              </a:rPr>
              <a:t>Andreu</a:t>
            </a:r>
            <a:r>
              <a:rPr lang="pt-BR" sz="1100" dirty="0">
                <a:solidFill>
                  <a:prstClr val="black"/>
                </a:solidFill>
                <a:latin typeface="Times New Roman" pitchFamily="18" charset="0"/>
                <a:cs typeface="Times New Roman" pitchFamily="18" charset="0"/>
              </a:rPr>
              <a:t> Ortiz.</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C </a:t>
            </a:r>
            <a:r>
              <a:rPr lang="pt-BR" sz="1100" dirty="0">
                <a:solidFill>
                  <a:prstClr val="black"/>
                </a:solidFill>
                <a:latin typeface="Times New Roman" pitchFamily="18" charset="0"/>
                <a:cs typeface="Times New Roman" pitchFamily="18" charset="0"/>
              </a:rPr>
              <a:t>- Sindicato dos Aposentados, Pensionistas e Idosos - SINDIAPI/UGT.</a:t>
            </a:r>
          </a:p>
          <a:p>
            <a:pPr marL="0" indent="0">
              <a:buFont typeface="Arial" charset="0"/>
              <a:buNone/>
            </a:pPr>
            <a:r>
              <a:rPr lang="pt-BR" sz="1100" dirty="0">
                <a:solidFill>
                  <a:prstClr val="black"/>
                </a:solidFill>
                <a:latin typeface="Times New Roman" pitchFamily="18" charset="0"/>
                <a:cs typeface="Times New Roman" pitchFamily="18" charset="0"/>
              </a:rPr>
              <a:t>Titular: Natal Leo; e</a:t>
            </a:r>
          </a:p>
          <a:p>
            <a:pPr marL="0" indent="0">
              <a:buFont typeface="Arial" charset="0"/>
              <a:buNone/>
            </a:pPr>
            <a:r>
              <a:rPr lang="pt-BR" sz="1100" dirty="0">
                <a:solidFill>
                  <a:prstClr val="black"/>
                </a:solidFill>
                <a:latin typeface="Times New Roman" pitchFamily="18" charset="0"/>
                <a:cs typeface="Times New Roman" pitchFamily="18" charset="0"/>
              </a:rPr>
              <a:t>Suplente: Gilberto Torres Laurindo.</a:t>
            </a:r>
          </a:p>
          <a:p>
            <a:pPr marL="0" indent="0">
              <a:buFont typeface="Arial" charset="0"/>
              <a:buNone/>
            </a:pPr>
            <a:r>
              <a:rPr lang="pt-BR" sz="1100" dirty="0">
                <a:solidFill>
                  <a:prstClr val="black"/>
                </a:solidFill>
                <a:latin typeface="Times New Roman" pitchFamily="18" charset="0"/>
                <a:cs typeface="Times New Roman" pitchFamily="18" charset="0"/>
              </a:rPr>
              <a:t> </a:t>
            </a:r>
            <a:r>
              <a:rPr lang="pt-BR" sz="1100" dirty="0" smtClean="0">
                <a:solidFill>
                  <a:prstClr val="black"/>
                </a:solidFill>
                <a:latin typeface="Times New Roman" pitchFamily="18" charset="0"/>
                <a:cs typeface="Times New Roman" pitchFamily="18" charset="0"/>
              </a:rPr>
              <a:t>D </a:t>
            </a:r>
            <a:r>
              <a:rPr lang="pt-BR" sz="1100" dirty="0">
                <a:solidFill>
                  <a:prstClr val="black"/>
                </a:solidFill>
                <a:latin typeface="Times New Roman" pitchFamily="18" charset="0"/>
                <a:cs typeface="Times New Roman" pitchFamily="18" charset="0"/>
              </a:rPr>
              <a:t>- Confederação Brasileira de Aposentados e Pensionistas – COBAP</a:t>
            </a:r>
          </a:p>
          <a:p>
            <a:pPr marL="0" indent="0">
              <a:buFont typeface="Arial" charset="0"/>
              <a:buNone/>
            </a:pPr>
            <a:r>
              <a:rPr lang="pt-BR" sz="1100" dirty="0">
                <a:solidFill>
                  <a:prstClr val="black"/>
                </a:solidFill>
                <a:latin typeface="Times New Roman" pitchFamily="18" charset="0"/>
                <a:cs typeface="Times New Roman" pitchFamily="18" charset="0"/>
              </a:rPr>
              <a:t>Titular: Warley Martins </a:t>
            </a:r>
            <a:r>
              <a:rPr lang="pt-BR" sz="1100" dirty="0" err="1">
                <a:solidFill>
                  <a:prstClr val="black"/>
                </a:solidFill>
                <a:latin typeface="Times New Roman" pitchFamily="18" charset="0"/>
                <a:cs typeface="Times New Roman" pitchFamily="18" charset="0"/>
              </a:rPr>
              <a:t>Gonçalles</a:t>
            </a:r>
            <a:r>
              <a:rPr lang="pt-BR" sz="1100" dirty="0">
                <a:solidFill>
                  <a:prstClr val="black"/>
                </a:solidFill>
                <a:latin typeface="Times New Roman" pitchFamily="18" charset="0"/>
                <a:cs typeface="Times New Roman" pitchFamily="18" charset="0"/>
              </a:rPr>
              <a:t>; e</a:t>
            </a:r>
          </a:p>
          <a:p>
            <a:pPr marL="0" indent="0">
              <a:buFont typeface="Arial" charset="0"/>
              <a:buNone/>
            </a:pPr>
            <a:r>
              <a:rPr lang="pt-BR" sz="1100" dirty="0">
                <a:solidFill>
                  <a:prstClr val="black"/>
                </a:solidFill>
                <a:latin typeface="Times New Roman" pitchFamily="18" charset="0"/>
                <a:cs typeface="Times New Roman" pitchFamily="18" charset="0"/>
              </a:rPr>
              <a:t>Suplente: João Florêncio Pimenta.</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IV </a:t>
            </a:r>
            <a:r>
              <a:rPr lang="pt-BR" sz="1100" dirty="0">
                <a:solidFill>
                  <a:prstClr val="black"/>
                </a:solidFill>
                <a:latin typeface="Times New Roman" pitchFamily="18" charset="0"/>
                <a:cs typeface="Times New Roman" pitchFamily="18" charset="0"/>
              </a:rPr>
              <a:t>- Representantes dos empregadores:</a:t>
            </a:r>
          </a:p>
          <a:p>
            <a:pPr marL="0" indent="0">
              <a:buFont typeface="Arial" charset="0"/>
              <a:buNone/>
            </a:pPr>
            <a:endParaRPr lang="pt-BR" sz="1100" dirty="0" smtClean="0">
              <a:solidFill>
                <a:prstClr val="black"/>
              </a:solidFill>
              <a:latin typeface="Times New Roman" pitchFamily="18" charset="0"/>
              <a:cs typeface="Times New Roman" pitchFamily="18" charset="0"/>
            </a:endParaRPr>
          </a:p>
          <a:p>
            <a:pPr marL="0" indent="0">
              <a:buFont typeface="Arial" charset="0"/>
              <a:buNone/>
            </a:pPr>
            <a:r>
              <a:rPr lang="pt-BR" sz="1100" dirty="0" smtClean="0">
                <a:solidFill>
                  <a:prstClr val="black"/>
                </a:solidFill>
                <a:latin typeface="Times New Roman" pitchFamily="18" charset="0"/>
                <a:cs typeface="Times New Roman" pitchFamily="18" charset="0"/>
              </a:rPr>
              <a:t>A </a:t>
            </a:r>
            <a:r>
              <a:rPr lang="pt-BR" sz="1100" dirty="0">
                <a:solidFill>
                  <a:prstClr val="black"/>
                </a:solidFill>
                <a:latin typeface="Times New Roman" pitchFamily="18" charset="0"/>
                <a:cs typeface="Times New Roman" pitchFamily="18" charset="0"/>
              </a:rPr>
              <a:t>- Confederação Nacional da Agricultura e Pecuária do Brasil - CNA.</a:t>
            </a:r>
          </a:p>
          <a:p>
            <a:pPr marL="0" indent="0">
              <a:buFont typeface="Arial" charset="0"/>
              <a:buNone/>
            </a:pPr>
            <a:r>
              <a:rPr lang="pt-BR" sz="1100" dirty="0">
                <a:solidFill>
                  <a:prstClr val="black"/>
                </a:solidFill>
                <a:latin typeface="Times New Roman" pitchFamily="18" charset="0"/>
                <a:cs typeface="Times New Roman" pitchFamily="18" charset="0"/>
              </a:rPr>
              <a:t>Titular: João Martins da Silva Junior; e</a:t>
            </a:r>
          </a:p>
          <a:p>
            <a:pPr marL="0" indent="0">
              <a:buFont typeface="Arial" charset="0"/>
              <a:buNone/>
            </a:pPr>
            <a:r>
              <a:rPr lang="pt-BR" sz="1100" dirty="0">
                <a:solidFill>
                  <a:prstClr val="black"/>
                </a:solidFill>
                <a:latin typeface="Times New Roman" pitchFamily="18" charset="0"/>
                <a:cs typeface="Times New Roman" pitchFamily="18" charset="0"/>
              </a:rPr>
              <a:t>Suplente: Daniel </a:t>
            </a:r>
            <a:r>
              <a:rPr lang="pt-BR" sz="1100" dirty="0" err="1">
                <a:solidFill>
                  <a:prstClr val="black"/>
                </a:solidFill>
                <a:latin typeface="Times New Roman" pitchFamily="18" charset="0"/>
                <a:cs typeface="Times New Roman" pitchFamily="18" charset="0"/>
              </a:rPr>
              <a:t>Kluppel</a:t>
            </a:r>
            <a:r>
              <a:rPr lang="pt-BR" sz="1100" dirty="0">
                <a:solidFill>
                  <a:prstClr val="black"/>
                </a:solidFill>
                <a:latin typeface="Times New Roman" pitchFamily="18" charset="0"/>
                <a:cs typeface="Times New Roman" pitchFamily="18" charset="0"/>
              </a:rPr>
              <a:t> Carrara.</a:t>
            </a:r>
          </a:p>
          <a:p>
            <a:pPr marL="0" indent="0">
              <a:buFont typeface="Arial" charset="0"/>
              <a:buNone/>
            </a:pPr>
            <a:r>
              <a:rPr lang="pt-BR" sz="1100" dirty="0" smtClean="0">
                <a:solidFill>
                  <a:prstClr val="black"/>
                </a:solidFill>
                <a:latin typeface="Times New Roman" pitchFamily="18" charset="0"/>
                <a:cs typeface="Times New Roman" pitchFamily="18" charset="0"/>
              </a:rPr>
              <a:t>B </a:t>
            </a:r>
            <a:r>
              <a:rPr lang="pt-BR" sz="1100" dirty="0">
                <a:solidFill>
                  <a:prstClr val="black"/>
                </a:solidFill>
                <a:latin typeface="Times New Roman" pitchFamily="18" charset="0"/>
                <a:cs typeface="Times New Roman" pitchFamily="18" charset="0"/>
              </a:rPr>
              <a:t>- Confederação Nacional do Comércio de Bens, Serviços e Turismo - CNC.</a:t>
            </a:r>
          </a:p>
          <a:p>
            <a:pPr marL="0" indent="0">
              <a:buFont typeface="Arial" charset="0"/>
              <a:buNone/>
            </a:pPr>
            <a:r>
              <a:rPr lang="pt-BR" sz="1100" dirty="0">
                <a:solidFill>
                  <a:prstClr val="black"/>
                </a:solidFill>
                <a:latin typeface="Times New Roman" pitchFamily="18" charset="0"/>
                <a:cs typeface="Times New Roman" pitchFamily="18" charset="0"/>
              </a:rPr>
              <a:t>Titular: Laércio José de Oliveira; e</a:t>
            </a:r>
          </a:p>
          <a:p>
            <a:pPr marL="0" indent="0">
              <a:buFont typeface="Arial" charset="0"/>
              <a:buNone/>
            </a:pPr>
            <a:r>
              <a:rPr lang="pt-BR" sz="1100" dirty="0">
                <a:solidFill>
                  <a:prstClr val="black"/>
                </a:solidFill>
                <a:latin typeface="Times New Roman" pitchFamily="18" charset="0"/>
                <a:cs typeface="Times New Roman" pitchFamily="18" charset="0"/>
              </a:rPr>
              <a:t>Suplente: Patrícia Serqueira Coimbra Duque</a:t>
            </a:r>
            <a:r>
              <a:rPr lang="pt-BR" sz="1100" dirty="0" smtClean="0">
                <a:solidFill>
                  <a:prstClr val="black"/>
                </a:solidFill>
                <a:latin typeface="Times New Roman" pitchFamily="18" charset="0"/>
                <a:cs typeface="Times New Roman" pitchFamily="18" charset="0"/>
              </a:rPr>
              <a:t>.</a:t>
            </a:r>
          </a:p>
          <a:p>
            <a:pPr marL="0" indent="0">
              <a:buFont typeface="Arial" charset="0"/>
              <a:buNone/>
            </a:pPr>
            <a:r>
              <a:rPr lang="pt-BR" sz="1100" dirty="0" smtClean="0">
                <a:solidFill>
                  <a:prstClr val="black"/>
                </a:solidFill>
                <a:latin typeface="Times New Roman" pitchFamily="18" charset="0"/>
                <a:cs typeface="Times New Roman" pitchFamily="18" charset="0"/>
              </a:rPr>
              <a:t>C - Confederação Nacional das Instituições Financeiras - CNF.</a:t>
            </a:r>
          </a:p>
          <a:p>
            <a:pPr marL="0" indent="0">
              <a:buFont typeface="Arial" charset="0"/>
              <a:buNone/>
            </a:pPr>
            <a:r>
              <a:rPr lang="pt-BR" sz="1100" dirty="0" smtClean="0">
                <a:solidFill>
                  <a:prstClr val="black"/>
                </a:solidFill>
                <a:latin typeface="Times New Roman" pitchFamily="18" charset="0"/>
                <a:cs typeface="Times New Roman" pitchFamily="18" charset="0"/>
              </a:rPr>
              <a:t>Titular</a:t>
            </a:r>
            <a:r>
              <a:rPr lang="pt-BR" sz="1100" dirty="0">
                <a:solidFill>
                  <a:prstClr val="black"/>
                </a:solidFill>
                <a:latin typeface="Times New Roman" pitchFamily="18" charset="0"/>
                <a:cs typeface="Times New Roman" pitchFamily="18" charset="0"/>
              </a:rPr>
              <a:t>: Pedro Henrique </a:t>
            </a:r>
            <a:r>
              <a:rPr lang="pt-BR" sz="1100" dirty="0" err="1">
                <a:solidFill>
                  <a:prstClr val="black"/>
                </a:solidFill>
                <a:latin typeface="Times New Roman" pitchFamily="18" charset="0"/>
                <a:cs typeface="Times New Roman" pitchFamily="18" charset="0"/>
              </a:rPr>
              <a:t>Pessanha</a:t>
            </a:r>
            <a:r>
              <a:rPr lang="pt-BR" sz="1100" dirty="0">
                <a:solidFill>
                  <a:prstClr val="black"/>
                </a:solidFill>
                <a:latin typeface="Times New Roman" pitchFamily="18" charset="0"/>
                <a:cs typeface="Times New Roman" pitchFamily="18" charset="0"/>
              </a:rPr>
              <a:t> Rocha; e</a:t>
            </a:r>
          </a:p>
          <a:p>
            <a:pPr marL="0" indent="0">
              <a:buFont typeface="Arial" charset="0"/>
              <a:buNone/>
            </a:pPr>
            <a:r>
              <a:rPr lang="pt-BR" sz="1100" dirty="0">
                <a:solidFill>
                  <a:prstClr val="black"/>
                </a:solidFill>
                <a:latin typeface="Times New Roman" pitchFamily="18" charset="0"/>
                <a:cs typeface="Times New Roman" pitchFamily="18" charset="0"/>
              </a:rPr>
              <a:t>Suplente: Magnus Ribas Apostólico.</a:t>
            </a:r>
          </a:p>
          <a:p>
            <a:pPr marL="0" indent="0">
              <a:buFont typeface="Arial" charset="0"/>
              <a:buNone/>
            </a:pPr>
            <a:r>
              <a:rPr lang="pt-BR" sz="1100" dirty="0" smtClean="0">
                <a:solidFill>
                  <a:prstClr val="black"/>
                </a:solidFill>
                <a:latin typeface="Times New Roman" pitchFamily="18" charset="0"/>
                <a:cs typeface="Times New Roman" pitchFamily="18" charset="0"/>
              </a:rPr>
              <a:t>D </a:t>
            </a:r>
            <a:r>
              <a:rPr lang="pt-BR" sz="1100" dirty="0">
                <a:solidFill>
                  <a:prstClr val="black"/>
                </a:solidFill>
                <a:latin typeface="Times New Roman" pitchFamily="18" charset="0"/>
                <a:cs typeface="Times New Roman" pitchFamily="18" charset="0"/>
              </a:rPr>
              <a:t>- Confederação Nacional da Indústria - CNI.</a:t>
            </a:r>
          </a:p>
          <a:p>
            <a:pPr marL="0" indent="0">
              <a:buFont typeface="Arial" charset="0"/>
              <a:buNone/>
            </a:pPr>
            <a:r>
              <a:rPr lang="pt-BR" sz="1100" dirty="0">
                <a:solidFill>
                  <a:prstClr val="black"/>
                </a:solidFill>
                <a:latin typeface="Times New Roman" pitchFamily="18" charset="0"/>
                <a:cs typeface="Times New Roman" pitchFamily="18" charset="0"/>
              </a:rPr>
              <a:t>Titular: Sylvia Lorena Teixeira de Sousa; e</a:t>
            </a:r>
          </a:p>
          <a:p>
            <a:pPr marL="0" indent="0">
              <a:buFont typeface="Arial" charset="0"/>
              <a:buNone/>
            </a:pPr>
            <a:r>
              <a:rPr lang="pt-BR" sz="1100" dirty="0">
                <a:solidFill>
                  <a:prstClr val="black"/>
                </a:solidFill>
                <a:latin typeface="Times New Roman" pitchFamily="18" charset="0"/>
                <a:cs typeface="Times New Roman" pitchFamily="18" charset="0"/>
              </a:rPr>
              <a:t>Suplente: Pablo Rolim Carneiro.</a:t>
            </a:r>
          </a:p>
          <a:p>
            <a:pPr marL="0" indent="0">
              <a:buFont typeface="Arial" charset="0"/>
              <a:buNone/>
            </a:pPr>
            <a:r>
              <a:rPr lang="pt-BR" sz="1100" dirty="0">
                <a:solidFill>
                  <a:prstClr val="black"/>
                </a:solidFill>
                <a:latin typeface="Times New Roman" pitchFamily="18" charset="0"/>
                <a:cs typeface="Times New Roman" pitchFamily="18" charset="0"/>
              </a:rPr>
              <a:t> </a:t>
            </a:r>
            <a:endParaRPr lang="pt-BR" sz="1800" dirty="0" smtClean="0">
              <a:solidFill>
                <a:prstClr val="black"/>
              </a:solidFill>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22254533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34</a:t>
            </a:fld>
            <a:endParaRPr lang="pt-BR" dirty="0">
              <a:solidFill>
                <a:prstClr val="black"/>
              </a:solidFill>
            </a:endParaRPr>
          </a:p>
        </p:txBody>
      </p:sp>
      <p:sp>
        <p:nvSpPr>
          <p:cNvPr id="6" name="Espaço Reservado para Conteúdo 2"/>
          <p:cNvSpPr txBox="1">
            <a:spLocks/>
          </p:cNvSpPr>
          <p:nvPr/>
        </p:nvSpPr>
        <p:spPr bwMode="auto">
          <a:xfrm>
            <a:off x="179512" y="836712"/>
            <a:ext cx="8856984" cy="576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pt-BR" sz="1100" dirty="0">
                <a:solidFill>
                  <a:prstClr val="black"/>
                </a:solidFill>
                <a:latin typeface="Times New Roman" pitchFamily="18" charset="0"/>
                <a:cs typeface="Times New Roman" pitchFamily="18" charset="0"/>
              </a:rPr>
              <a:t>E - Confederação Nacional de Serviços - CNS.</a:t>
            </a:r>
          </a:p>
          <a:p>
            <a:pPr marL="0" indent="0">
              <a:buFont typeface="Arial" charset="0"/>
              <a:buNone/>
            </a:pPr>
            <a:r>
              <a:rPr lang="pt-BR" sz="1100" dirty="0">
                <a:solidFill>
                  <a:prstClr val="black"/>
                </a:solidFill>
                <a:latin typeface="Times New Roman" pitchFamily="18" charset="0"/>
                <a:cs typeface="Times New Roman" pitchFamily="18" charset="0"/>
              </a:rPr>
              <a:t>Titular: Luigi Nese; e</a:t>
            </a:r>
          </a:p>
          <a:p>
            <a:pPr marL="0" indent="0">
              <a:buFont typeface="Arial" charset="0"/>
              <a:buNone/>
            </a:pPr>
            <a:r>
              <a:rPr lang="pt-BR" sz="1100" dirty="0">
                <a:solidFill>
                  <a:prstClr val="black"/>
                </a:solidFill>
                <a:latin typeface="Times New Roman" pitchFamily="18" charset="0"/>
                <a:cs typeface="Times New Roman" pitchFamily="18" charset="0"/>
              </a:rPr>
              <a:t>Suplente: José Hugo Klein.</a:t>
            </a:r>
          </a:p>
          <a:p>
            <a:pPr marL="0" indent="0">
              <a:buFont typeface="Arial" charset="0"/>
              <a:buNone/>
            </a:pPr>
            <a:r>
              <a:rPr lang="pt-BR" sz="1100" dirty="0" smtClean="0">
                <a:solidFill>
                  <a:prstClr val="black"/>
                </a:solidFill>
                <a:latin typeface="Times New Roman" pitchFamily="18" charset="0"/>
                <a:cs typeface="Times New Roman" pitchFamily="18" charset="0"/>
              </a:rPr>
              <a:t>F </a:t>
            </a:r>
            <a:r>
              <a:rPr lang="pt-BR" sz="1100" dirty="0">
                <a:solidFill>
                  <a:prstClr val="black"/>
                </a:solidFill>
                <a:latin typeface="Times New Roman" pitchFamily="18" charset="0"/>
                <a:cs typeface="Times New Roman" pitchFamily="18" charset="0"/>
              </a:rPr>
              <a:t>- Confederação Nacional do Transporte - CNT.</a:t>
            </a:r>
          </a:p>
          <a:p>
            <a:pPr marL="0" indent="0">
              <a:buFont typeface="Arial" charset="0"/>
              <a:buNone/>
            </a:pPr>
            <a:r>
              <a:rPr lang="pt-BR" sz="1100" dirty="0">
                <a:solidFill>
                  <a:prstClr val="black"/>
                </a:solidFill>
                <a:latin typeface="Times New Roman" pitchFamily="18" charset="0"/>
                <a:cs typeface="Times New Roman" pitchFamily="18" charset="0"/>
              </a:rPr>
              <a:t>Titular: Adriana </a:t>
            </a:r>
            <a:r>
              <a:rPr lang="pt-BR" sz="1100" dirty="0" err="1">
                <a:solidFill>
                  <a:prstClr val="black"/>
                </a:solidFill>
                <a:latin typeface="Times New Roman" pitchFamily="18" charset="0"/>
                <a:cs typeface="Times New Roman" pitchFamily="18" charset="0"/>
              </a:rPr>
              <a:t>Giuntini</a:t>
            </a:r>
            <a:r>
              <a:rPr lang="pt-BR" sz="1100" dirty="0">
                <a:solidFill>
                  <a:prstClr val="black"/>
                </a:solidFill>
                <a:latin typeface="Times New Roman" pitchFamily="18" charset="0"/>
                <a:cs typeface="Times New Roman" pitchFamily="18" charset="0"/>
              </a:rPr>
              <a:t> Viana;</a:t>
            </a:r>
          </a:p>
          <a:p>
            <a:pPr marL="0" indent="0">
              <a:buFont typeface="Arial" charset="0"/>
              <a:buNone/>
            </a:pPr>
            <a:r>
              <a:rPr lang="pt-BR" sz="1100" dirty="0" smtClean="0">
                <a:solidFill>
                  <a:prstClr val="black"/>
                </a:solidFill>
                <a:latin typeface="Times New Roman" pitchFamily="18" charset="0"/>
                <a:cs typeface="Times New Roman" pitchFamily="18" charset="0"/>
              </a:rPr>
              <a:t>G </a:t>
            </a:r>
            <a:r>
              <a:rPr lang="pt-BR" sz="1100" dirty="0">
                <a:solidFill>
                  <a:prstClr val="black"/>
                </a:solidFill>
                <a:latin typeface="Times New Roman" pitchFamily="18" charset="0"/>
                <a:cs typeface="Times New Roman" pitchFamily="18" charset="0"/>
              </a:rPr>
              <a:t>- Confederação Nacional do Turismo - </a:t>
            </a:r>
            <a:r>
              <a:rPr lang="pt-BR" sz="1100" dirty="0" err="1">
                <a:solidFill>
                  <a:prstClr val="black"/>
                </a:solidFill>
                <a:latin typeface="Times New Roman" pitchFamily="18" charset="0"/>
                <a:cs typeface="Times New Roman" pitchFamily="18" charset="0"/>
              </a:rPr>
              <a:t>CNTur</a:t>
            </a:r>
            <a:r>
              <a:rPr lang="pt-BR" sz="1100" dirty="0">
                <a:solidFill>
                  <a:prstClr val="black"/>
                </a:solidFill>
                <a:latin typeface="Times New Roman" pitchFamily="18" charset="0"/>
                <a:cs typeface="Times New Roman" pitchFamily="18" charset="0"/>
              </a:rPr>
              <a:t>.</a:t>
            </a:r>
          </a:p>
          <a:p>
            <a:pPr marL="0" indent="0">
              <a:buFont typeface="Arial" charset="0"/>
              <a:buNone/>
            </a:pPr>
            <a:r>
              <a:rPr lang="pt-BR" sz="1100" dirty="0">
                <a:solidFill>
                  <a:prstClr val="black"/>
                </a:solidFill>
                <a:latin typeface="Times New Roman" pitchFamily="18" charset="0"/>
                <a:cs typeface="Times New Roman" pitchFamily="18" charset="0"/>
              </a:rPr>
              <a:t>Titular: Carlos Augusto Pinto Dias; e</a:t>
            </a:r>
          </a:p>
          <a:p>
            <a:pPr marL="0" indent="0">
              <a:buFont typeface="Arial" charset="0"/>
              <a:buNone/>
            </a:pPr>
            <a:r>
              <a:rPr lang="pt-BR" sz="1100" dirty="0">
                <a:solidFill>
                  <a:prstClr val="black"/>
                </a:solidFill>
                <a:latin typeface="Times New Roman" pitchFamily="18" charset="0"/>
                <a:cs typeface="Times New Roman" pitchFamily="18" charset="0"/>
              </a:rPr>
              <a:t>Suplente: José Osório Naves.</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 </a:t>
            </a:r>
          </a:p>
          <a:p>
            <a:pPr marL="0" indent="0">
              <a:buFont typeface="Arial" charset="0"/>
              <a:buNone/>
            </a:pPr>
            <a:r>
              <a:rPr lang="pt-BR" sz="1100" dirty="0">
                <a:solidFill>
                  <a:prstClr val="black"/>
                </a:solidFill>
                <a:latin typeface="Times New Roman" pitchFamily="18" charset="0"/>
                <a:cs typeface="Times New Roman" pitchFamily="18" charset="0"/>
              </a:rPr>
              <a:t>Art. 2º Esta Portaria entra em vigor na data de sua publicação.</a:t>
            </a:r>
          </a:p>
          <a:p>
            <a:pPr marL="0" indent="0">
              <a:buFont typeface="Arial" charset="0"/>
              <a:buNone/>
            </a:pPr>
            <a:r>
              <a:rPr lang="pt-BR" sz="1100" dirty="0">
                <a:solidFill>
                  <a:prstClr val="black"/>
                </a:solidFill>
                <a:latin typeface="Times New Roman" pitchFamily="18" charset="0"/>
                <a:cs typeface="Times New Roman" pitchFamily="18" charset="0"/>
              </a:rPr>
              <a:t> </a:t>
            </a:r>
            <a:endParaRPr lang="pt-BR" sz="1100" dirty="0" smtClean="0">
              <a:solidFill>
                <a:prstClr val="black"/>
              </a:solidFill>
              <a:latin typeface="Times New Roman" pitchFamily="18" charset="0"/>
              <a:cs typeface="Times New Roman" pitchFamily="18" charset="0"/>
            </a:endParaRPr>
          </a:p>
          <a:p>
            <a:pPr marL="0" indent="0">
              <a:buFont typeface="Arial" charset="0"/>
              <a:buNone/>
            </a:pPr>
            <a:endParaRPr lang="pt-BR" sz="1100" dirty="0">
              <a:solidFill>
                <a:prstClr val="black"/>
              </a:solidFill>
              <a:latin typeface="Times New Roman" pitchFamily="18" charset="0"/>
              <a:cs typeface="Times New Roman" pitchFamily="18" charset="0"/>
            </a:endParaRPr>
          </a:p>
          <a:p>
            <a:pPr marL="0" indent="0">
              <a:buFont typeface="Arial" charset="0"/>
              <a:buNone/>
            </a:pPr>
            <a:r>
              <a:rPr lang="pt-BR" sz="1100" dirty="0">
                <a:solidFill>
                  <a:prstClr val="black"/>
                </a:solidFill>
                <a:latin typeface="Times New Roman" pitchFamily="18" charset="0"/>
                <a:cs typeface="Times New Roman" pitchFamily="18" charset="0"/>
              </a:rPr>
              <a:t>MIGUEL ROSSETO</a:t>
            </a:r>
          </a:p>
          <a:p>
            <a:pPr marL="0" indent="0">
              <a:buFont typeface="Arial" charset="0"/>
              <a:buNone/>
            </a:pPr>
            <a:r>
              <a:rPr lang="pt-BR" sz="1100" dirty="0">
                <a:solidFill>
                  <a:prstClr val="black"/>
                </a:solidFill>
                <a:latin typeface="Times New Roman" pitchFamily="18" charset="0"/>
                <a:cs typeface="Times New Roman" pitchFamily="18" charset="0"/>
              </a:rPr>
              <a:t> </a:t>
            </a:r>
            <a:endParaRPr lang="pt-BR" sz="1800" dirty="0" smtClean="0">
              <a:solidFill>
                <a:prstClr val="black"/>
              </a:solidFill>
              <a:latin typeface="Times New Roman" pitchFamily="18" charset="0"/>
              <a:cs typeface="Times New Roman" pitchFamily="18" charset="0"/>
            </a:endParaRPr>
          </a:p>
          <a:p>
            <a:pPr eaLnBrk="1" hangingPunct="1"/>
            <a:endParaRPr lang="pt-BR" sz="1800" dirty="0" smtClean="0">
              <a:solidFill>
                <a:prstClr val="black"/>
              </a:solidFill>
            </a:endParaRPr>
          </a:p>
          <a:p>
            <a:pPr eaLnBrk="1" hangingPunct="1"/>
            <a:endParaRPr lang="pt-BR" sz="1800" dirty="0" smtClean="0">
              <a:solidFill>
                <a:prstClr val="black"/>
              </a:solidFill>
            </a:endParaRPr>
          </a:p>
        </p:txBody>
      </p:sp>
    </p:spTree>
    <p:extLst>
      <p:ext uri="{BB962C8B-B14F-4D97-AF65-F5344CB8AC3E}">
        <p14:creationId xmlns:p14="http://schemas.microsoft.com/office/powerpoint/2010/main" val="1708516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35</a:t>
            </a:fld>
            <a:endParaRPr lang="pt-BR" dirty="0">
              <a:solidFill>
                <a:prstClr val="black"/>
              </a:solidFill>
            </a:endParaRPr>
          </a:p>
        </p:txBody>
      </p:sp>
      <p:sp>
        <p:nvSpPr>
          <p:cNvPr id="6" name="CaixaDeTexto 5"/>
          <p:cNvSpPr txBox="1"/>
          <p:nvPr/>
        </p:nvSpPr>
        <p:spPr>
          <a:xfrm>
            <a:off x="323528" y="575153"/>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Participantes</a:t>
            </a:r>
            <a:endParaRPr lang="pt-BR" sz="2800" b="1" dirty="0">
              <a:solidFill>
                <a:prstClr val="black"/>
              </a:solidFill>
              <a:latin typeface="Calibri"/>
              <a:cs typeface="Arial" charset="0"/>
            </a:endParaRPr>
          </a:p>
        </p:txBody>
      </p:sp>
      <p:pic>
        <p:nvPicPr>
          <p:cNvPr id="3" name="Imagem 2"/>
          <p:cNvPicPr>
            <a:picLocks noChangeAspect="1"/>
          </p:cNvPicPr>
          <p:nvPr/>
        </p:nvPicPr>
        <p:blipFill rotWithShape="1">
          <a:blip r:embed="rId2"/>
          <a:srcRect/>
          <a:stretch/>
        </p:blipFill>
        <p:spPr>
          <a:xfrm>
            <a:off x="899592" y="1098373"/>
            <a:ext cx="7200800" cy="5498979"/>
          </a:xfrm>
          <a:prstGeom prst="rect">
            <a:avLst/>
          </a:prstGeom>
          <a:ln>
            <a:solidFill>
              <a:srgbClr val="0070C0"/>
            </a:solidFill>
          </a:ln>
        </p:spPr>
      </p:pic>
    </p:spTree>
    <p:extLst>
      <p:ext uri="{BB962C8B-B14F-4D97-AF65-F5344CB8AC3E}">
        <p14:creationId xmlns:p14="http://schemas.microsoft.com/office/powerpoint/2010/main" val="3933867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36</a:t>
            </a:fld>
            <a:endParaRPr lang="pt-BR" dirty="0">
              <a:solidFill>
                <a:prstClr val="black"/>
              </a:solidFill>
            </a:endParaRPr>
          </a:p>
        </p:txBody>
      </p:sp>
      <p:sp>
        <p:nvSpPr>
          <p:cNvPr id="7" name="CaixaDeTexto 6"/>
          <p:cNvSpPr txBox="1"/>
          <p:nvPr/>
        </p:nvSpPr>
        <p:spPr>
          <a:xfrm>
            <a:off x="323528" y="575153"/>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Participantes</a:t>
            </a:r>
            <a:endParaRPr lang="pt-BR" sz="2800" b="1" dirty="0">
              <a:solidFill>
                <a:prstClr val="black"/>
              </a:solidFill>
              <a:latin typeface="Calibri"/>
              <a:cs typeface="Arial" charset="0"/>
            </a:endParaRPr>
          </a:p>
        </p:txBody>
      </p:sp>
      <p:pic>
        <p:nvPicPr>
          <p:cNvPr id="9" name="Imagem 8"/>
          <p:cNvPicPr>
            <a:picLocks noChangeAspect="1"/>
          </p:cNvPicPr>
          <p:nvPr/>
        </p:nvPicPr>
        <p:blipFill>
          <a:blip r:embed="rId2"/>
          <a:stretch>
            <a:fillRect/>
          </a:stretch>
        </p:blipFill>
        <p:spPr>
          <a:xfrm>
            <a:off x="868209" y="1268760"/>
            <a:ext cx="7304191" cy="4453083"/>
          </a:xfrm>
          <a:prstGeom prst="rect">
            <a:avLst/>
          </a:prstGeom>
          <a:ln>
            <a:solidFill>
              <a:srgbClr val="0070C0"/>
            </a:solidFill>
          </a:ln>
        </p:spPr>
      </p:pic>
    </p:spTree>
    <p:extLst>
      <p:ext uri="{BB962C8B-B14F-4D97-AF65-F5344CB8AC3E}">
        <p14:creationId xmlns:p14="http://schemas.microsoft.com/office/powerpoint/2010/main" val="26049640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37</a:t>
            </a:fld>
            <a:endParaRPr lang="pt-BR" dirty="0">
              <a:solidFill>
                <a:prstClr val="black"/>
              </a:solidFill>
            </a:endParaRPr>
          </a:p>
        </p:txBody>
      </p:sp>
      <p:sp>
        <p:nvSpPr>
          <p:cNvPr id="6" name="CaixaDeTexto 5"/>
          <p:cNvSpPr txBox="1"/>
          <p:nvPr/>
        </p:nvSpPr>
        <p:spPr>
          <a:xfrm>
            <a:off x="395536" y="764704"/>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Cronograma de reuniões realizadas pelo GTP</a:t>
            </a:r>
            <a:endParaRPr lang="pt-BR" sz="2800" b="1" dirty="0">
              <a:solidFill>
                <a:prstClr val="black"/>
              </a:solidFill>
              <a:latin typeface="Calibri"/>
              <a:cs typeface="Arial" charset="0"/>
            </a:endParaRPr>
          </a:p>
        </p:txBody>
      </p:sp>
      <p:graphicFrame>
        <p:nvGraphicFramePr>
          <p:cNvPr id="11" name="Tabela 10"/>
          <p:cNvGraphicFramePr>
            <a:graphicFrameLocks noGrp="1"/>
          </p:cNvGraphicFramePr>
          <p:nvPr>
            <p:extLst/>
          </p:nvPr>
        </p:nvGraphicFramePr>
        <p:xfrm>
          <a:off x="539552" y="1647962"/>
          <a:ext cx="8208912" cy="4229309"/>
        </p:xfrm>
        <a:graphic>
          <a:graphicData uri="http://schemas.openxmlformats.org/drawingml/2006/table">
            <a:tbl>
              <a:tblPr firstRow="1" firstCol="1" bandRow="1">
                <a:tableStyleId>{5C22544A-7EE6-4342-B048-85BDC9FD1C3A}</a:tableStyleId>
              </a:tblPr>
              <a:tblGrid>
                <a:gridCol w="4842837"/>
                <a:gridCol w="998524"/>
                <a:gridCol w="1241148"/>
                <a:gridCol w="1126403"/>
              </a:tblGrid>
              <a:tr h="537687">
                <a:tc>
                  <a:txBody>
                    <a:bodyPr/>
                    <a:lstStyle/>
                    <a:p>
                      <a:pPr marL="201930" algn="ctr">
                        <a:lnSpc>
                          <a:spcPct val="150000"/>
                        </a:lnSpc>
                        <a:spcAft>
                          <a:spcPts val="0"/>
                        </a:spcAft>
                      </a:pPr>
                      <a:r>
                        <a:rPr lang="pt-BR" sz="1100" u="sng" dirty="0">
                          <a:effectLst/>
                        </a:rPr>
                        <a:t>TEMAS PARA DEBATE</a:t>
                      </a:r>
                      <a:endParaRPr lang="pt-BR" sz="1100" dirty="0">
                        <a:effectLst/>
                        <a:latin typeface="Calibri"/>
                        <a:ea typeface="Calibri"/>
                        <a:cs typeface="Calibri"/>
                      </a:endParaRPr>
                    </a:p>
                  </a:txBody>
                  <a:tcPr marL="68580" marR="68580" marT="0" marB="0"/>
                </a:tc>
                <a:tc>
                  <a:txBody>
                    <a:bodyPr/>
                    <a:lstStyle/>
                    <a:p>
                      <a:pPr algn="ctr">
                        <a:lnSpc>
                          <a:spcPct val="150000"/>
                        </a:lnSpc>
                        <a:spcAft>
                          <a:spcPts val="0"/>
                        </a:spcAft>
                      </a:pPr>
                      <a:r>
                        <a:rPr lang="pt-BR" sz="1100" u="sng">
                          <a:effectLst/>
                        </a:rPr>
                        <a:t>DATA</a:t>
                      </a:r>
                      <a:endParaRPr lang="pt-BR" sz="1100">
                        <a:effectLst/>
                        <a:latin typeface="Calibri"/>
                        <a:ea typeface="Calibri"/>
                        <a:cs typeface="Calibri"/>
                      </a:endParaRPr>
                    </a:p>
                  </a:txBody>
                  <a:tcPr marL="68580" marR="68580" marT="0" marB="0"/>
                </a:tc>
                <a:tc>
                  <a:txBody>
                    <a:bodyPr/>
                    <a:lstStyle/>
                    <a:p>
                      <a:pPr algn="ctr">
                        <a:lnSpc>
                          <a:spcPct val="150000"/>
                        </a:lnSpc>
                        <a:spcAft>
                          <a:spcPts val="0"/>
                        </a:spcAft>
                      </a:pPr>
                      <a:r>
                        <a:rPr lang="pt-BR" sz="1100" u="sng">
                          <a:effectLst/>
                        </a:rPr>
                        <a:t>HORARIO</a:t>
                      </a:r>
                      <a:endParaRPr lang="pt-BR" sz="1100">
                        <a:effectLst/>
                        <a:latin typeface="Calibri"/>
                        <a:ea typeface="Calibri"/>
                        <a:cs typeface="Calibri"/>
                      </a:endParaRPr>
                    </a:p>
                  </a:txBody>
                  <a:tcPr marL="0" marR="0" marT="0" marB="0"/>
                </a:tc>
                <a:tc>
                  <a:txBody>
                    <a:bodyPr/>
                    <a:lstStyle/>
                    <a:p>
                      <a:pPr algn="ctr">
                        <a:lnSpc>
                          <a:spcPct val="150000"/>
                        </a:lnSpc>
                        <a:spcAft>
                          <a:spcPts val="0"/>
                        </a:spcAft>
                      </a:pPr>
                      <a:r>
                        <a:rPr lang="pt-BR" sz="1100" u="sng">
                          <a:effectLst/>
                        </a:rPr>
                        <a:t>LOCAL</a:t>
                      </a:r>
                      <a:endParaRPr lang="pt-BR" sz="1100">
                        <a:effectLst/>
                        <a:latin typeface="Calibri"/>
                        <a:ea typeface="Calibri"/>
                        <a:cs typeface="Calibri"/>
                      </a:endParaRPr>
                    </a:p>
                  </a:txBody>
                  <a:tcPr marL="0" marR="0" marT="0" marB="0"/>
                </a:tc>
              </a:tr>
              <a:tr h="537687">
                <a:tc>
                  <a:txBody>
                    <a:bodyPr/>
                    <a:lstStyle/>
                    <a:p>
                      <a:pPr marL="196850">
                        <a:lnSpc>
                          <a:spcPct val="150000"/>
                        </a:lnSpc>
                        <a:spcAft>
                          <a:spcPts val="0"/>
                        </a:spcAft>
                      </a:pPr>
                      <a:r>
                        <a:rPr lang="pt-BR" sz="1100">
                          <a:effectLst/>
                        </a:rPr>
                        <a:t>1. Demografia e Idade média das aposentadorias</a:t>
                      </a:r>
                      <a:endParaRPr lang="pt-BR" sz="1100">
                        <a:effectLst/>
                        <a:latin typeface="Calibri"/>
                        <a:ea typeface="Calibri"/>
                        <a:cs typeface="Calibri"/>
                      </a:endParaRPr>
                    </a:p>
                  </a:txBody>
                  <a:tcPr marL="68580" marR="68580" marT="0" marB="0"/>
                </a:tc>
                <a:tc rowSpan="2">
                  <a:txBody>
                    <a:bodyPr/>
                    <a:lstStyle/>
                    <a:p>
                      <a:pPr marL="436245" indent="-415290" algn="ctr">
                        <a:lnSpc>
                          <a:spcPct val="150000"/>
                        </a:lnSpc>
                        <a:spcAft>
                          <a:spcPts val="0"/>
                        </a:spcAft>
                      </a:pPr>
                      <a:r>
                        <a:rPr lang="pt-BR" sz="800">
                          <a:effectLst/>
                        </a:rPr>
                        <a:t> </a:t>
                      </a:r>
                      <a:endParaRPr lang="pt-BR" sz="1100">
                        <a:effectLst/>
                      </a:endParaRPr>
                    </a:p>
                    <a:p>
                      <a:pPr marL="436245" indent="-415290" algn="ctr">
                        <a:lnSpc>
                          <a:spcPct val="150000"/>
                        </a:lnSpc>
                        <a:spcAft>
                          <a:spcPts val="0"/>
                        </a:spcAft>
                      </a:pPr>
                      <a:r>
                        <a:rPr lang="pt-BR" sz="1100">
                          <a:effectLst/>
                        </a:rPr>
                        <a:t>08/03</a:t>
                      </a:r>
                      <a:endParaRPr lang="pt-BR" sz="1100">
                        <a:effectLst/>
                        <a:latin typeface="Calibri"/>
                        <a:ea typeface="Calibri"/>
                        <a:cs typeface="Calibri"/>
                      </a:endParaRPr>
                    </a:p>
                  </a:txBody>
                  <a:tcPr marL="68580" marR="68580" marT="0" marB="0"/>
                </a:tc>
                <a:tc rowSpan="2">
                  <a:txBody>
                    <a:bodyPr/>
                    <a:lstStyle/>
                    <a:p>
                      <a:pPr marL="90170" indent="90170">
                        <a:lnSpc>
                          <a:spcPct val="150000"/>
                        </a:lnSpc>
                        <a:spcAft>
                          <a:spcPts val="0"/>
                        </a:spcAft>
                      </a:pPr>
                      <a:r>
                        <a:rPr lang="pt-BR" sz="800">
                          <a:effectLst/>
                        </a:rPr>
                        <a:t> </a:t>
                      </a:r>
                      <a:endParaRPr lang="pt-BR" sz="1100">
                        <a:effectLst/>
                      </a:endParaRPr>
                    </a:p>
                    <a:p>
                      <a:pPr marL="90170" indent="90170">
                        <a:lnSpc>
                          <a:spcPct val="150000"/>
                        </a:lnSpc>
                        <a:spcAft>
                          <a:spcPts val="0"/>
                        </a:spcAft>
                      </a:pPr>
                      <a:r>
                        <a:rPr lang="pt-BR" sz="1100">
                          <a:effectLst/>
                        </a:rPr>
                        <a:t>09 às 18hrs</a:t>
                      </a:r>
                      <a:endParaRPr lang="pt-BR" sz="1100">
                        <a:effectLst/>
                        <a:latin typeface="Calibri"/>
                        <a:ea typeface="Calibri"/>
                        <a:cs typeface="Calibri"/>
                      </a:endParaRPr>
                    </a:p>
                  </a:txBody>
                  <a:tcPr marL="0" marR="0" marT="0" marB="0"/>
                </a:tc>
                <a:tc rowSpan="2">
                  <a:txBody>
                    <a:bodyPr/>
                    <a:lstStyle/>
                    <a:p>
                      <a:pPr marL="90170" indent="90170">
                        <a:lnSpc>
                          <a:spcPct val="150000"/>
                        </a:lnSpc>
                        <a:spcAft>
                          <a:spcPts val="0"/>
                        </a:spcAft>
                      </a:pPr>
                      <a:r>
                        <a:rPr lang="pt-BR" sz="800">
                          <a:effectLst/>
                        </a:rPr>
                        <a:t> </a:t>
                      </a:r>
                      <a:endParaRPr lang="pt-BR" sz="1100">
                        <a:effectLst/>
                      </a:endParaRPr>
                    </a:p>
                    <a:p>
                      <a:pPr marL="90170">
                        <a:lnSpc>
                          <a:spcPct val="150000"/>
                        </a:lnSpc>
                        <a:spcAft>
                          <a:spcPts val="0"/>
                        </a:spcAft>
                      </a:pPr>
                      <a:r>
                        <a:rPr lang="pt-BR" sz="1100">
                          <a:effectLst/>
                        </a:rPr>
                        <a:t>Brasília</a:t>
                      </a:r>
                      <a:endParaRPr lang="pt-BR" sz="1100">
                        <a:effectLst/>
                        <a:latin typeface="Calibri"/>
                        <a:ea typeface="Calibri"/>
                        <a:cs typeface="Calibri"/>
                      </a:endParaRPr>
                    </a:p>
                  </a:txBody>
                  <a:tcPr marL="0" marR="0" marT="0" marB="0"/>
                </a:tc>
              </a:tr>
              <a:tr h="548132">
                <a:tc>
                  <a:txBody>
                    <a:bodyPr/>
                    <a:lstStyle/>
                    <a:p>
                      <a:pPr marL="196850">
                        <a:lnSpc>
                          <a:spcPct val="150000"/>
                        </a:lnSpc>
                        <a:spcAft>
                          <a:spcPts val="0"/>
                        </a:spcAft>
                      </a:pPr>
                      <a:r>
                        <a:rPr lang="pt-BR" sz="1100">
                          <a:effectLst/>
                        </a:rPr>
                        <a:t>2. Previdência rural: financiamento e regras de acesso</a:t>
                      </a:r>
                      <a:endParaRPr lang="pt-BR" sz="1100">
                        <a:effectLst/>
                        <a:latin typeface="Calibri"/>
                        <a:ea typeface="Calibri"/>
                        <a:cs typeface="Calibri"/>
                      </a:endParaRPr>
                    </a:p>
                  </a:txBody>
                  <a:tcPr marL="68580" marR="68580" marT="0" marB="0"/>
                </a:tc>
                <a:tc vMerge="1">
                  <a:txBody>
                    <a:bodyPr/>
                    <a:lstStyle/>
                    <a:p>
                      <a:endParaRPr lang="pt-BR"/>
                    </a:p>
                  </a:txBody>
                  <a:tcPr/>
                </a:tc>
                <a:tc vMerge="1">
                  <a:txBody>
                    <a:bodyPr/>
                    <a:lstStyle/>
                    <a:p>
                      <a:endParaRPr lang="pt-BR"/>
                    </a:p>
                  </a:txBody>
                  <a:tcPr/>
                </a:tc>
                <a:tc vMerge="1">
                  <a:txBody>
                    <a:bodyPr/>
                    <a:lstStyle/>
                    <a:p>
                      <a:endParaRPr lang="pt-BR"/>
                    </a:p>
                  </a:txBody>
                  <a:tcPr/>
                </a:tc>
              </a:tr>
              <a:tr h="537687">
                <a:tc>
                  <a:txBody>
                    <a:bodyPr/>
                    <a:lstStyle/>
                    <a:p>
                      <a:pPr marL="196850">
                        <a:lnSpc>
                          <a:spcPct val="150000"/>
                        </a:lnSpc>
                        <a:spcAft>
                          <a:spcPts val="0"/>
                        </a:spcAft>
                      </a:pPr>
                      <a:r>
                        <a:rPr lang="pt-BR" sz="1100">
                          <a:effectLst/>
                        </a:rPr>
                        <a:t>3. Regimes Próprios de Previdência Social - RPPS</a:t>
                      </a:r>
                      <a:endParaRPr lang="pt-BR" sz="1100">
                        <a:effectLst/>
                        <a:latin typeface="Calibri"/>
                        <a:ea typeface="Calibri"/>
                        <a:cs typeface="Calibri"/>
                      </a:endParaRPr>
                    </a:p>
                  </a:txBody>
                  <a:tcPr marL="68580" marR="68580" marT="0" marB="0"/>
                </a:tc>
                <a:tc rowSpan="2">
                  <a:txBody>
                    <a:bodyPr/>
                    <a:lstStyle/>
                    <a:p>
                      <a:pPr marL="436245" indent="-415290" algn="ctr">
                        <a:lnSpc>
                          <a:spcPct val="150000"/>
                        </a:lnSpc>
                        <a:spcAft>
                          <a:spcPts val="0"/>
                        </a:spcAft>
                      </a:pPr>
                      <a:r>
                        <a:rPr lang="pt-BR" sz="800">
                          <a:effectLst/>
                        </a:rPr>
                        <a:t> </a:t>
                      </a:r>
                      <a:endParaRPr lang="pt-BR" sz="1100">
                        <a:effectLst/>
                      </a:endParaRPr>
                    </a:p>
                    <a:p>
                      <a:pPr marL="436245" indent="-415290" algn="ctr">
                        <a:lnSpc>
                          <a:spcPct val="150000"/>
                        </a:lnSpc>
                        <a:spcAft>
                          <a:spcPts val="0"/>
                        </a:spcAft>
                      </a:pPr>
                      <a:r>
                        <a:rPr lang="pt-BR" sz="1100">
                          <a:effectLst/>
                        </a:rPr>
                        <a:t>15/03</a:t>
                      </a:r>
                      <a:endParaRPr lang="pt-BR" sz="1100">
                        <a:effectLst/>
                        <a:latin typeface="Calibri"/>
                        <a:ea typeface="Calibri"/>
                        <a:cs typeface="Calibri"/>
                      </a:endParaRPr>
                    </a:p>
                  </a:txBody>
                  <a:tcPr marL="68580" marR="68580" marT="0" marB="0"/>
                </a:tc>
                <a:tc rowSpan="2">
                  <a:txBody>
                    <a:bodyPr/>
                    <a:lstStyle/>
                    <a:p>
                      <a:pPr marL="90170" indent="90170">
                        <a:lnSpc>
                          <a:spcPct val="150000"/>
                        </a:lnSpc>
                        <a:spcAft>
                          <a:spcPts val="0"/>
                        </a:spcAft>
                      </a:pPr>
                      <a:r>
                        <a:rPr lang="pt-BR" sz="800">
                          <a:effectLst/>
                        </a:rPr>
                        <a:t> </a:t>
                      </a:r>
                      <a:endParaRPr lang="pt-BR" sz="1100">
                        <a:effectLst/>
                      </a:endParaRPr>
                    </a:p>
                    <a:p>
                      <a:pPr marL="90170" indent="90170">
                        <a:lnSpc>
                          <a:spcPct val="150000"/>
                        </a:lnSpc>
                        <a:spcAft>
                          <a:spcPts val="0"/>
                        </a:spcAft>
                      </a:pPr>
                      <a:r>
                        <a:rPr lang="pt-BR" sz="1100">
                          <a:effectLst/>
                        </a:rPr>
                        <a:t>09 às 18hrs</a:t>
                      </a:r>
                      <a:endParaRPr lang="pt-BR" sz="1100">
                        <a:effectLst/>
                        <a:latin typeface="Calibri"/>
                        <a:ea typeface="Calibri"/>
                        <a:cs typeface="Calibri"/>
                      </a:endParaRPr>
                    </a:p>
                  </a:txBody>
                  <a:tcPr marL="0" marR="0" marT="0" marB="0"/>
                </a:tc>
                <a:tc rowSpan="2">
                  <a:txBody>
                    <a:bodyPr/>
                    <a:lstStyle/>
                    <a:p>
                      <a:pPr marL="90170" indent="90170">
                        <a:lnSpc>
                          <a:spcPct val="150000"/>
                        </a:lnSpc>
                        <a:spcAft>
                          <a:spcPts val="0"/>
                        </a:spcAft>
                      </a:pPr>
                      <a:r>
                        <a:rPr lang="pt-BR" sz="800">
                          <a:effectLst/>
                        </a:rPr>
                        <a:t> </a:t>
                      </a:r>
                      <a:endParaRPr lang="pt-BR" sz="1100">
                        <a:effectLst/>
                      </a:endParaRPr>
                    </a:p>
                    <a:p>
                      <a:pPr marL="90170">
                        <a:lnSpc>
                          <a:spcPct val="150000"/>
                        </a:lnSpc>
                        <a:spcAft>
                          <a:spcPts val="0"/>
                        </a:spcAft>
                      </a:pPr>
                      <a:r>
                        <a:rPr lang="pt-BR" sz="1100">
                          <a:effectLst/>
                        </a:rPr>
                        <a:t>São Paulo</a:t>
                      </a:r>
                      <a:endParaRPr lang="pt-BR" sz="1100">
                        <a:effectLst/>
                        <a:latin typeface="Calibri"/>
                        <a:ea typeface="Calibri"/>
                        <a:cs typeface="Calibri"/>
                      </a:endParaRPr>
                    </a:p>
                  </a:txBody>
                  <a:tcPr marL="0" marR="0" marT="0" marB="0"/>
                </a:tc>
              </a:tr>
              <a:tr h="537687">
                <a:tc>
                  <a:txBody>
                    <a:bodyPr/>
                    <a:lstStyle/>
                    <a:p>
                      <a:pPr marL="196850">
                        <a:lnSpc>
                          <a:spcPct val="150000"/>
                        </a:lnSpc>
                        <a:spcAft>
                          <a:spcPts val="0"/>
                        </a:spcAft>
                      </a:pPr>
                      <a:r>
                        <a:rPr lang="pt-BR" sz="1100">
                          <a:effectLst/>
                        </a:rPr>
                        <a:t>4. Pensões por morte no RGPS e nos RPPS</a:t>
                      </a:r>
                      <a:endParaRPr lang="pt-BR" sz="1100">
                        <a:effectLst/>
                        <a:latin typeface="Calibri"/>
                        <a:ea typeface="Calibri"/>
                        <a:cs typeface="Calibri"/>
                      </a:endParaRPr>
                    </a:p>
                  </a:txBody>
                  <a:tcPr marL="68580" marR="68580" marT="0" marB="0"/>
                </a:tc>
                <a:tc vMerge="1">
                  <a:txBody>
                    <a:bodyPr/>
                    <a:lstStyle/>
                    <a:p>
                      <a:endParaRPr lang="pt-BR"/>
                    </a:p>
                  </a:txBody>
                  <a:tcPr/>
                </a:tc>
                <a:tc vMerge="1">
                  <a:txBody>
                    <a:bodyPr/>
                    <a:lstStyle/>
                    <a:p>
                      <a:endParaRPr lang="pt-BR"/>
                    </a:p>
                  </a:txBody>
                  <a:tcPr/>
                </a:tc>
                <a:tc vMerge="1">
                  <a:txBody>
                    <a:bodyPr/>
                    <a:lstStyle/>
                    <a:p>
                      <a:endParaRPr lang="pt-BR"/>
                    </a:p>
                  </a:txBody>
                  <a:tcPr/>
                </a:tc>
              </a:tr>
              <a:tr h="1530429">
                <a:tc>
                  <a:txBody>
                    <a:bodyPr/>
                    <a:lstStyle/>
                    <a:p>
                      <a:pPr marL="196850">
                        <a:lnSpc>
                          <a:spcPct val="150000"/>
                        </a:lnSpc>
                        <a:spcAft>
                          <a:spcPts val="0"/>
                        </a:spcAft>
                      </a:pPr>
                      <a:r>
                        <a:rPr lang="pt-BR" sz="1100" dirty="0">
                          <a:effectLst/>
                        </a:rPr>
                        <a:t>5. Diferença de regras entre homens e mulheres; Exposição do IBGE sobre os cálculos do crescimento populacional, taxa de fecundidade e da esperança de vida ao nascer.</a:t>
                      </a:r>
                      <a:endParaRPr lang="pt-BR" sz="1100" dirty="0">
                        <a:effectLst/>
                        <a:latin typeface="Calibri"/>
                        <a:ea typeface="Calibri"/>
                        <a:cs typeface="Calibri"/>
                      </a:endParaRPr>
                    </a:p>
                  </a:txBody>
                  <a:tcPr marL="68580" marR="68580" marT="0" marB="0"/>
                </a:tc>
                <a:tc>
                  <a:txBody>
                    <a:bodyPr/>
                    <a:lstStyle/>
                    <a:p>
                      <a:pPr marL="436245" indent="-415290" algn="ctr">
                        <a:lnSpc>
                          <a:spcPct val="150000"/>
                        </a:lnSpc>
                        <a:spcAft>
                          <a:spcPts val="0"/>
                        </a:spcAft>
                      </a:pPr>
                      <a:r>
                        <a:rPr lang="pt-BR" sz="1100">
                          <a:effectLst/>
                        </a:rPr>
                        <a:t> </a:t>
                      </a:r>
                    </a:p>
                    <a:p>
                      <a:pPr marL="436245" indent="-415290" algn="ctr">
                        <a:lnSpc>
                          <a:spcPct val="150000"/>
                        </a:lnSpc>
                        <a:spcAft>
                          <a:spcPts val="0"/>
                        </a:spcAft>
                      </a:pPr>
                      <a:r>
                        <a:rPr lang="pt-BR" sz="1100">
                          <a:effectLst/>
                        </a:rPr>
                        <a:t>22/03</a:t>
                      </a:r>
                      <a:endParaRPr lang="pt-BR" sz="1100">
                        <a:effectLst/>
                        <a:latin typeface="Calibri"/>
                        <a:ea typeface="Calibri"/>
                        <a:cs typeface="Calibri"/>
                      </a:endParaRPr>
                    </a:p>
                  </a:txBody>
                  <a:tcPr marL="68580" marR="68580" marT="0" marB="0"/>
                </a:tc>
                <a:tc>
                  <a:txBody>
                    <a:bodyPr/>
                    <a:lstStyle/>
                    <a:p>
                      <a:pPr marL="90170" indent="90170">
                        <a:lnSpc>
                          <a:spcPct val="150000"/>
                        </a:lnSpc>
                        <a:spcAft>
                          <a:spcPts val="0"/>
                        </a:spcAft>
                      </a:pPr>
                      <a:r>
                        <a:rPr lang="pt-BR" sz="1100">
                          <a:effectLst/>
                        </a:rPr>
                        <a:t> </a:t>
                      </a:r>
                    </a:p>
                    <a:p>
                      <a:pPr marL="90170" indent="90170">
                        <a:lnSpc>
                          <a:spcPct val="150000"/>
                        </a:lnSpc>
                        <a:spcAft>
                          <a:spcPts val="0"/>
                        </a:spcAft>
                      </a:pPr>
                      <a:r>
                        <a:rPr lang="pt-BR" sz="1100">
                          <a:effectLst/>
                        </a:rPr>
                        <a:t>09 às 18hrs</a:t>
                      </a:r>
                      <a:endParaRPr lang="pt-BR" sz="1100">
                        <a:effectLst/>
                        <a:latin typeface="Calibri"/>
                        <a:ea typeface="Calibri"/>
                        <a:cs typeface="Calibri"/>
                      </a:endParaRPr>
                    </a:p>
                  </a:txBody>
                  <a:tcPr marL="0" marR="0" marT="0" marB="0"/>
                </a:tc>
                <a:tc>
                  <a:txBody>
                    <a:bodyPr/>
                    <a:lstStyle/>
                    <a:p>
                      <a:pPr marL="90170">
                        <a:lnSpc>
                          <a:spcPct val="150000"/>
                        </a:lnSpc>
                        <a:spcAft>
                          <a:spcPts val="0"/>
                        </a:spcAft>
                      </a:pPr>
                      <a:r>
                        <a:rPr lang="pt-BR" sz="1100" dirty="0">
                          <a:effectLst/>
                        </a:rPr>
                        <a:t> </a:t>
                      </a:r>
                    </a:p>
                    <a:p>
                      <a:pPr marL="90170">
                        <a:lnSpc>
                          <a:spcPct val="150000"/>
                        </a:lnSpc>
                        <a:spcAft>
                          <a:spcPts val="0"/>
                        </a:spcAft>
                      </a:pPr>
                      <a:r>
                        <a:rPr lang="pt-BR" sz="1100" dirty="0">
                          <a:effectLst/>
                        </a:rPr>
                        <a:t>Brasília</a:t>
                      </a:r>
                      <a:endParaRPr lang="pt-BR" sz="1100" dirty="0">
                        <a:effectLst/>
                        <a:latin typeface="Calibri"/>
                        <a:ea typeface="Calibri"/>
                        <a:cs typeface="Calibri"/>
                      </a:endParaRPr>
                    </a:p>
                  </a:txBody>
                  <a:tcPr marL="0" marR="0" marT="0" marB="0"/>
                </a:tc>
              </a:tr>
            </a:tbl>
          </a:graphicData>
        </a:graphic>
      </p:graphicFrame>
    </p:spTree>
    <p:extLst>
      <p:ext uri="{BB962C8B-B14F-4D97-AF65-F5344CB8AC3E}">
        <p14:creationId xmlns:p14="http://schemas.microsoft.com/office/powerpoint/2010/main" val="2167794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8416" y="2276872"/>
            <a:ext cx="8028384" cy="2331690"/>
          </a:xfrm>
        </p:spPr>
        <p:txBody>
          <a:bodyPr/>
          <a:lstStyle/>
          <a:p>
            <a:r>
              <a:rPr lang="pt-BR" sz="4000" b="1" dirty="0" smtClean="0"/>
              <a:t>2. Apresentações debatidas e consolidadas com as contribuições de todos os membros do grupo de trabalho</a:t>
            </a:r>
            <a:endParaRPr lang="pt-BR" sz="4000" b="1" dirty="0"/>
          </a:p>
        </p:txBody>
      </p:sp>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38</a:t>
            </a:fld>
            <a:endParaRPr lang="pt-BR" dirty="0">
              <a:solidFill>
                <a:prstClr val="black"/>
              </a:solidFill>
            </a:endParaRPr>
          </a:p>
        </p:txBody>
      </p:sp>
    </p:spTree>
    <p:extLst>
      <p:ext uri="{BB962C8B-B14F-4D97-AF65-F5344CB8AC3E}">
        <p14:creationId xmlns:p14="http://schemas.microsoft.com/office/powerpoint/2010/main" val="3294328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p:nvPr>
        </p:nvSpPr>
        <p:spPr>
          <a:xfrm>
            <a:off x="683568" y="2708920"/>
            <a:ext cx="7772400" cy="1470025"/>
          </a:xfrm>
        </p:spPr>
        <p:txBody>
          <a:bodyPr/>
          <a:lstStyle/>
          <a:p>
            <a:pPr eaLnBrk="1" hangingPunct="1"/>
            <a:r>
              <a:rPr lang="pt-BR" b="1" dirty="0" smtClean="0"/>
              <a:t>Demografia e Idade média das aposentadorias </a:t>
            </a:r>
          </a:p>
        </p:txBody>
      </p:sp>
      <p:sp>
        <p:nvSpPr>
          <p:cNvPr id="4" name="Espaço Reservado para Número de Slide 3"/>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39</a:t>
            </a:fld>
            <a:endParaRPr lang="pt-BR" dirty="0">
              <a:solidFill>
                <a:prstClr val="black"/>
              </a:solidFill>
            </a:endParaRPr>
          </a:p>
        </p:txBody>
      </p:sp>
    </p:spTree>
    <p:extLst>
      <p:ext uri="{BB962C8B-B14F-4D97-AF65-F5344CB8AC3E}">
        <p14:creationId xmlns:p14="http://schemas.microsoft.com/office/powerpoint/2010/main" val="1119626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36712"/>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MP 726/2016</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07950" y="1394583"/>
            <a:ext cx="8928100" cy="5017964"/>
          </a:xfrm>
        </p:spPr>
        <p:txBody>
          <a:bodyPr>
            <a:noAutofit/>
          </a:bodyPr>
          <a:lstStyle/>
          <a:p>
            <a:pPr algn="just" eaLnBrk="1" hangingPunct="1">
              <a:lnSpc>
                <a:spcPct val="80000"/>
              </a:lnSpc>
              <a:spcBef>
                <a:spcPts val="300"/>
              </a:spcBef>
              <a:spcAft>
                <a:spcPts val="300"/>
              </a:spcAft>
              <a:buFont typeface="Arial" panose="020B0604020202020204" pitchFamily="34" charset="0"/>
              <a:buChar char="•"/>
              <a:defRPr/>
            </a:pPr>
            <a:r>
              <a:rPr lang="pt-BR" sz="2200" dirty="0" smtClean="0"/>
              <a:t>Publicada em 12/05/2016 e retificada em 19/05/2016, altera </a:t>
            </a:r>
            <a:r>
              <a:rPr lang="pt-BR" sz="2200" dirty="0"/>
              <a:t>e revoga dispositivos da Lei </a:t>
            </a:r>
            <a:r>
              <a:rPr lang="pt-BR" sz="2200" dirty="0" smtClean="0"/>
              <a:t>nº</a:t>
            </a:r>
            <a:r>
              <a:rPr lang="pt-BR" sz="2200" dirty="0"/>
              <a:t> </a:t>
            </a:r>
            <a:r>
              <a:rPr lang="pt-BR" sz="2200" dirty="0" smtClean="0"/>
              <a:t>10.683/2003, </a:t>
            </a:r>
            <a:r>
              <a:rPr lang="pt-BR" sz="2200" dirty="0"/>
              <a:t>que dispõe sobre a organização da Presidência da República e dos </a:t>
            </a:r>
            <a:r>
              <a:rPr lang="pt-BR" sz="2200" dirty="0" smtClean="0"/>
              <a:t>Ministérios.</a:t>
            </a:r>
            <a:endParaRPr lang="pt-BR" altLang="pt-BR" sz="2200" dirty="0" smtClean="0"/>
          </a:p>
          <a:p>
            <a:pPr algn="just" eaLnBrk="1" hangingPunct="1">
              <a:lnSpc>
                <a:spcPct val="80000"/>
              </a:lnSpc>
              <a:spcBef>
                <a:spcPts val="300"/>
              </a:spcBef>
              <a:spcAft>
                <a:spcPts val="300"/>
              </a:spcAft>
              <a:buFont typeface="Arial" panose="020B0604020202020204" pitchFamily="34" charset="0"/>
              <a:buChar char="•"/>
              <a:defRPr/>
            </a:pPr>
            <a:r>
              <a:rPr lang="pt-BR" altLang="pt-BR" sz="2200" dirty="0" smtClean="0"/>
              <a:t>Transforma o Ministério do Trabalho e Previdência Social em Ministério do Trabalho. (art. 2º, IV)</a:t>
            </a:r>
          </a:p>
          <a:p>
            <a:pPr algn="just">
              <a:spcBef>
                <a:spcPts val="300"/>
              </a:spcBef>
              <a:spcAft>
                <a:spcPts val="300"/>
              </a:spcAft>
            </a:pPr>
            <a:r>
              <a:rPr lang="pt-BR" sz="2200" dirty="0" smtClean="0"/>
              <a:t>Transfere o Instituto Nacional do Seguro Social - INSS e o Conselho de Recursos </a:t>
            </a:r>
            <a:r>
              <a:rPr lang="pt-BR" sz="2200" strike="sngStrike" dirty="0" smtClean="0"/>
              <a:t>da Previdência Social</a:t>
            </a:r>
            <a:r>
              <a:rPr lang="pt-BR" sz="2200" dirty="0" smtClean="0"/>
              <a:t> do Seguro Social para o Ministério do Desenvolvimento Social e Agrário. (art. 7º, § 1º, II)</a:t>
            </a:r>
          </a:p>
          <a:p>
            <a:pPr algn="just">
              <a:spcBef>
                <a:spcPts val="300"/>
              </a:spcBef>
              <a:spcAft>
                <a:spcPts val="300"/>
              </a:spcAft>
            </a:pPr>
            <a:r>
              <a:rPr lang="pt-BR" sz="2200" dirty="0" smtClean="0"/>
              <a:t>Transfere a Superintendência </a:t>
            </a:r>
            <a:r>
              <a:rPr lang="pt-BR" sz="2200" dirty="0"/>
              <a:t>Nacional de Previdência Complementar </a:t>
            </a:r>
            <a:r>
              <a:rPr lang="pt-BR" sz="2200" dirty="0" smtClean="0"/>
              <a:t>- </a:t>
            </a:r>
            <a:r>
              <a:rPr lang="pt-BR" sz="2200" dirty="0"/>
              <a:t>PREVIC, o Conselho Nacional de Previdência Complementar e a Câmara de Recursos da Previdência Complementar para o Ministério da </a:t>
            </a:r>
            <a:r>
              <a:rPr lang="pt-BR" sz="2200" dirty="0" smtClean="0"/>
              <a:t>Fazenda. (art. 7º, § 1º, III)</a:t>
            </a:r>
            <a:endParaRPr lang="pt-BR" sz="2200" dirty="0"/>
          </a:p>
          <a:p>
            <a:pPr algn="just">
              <a:spcBef>
                <a:spcPts val="300"/>
              </a:spcBef>
              <a:spcAft>
                <a:spcPts val="300"/>
              </a:spcAft>
            </a:pPr>
            <a:r>
              <a:rPr lang="pt-BR" sz="2200" dirty="0" smtClean="0"/>
              <a:t>Transfere o </a:t>
            </a:r>
            <a:r>
              <a:rPr lang="pt-BR" sz="2200" dirty="0"/>
              <a:t>Conselho Nacional de Previdência </a:t>
            </a:r>
            <a:r>
              <a:rPr lang="pt-BR" sz="2200" strike="sngStrike" dirty="0" smtClean="0"/>
              <a:t>Social</a:t>
            </a:r>
            <a:r>
              <a:rPr lang="pt-BR" sz="2200" dirty="0" smtClean="0"/>
              <a:t> e </a:t>
            </a:r>
            <a:r>
              <a:rPr lang="pt-BR" sz="2200" dirty="0"/>
              <a:t>a Empresa de Tecnologia e Informações da Previdência </a:t>
            </a:r>
            <a:r>
              <a:rPr lang="pt-BR" sz="2200" strike="sngStrike" dirty="0"/>
              <a:t>Social</a:t>
            </a:r>
            <a:r>
              <a:rPr lang="pt-BR" sz="2200" dirty="0"/>
              <a:t> - </a:t>
            </a:r>
            <a:r>
              <a:rPr lang="pt-BR" sz="2200" dirty="0" err="1" smtClean="0"/>
              <a:t>Dataprev</a:t>
            </a:r>
            <a:r>
              <a:rPr lang="pt-BR" sz="2200" dirty="0" smtClean="0"/>
              <a:t> para o Ministério da </a:t>
            </a:r>
            <a:r>
              <a:rPr lang="pt-BR" sz="2200" dirty="0" smtClean="0"/>
              <a:t>Fazenda, e altera suas denominações</a:t>
            </a:r>
            <a:r>
              <a:rPr lang="pt-BR" sz="2200" dirty="0" smtClean="0"/>
              <a:t>. (art. 7º, § 1º, IV)</a:t>
            </a:r>
            <a:endParaRPr lang="pt-BR" sz="2200" dirty="0"/>
          </a:p>
          <a:p>
            <a:pPr indent="200025" algn="just" eaLnBrk="1" hangingPunct="1">
              <a:lnSpc>
                <a:spcPct val="80000"/>
              </a:lnSpc>
              <a:spcAft>
                <a:spcPts val="600"/>
              </a:spcAft>
              <a:buFont typeface="Arial" panose="020B0604020202020204" pitchFamily="34" charset="0"/>
              <a:buChar char="•"/>
              <a:defRPr/>
            </a:pPr>
            <a:endParaRPr lang="pt-BR" altLang="pt-BR" sz="2200" dirty="0" smtClean="0"/>
          </a:p>
          <a:p>
            <a:pPr indent="0" algn="just" eaLnBrk="1" hangingPunct="1">
              <a:lnSpc>
                <a:spcPct val="80000"/>
              </a:lnSpc>
              <a:spcAft>
                <a:spcPts val="600"/>
              </a:spcAft>
              <a:buNone/>
              <a:defRPr/>
            </a:pPr>
            <a:endParaRPr lang="pt-BR" altLang="pt-BR" sz="2200" dirty="0" smtClean="0"/>
          </a:p>
        </p:txBody>
      </p:sp>
    </p:spTree>
    <p:extLst>
      <p:ext uri="{BB962C8B-B14F-4D97-AF65-F5344CB8AC3E}">
        <p14:creationId xmlns:p14="http://schemas.microsoft.com/office/powerpoint/2010/main" val="237873482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ço Reservado para Conteúdo 2"/>
          <p:cNvSpPr>
            <a:spLocks noGrp="1"/>
          </p:cNvSpPr>
          <p:nvPr>
            <p:ph idx="1"/>
          </p:nvPr>
        </p:nvSpPr>
        <p:spPr>
          <a:xfrm>
            <a:off x="49784" y="1387885"/>
            <a:ext cx="8856984" cy="5301207"/>
          </a:xfrm>
        </p:spPr>
        <p:txBody>
          <a:bodyPr/>
          <a:lstStyle/>
          <a:p>
            <a:pPr algn="just" eaLnBrk="1" hangingPunct="1"/>
            <a:r>
              <a:rPr lang="pt-BR" sz="1800" dirty="0" smtClean="0"/>
              <a:t>A </a:t>
            </a:r>
            <a:r>
              <a:rPr lang="pt-BR" sz="1800" dirty="0"/>
              <a:t>população </a:t>
            </a:r>
            <a:r>
              <a:rPr lang="pt-BR" sz="1800" dirty="0" smtClean="0"/>
              <a:t>idosa vai saltar de 22 </a:t>
            </a:r>
            <a:r>
              <a:rPr lang="pt-BR" sz="1800" dirty="0"/>
              <a:t>milhões de pessoas com 60 anos ou mais </a:t>
            </a:r>
            <a:r>
              <a:rPr lang="pt-BR" sz="1800" dirty="0" smtClean="0"/>
              <a:t>(projeção </a:t>
            </a:r>
            <a:r>
              <a:rPr lang="pt-BR" sz="1800" dirty="0"/>
              <a:t>do IBGE para 2013) para cerca de 73,5 milhões em 2060</a:t>
            </a:r>
            <a:r>
              <a:rPr lang="pt-BR" sz="1800" dirty="0" smtClean="0"/>
              <a:t>.</a:t>
            </a:r>
          </a:p>
          <a:p>
            <a:pPr algn="just" eaLnBrk="1" hangingPunct="1"/>
            <a:endParaRPr lang="pt-BR" sz="1800" dirty="0" smtClean="0"/>
          </a:p>
          <a:p>
            <a:pPr algn="just" eaLnBrk="1" hangingPunct="1"/>
            <a:r>
              <a:rPr lang="pt-BR" sz="1800" dirty="0"/>
              <a:t>Em termos de proporção da população, no mesmo período, a participação dos idosos na população total vai saltar do patamar de 10% para cerca de 33,7% em 2060, conforme a projeção demográfica do IBGE divulgada em </a:t>
            </a:r>
            <a:r>
              <a:rPr lang="pt-BR" sz="1800" dirty="0" smtClean="0"/>
              <a:t>2013.  Ou </a:t>
            </a:r>
            <a:r>
              <a:rPr lang="pt-BR" sz="1800" dirty="0"/>
              <a:t>seja, hoje, uma em cada dez pessoas é idosa. Em 2060, uma em cada três será idosa</a:t>
            </a:r>
            <a:r>
              <a:rPr lang="pt-BR" sz="1800" dirty="0" smtClean="0"/>
              <a:t>.</a:t>
            </a:r>
          </a:p>
          <a:p>
            <a:pPr algn="just" eaLnBrk="1" hangingPunct="1"/>
            <a:endParaRPr lang="pt-BR" sz="1800" dirty="0" smtClean="0"/>
          </a:p>
          <a:p>
            <a:pPr algn="just" eaLnBrk="1" hangingPunct="1"/>
            <a:r>
              <a:rPr lang="pt-BR" sz="1800" dirty="0" smtClean="0"/>
              <a:t>O Brasil atravessa a fase final do bônus demográfico, com previsão de encerramento por volta de 2024, devido à redução da taxa de fecundidade e ao aumento da expectativa de vida.</a:t>
            </a:r>
          </a:p>
          <a:p>
            <a:pPr algn="just" eaLnBrk="1" hangingPunct="1"/>
            <a:endParaRPr lang="pt-BR" sz="1800" dirty="0" smtClean="0"/>
          </a:p>
          <a:p>
            <a:pPr algn="just" eaLnBrk="1" hangingPunct="1"/>
            <a:r>
              <a:rPr lang="pt-BR" sz="1800" dirty="0" smtClean="0"/>
              <a:t>O resultado previdenciário será duplamente pressionado: haverá mais beneficiários da previdência e um menor contingente de contribuintes.</a:t>
            </a:r>
          </a:p>
          <a:p>
            <a:pPr eaLnBrk="1" hangingPunct="1"/>
            <a:endParaRPr lang="pt-BR" sz="1800" dirty="0" smtClean="0"/>
          </a:p>
          <a:p>
            <a:pPr eaLnBrk="1" hangingPunct="1"/>
            <a:endParaRPr lang="pt-BR" sz="1800" dirty="0" smtClean="0"/>
          </a:p>
        </p:txBody>
      </p:sp>
      <p:sp>
        <p:nvSpPr>
          <p:cNvPr id="5" name="CaixaDeTexto 4"/>
          <p:cNvSpPr txBox="1"/>
          <p:nvPr/>
        </p:nvSpPr>
        <p:spPr>
          <a:xfrm>
            <a:off x="395536" y="764704"/>
            <a:ext cx="8352928" cy="523220"/>
          </a:xfrm>
          <a:prstGeom prst="rect">
            <a:avLst/>
          </a:prstGeom>
          <a:noFill/>
        </p:spPr>
        <p:txBody>
          <a:bodyPr wrap="square" rtlCol="0">
            <a:spAutoFit/>
          </a:bodyPr>
          <a:lstStyle/>
          <a:p>
            <a:pPr algn="ctr"/>
            <a:r>
              <a:rPr lang="pt-BR" sz="2800" b="1" dirty="0" smtClean="0">
                <a:solidFill>
                  <a:prstClr val="black"/>
                </a:solidFill>
                <a:latin typeface="Calibri"/>
                <a:cs typeface="Arial" charset="0"/>
              </a:rPr>
              <a:t>Principais Constatações</a:t>
            </a:r>
            <a:endParaRPr lang="pt-BR" sz="2800" b="1" dirty="0">
              <a:solidFill>
                <a:prstClr val="black"/>
              </a:solidFill>
              <a:latin typeface="Calibri"/>
              <a:cs typeface="Arial" charset="0"/>
            </a:endParaRPr>
          </a:p>
        </p:txBody>
      </p:sp>
      <p:sp>
        <p:nvSpPr>
          <p:cNvPr id="3" name="Espaço Reservado para Número de Slide 2"/>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40</a:t>
            </a:fld>
            <a:endParaRPr lang="pt-BR" dirty="0">
              <a:solidFill>
                <a:prstClr val="black"/>
              </a:solidFill>
            </a:endParaRPr>
          </a:p>
        </p:txBody>
      </p:sp>
    </p:spTree>
    <p:extLst>
      <p:ext uri="{BB962C8B-B14F-4D97-AF65-F5344CB8AC3E}">
        <p14:creationId xmlns:p14="http://schemas.microsoft.com/office/powerpoint/2010/main" val="127471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51259" y="691728"/>
            <a:ext cx="8741221" cy="1081088"/>
          </a:xfrm>
          <a:prstGeom prst="rect">
            <a:avLst/>
          </a:prstGeom>
          <a:noFill/>
          <a:ln>
            <a:noFill/>
          </a:ln>
          <a:effectLst/>
          <a:extLst/>
        </p:spPr>
        <p:txBody>
          <a:bodyPr anchor="ctr"/>
          <a:lstStyle/>
          <a:p>
            <a:pPr algn="just"/>
            <a:r>
              <a:rPr lang="pt-BR" altLang="pt-BR" sz="1800" dirty="0">
                <a:solidFill>
                  <a:prstClr val="black"/>
                </a:solidFill>
                <a:latin typeface="Calibri"/>
                <a:cs typeface="Arial" charset="0"/>
              </a:rPr>
              <a:t>A taxa de fecundidade caiu 57,7% entre 1980 e 2015, passando de 4,1 para 1,7 filhos nascidos vivos por </a:t>
            </a:r>
            <a:r>
              <a:rPr lang="pt-BR" altLang="pt-BR" sz="1800" dirty="0" smtClean="0">
                <a:solidFill>
                  <a:prstClr val="black"/>
                </a:solidFill>
                <a:latin typeface="Calibri"/>
                <a:cs typeface="Arial" charset="0"/>
              </a:rPr>
              <a:t>mulher, </a:t>
            </a:r>
            <a:r>
              <a:rPr lang="pt-BR" altLang="pt-BR" sz="1800" dirty="0">
                <a:solidFill>
                  <a:prstClr val="black"/>
                </a:solidFill>
                <a:latin typeface="Calibri"/>
                <a:cs typeface="Arial" charset="0"/>
              </a:rPr>
              <a:t>implicando menor crescimento da população no </a:t>
            </a:r>
            <a:r>
              <a:rPr lang="pt-BR" altLang="pt-BR" sz="1800" dirty="0" smtClean="0">
                <a:solidFill>
                  <a:prstClr val="black"/>
                </a:solidFill>
                <a:latin typeface="Calibri"/>
                <a:cs typeface="Arial" charset="0"/>
              </a:rPr>
              <a:t>futuro. </a:t>
            </a:r>
            <a:endParaRPr lang="pt-BR" altLang="pt-BR" sz="1800" dirty="0">
              <a:solidFill>
                <a:prstClr val="black"/>
              </a:solidFill>
              <a:latin typeface="Calibri"/>
              <a:cs typeface="Arial" charset="0"/>
            </a:endParaRPr>
          </a:p>
        </p:txBody>
      </p:sp>
      <p:sp>
        <p:nvSpPr>
          <p:cNvPr id="17411" name="CaixaDeTexto 1"/>
          <p:cNvSpPr txBox="1">
            <a:spLocks noChangeArrowheads="1"/>
          </p:cNvSpPr>
          <p:nvPr/>
        </p:nvSpPr>
        <p:spPr bwMode="auto">
          <a:xfrm>
            <a:off x="107950" y="6494463"/>
            <a:ext cx="8991600" cy="247650"/>
          </a:xfrm>
          <a:prstGeom prst="rect">
            <a:avLst/>
          </a:prstGeom>
          <a:noFill/>
          <a:ln w="9525">
            <a:noFill/>
            <a:miter lim="800000"/>
            <a:headEnd/>
            <a:tailEnd/>
          </a:ln>
        </p:spPr>
        <p:txBody>
          <a:bodyPr>
            <a:spAutoFit/>
          </a:bodyPr>
          <a:lstStyle/>
          <a:p>
            <a:r>
              <a:rPr lang="pt-BR" altLang="pt-BR" sz="1000" dirty="0">
                <a:solidFill>
                  <a:prstClr val="black"/>
                </a:solidFill>
                <a:latin typeface="Arial" charset="0"/>
                <a:cs typeface="Arial" charset="0"/>
              </a:rPr>
              <a:t>Fonte: IBGE/ Projeção da População de 2004 e 2013</a:t>
            </a:r>
          </a:p>
        </p:txBody>
      </p:sp>
      <p:graphicFrame>
        <p:nvGraphicFramePr>
          <p:cNvPr id="15" name="Gráfico 14"/>
          <p:cNvGraphicFramePr>
            <a:graphicFrameLocks noGrp="1"/>
          </p:cNvGraphicFramePr>
          <p:nvPr>
            <p:extLst/>
          </p:nvPr>
        </p:nvGraphicFramePr>
        <p:xfrm>
          <a:off x="151259" y="1729751"/>
          <a:ext cx="8885237" cy="4436747"/>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1"/>
          <p:cNvSpPr txBox="1">
            <a:spLocks noChangeArrowheads="1"/>
          </p:cNvSpPr>
          <p:nvPr/>
        </p:nvSpPr>
        <p:spPr bwMode="auto">
          <a:xfrm>
            <a:off x="151259" y="6083533"/>
            <a:ext cx="8991600" cy="338554"/>
          </a:xfrm>
          <a:prstGeom prst="rect">
            <a:avLst/>
          </a:prstGeom>
          <a:noFill/>
          <a:ln w="9525">
            <a:noFill/>
            <a:miter lim="800000"/>
            <a:headEnd/>
            <a:tailEnd/>
          </a:ln>
        </p:spPr>
        <p:txBody>
          <a:bodyPr>
            <a:spAutoFit/>
          </a:bodyPr>
          <a:lstStyle/>
          <a:p>
            <a:r>
              <a:rPr lang="pt-BR" altLang="pt-BR" sz="1600" dirty="0" smtClean="0">
                <a:solidFill>
                  <a:prstClr val="black"/>
                </a:solidFill>
                <a:latin typeface="Calibri"/>
                <a:cs typeface="Arial" charset="0"/>
              </a:rPr>
              <a:t>Projeção para 2034: 1,5 filhos nascidos vivos por mulher</a:t>
            </a:r>
            <a:endParaRPr lang="pt-BR" altLang="pt-BR" sz="1600" dirty="0">
              <a:solidFill>
                <a:prstClr val="black"/>
              </a:solidFill>
              <a:latin typeface="Calibri"/>
              <a:cs typeface="Arial" charset="0"/>
            </a:endParaRPr>
          </a:p>
        </p:txBody>
      </p:sp>
      <p:sp>
        <p:nvSpPr>
          <p:cNvPr id="3" name="Espaço Reservado para Número de Slide 2"/>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41</a:t>
            </a:fld>
            <a:endParaRPr lang="pt-BR" dirty="0">
              <a:solidFill>
                <a:prstClr val="black"/>
              </a:solidFill>
            </a:endParaRPr>
          </a:p>
        </p:txBody>
      </p:sp>
    </p:spTree>
    <p:extLst>
      <p:ext uri="{BB962C8B-B14F-4D97-AF65-F5344CB8AC3E}">
        <p14:creationId xmlns:p14="http://schemas.microsoft.com/office/powerpoint/2010/main" val="3564310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00874" y="767523"/>
            <a:ext cx="8569325" cy="923330"/>
          </a:xfrm>
          <a:prstGeom prst="rect">
            <a:avLst/>
          </a:prstGeom>
        </p:spPr>
        <p:txBody>
          <a:bodyPr>
            <a:spAutoFit/>
          </a:bodyPr>
          <a:lstStyle/>
          <a:p>
            <a:pPr algn="just"/>
            <a:r>
              <a:rPr lang="pt-BR" altLang="pt-BR" sz="1800" dirty="0">
                <a:solidFill>
                  <a:prstClr val="black"/>
                </a:solidFill>
                <a:latin typeface="Calibri" pitchFamily="34" charset="0"/>
                <a:cs typeface="Arial" charset="0"/>
              </a:rPr>
              <a:t>Nos últimos 35 anos, a esperança de vida ao nascer aumentou 12,8 anos. O aumento da longevidade da população demanda ações específicas para a sustentabilidade da seguridade social.</a:t>
            </a:r>
          </a:p>
        </p:txBody>
      </p:sp>
      <p:sp>
        <p:nvSpPr>
          <p:cNvPr id="19459" name="CaixaDeTexto 1"/>
          <p:cNvSpPr txBox="1">
            <a:spLocks noChangeArrowheads="1"/>
          </p:cNvSpPr>
          <p:nvPr/>
        </p:nvSpPr>
        <p:spPr bwMode="auto">
          <a:xfrm>
            <a:off x="107950" y="6494463"/>
            <a:ext cx="8991600" cy="247650"/>
          </a:xfrm>
          <a:prstGeom prst="rect">
            <a:avLst/>
          </a:prstGeom>
          <a:noFill/>
          <a:ln w="9525">
            <a:noFill/>
            <a:miter lim="800000"/>
            <a:headEnd/>
            <a:tailEnd/>
          </a:ln>
        </p:spPr>
        <p:txBody>
          <a:bodyPr>
            <a:spAutoFit/>
          </a:bodyPr>
          <a:lstStyle/>
          <a:p>
            <a:r>
              <a:rPr lang="pt-BR" altLang="pt-BR" sz="1000">
                <a:solidFill>
                  <a:prstClr val="black"/>
                </a:solidFill>
                <a:latin typeface="Arial" charset="0"/>
                <a:cs typeface="Arial" charset="0"/>
              </a:rPr>
              <a:t>Fonte: IBGE/ Projeção da População de 2004 e 2013</a:t>
            </a:r>
          </a:p>
        </p:txBody>
      </p:sp>
      <p:graphicFrame>
        <p:nvGraphicFramePr>
          <p:cNvPr id="9" name="Gráfico 8"/>
          <p:cNvGraphicFramePr>
            <a:graphicFrameLocks noGrp="1"/>
          </p:cNvGraphicFramePr>
          <p:nvPr>
            <p:extLst/>
          </p:nvPr>
        </p:nvGraphicFramePr>
        <p:xfrm>
          <a:off x="107950" y="1772816"/>
          <a:ext cx="8991600" cy="4362455"/>
        </p:xfrm>
        <a:graphic>
          <a:graphicData uri="http://schemas.openxmlformats.org/drawingml/2006/chart">
            <c:chart xmlns:c="http://schemas.openxmlformats.org/drawingml/2006/chart" xmlns:r="http://schemas.openxmlformats.org/officeDocument/2006/relationships" r:id="rId3"/>
          </a:graphicData>
        </a:graphic>
      </p:graphicFrame>
      <p:sp>
        <p:nvSpPr>
          <p:cNvPr id="7" name="Retângulo 6"/>
          <p:cNvSpPr/>
          <p:nvPr/>
        </p:nvSpPr>
        <p:spPr>
          <a:xfrm>
            <a:off x="200874" y="6092407"/>
            <a:ext cx="7917220" cy="338554"/>
          </a:xfrm>
          <a:prstGeom prst="rect">
            <a:avLst/>
          </a:prstGeom>
        </p:spPr>
        <p:txBody>
          <a:bodyPr wrap="square">
            <a:spAutoFit/>
          </a:bodyPr>
          <a:lstStyle/>
          <a:p>
            <a:r>
              <a:rPr lang="pt-BR" sz="1600" dirty="0" smtClean="0">
                <a:solidFill>
                  <a:prstClr val="black"/>
                </a:solidFill>
                <a:latin typeface="Calibri"/>
                <a:cs typeface="Arial" charset="0"/>
              </a:rPr>
              <a:t>Projeção para 2042: 80,07 anos de esperança </a:t>
            </a:r>
            <a:r>
              <a:rPr lang="pt-BR" sz="1600" dirty="0">
                <a:solidFill>
                  <a:prstClr val="black"/>
                </a:solidFill>
                <a:latin typeface="Calibri"/>
                <a:cs typeface="Arial" charset="0"/>
              </a:rPr>
              <a:t>de vida ao </a:t>
            </a:r>
            <a:r>
              <a:rPr lang="pt-BR" sz="1600" dirty="0" smtClean="0">
                <a:solidFill>
                  <a:prstClr val="black"/>
                </a:solidFill>
                <a:latin typeface="Calibri"/>
                <a:cs typeface="Arial" charset="0"/>
              </a:rPr>
              <a:t>nascer. </a:t>
            </a:r>
            <a:endParaRPr lang="pt-BR" sz="1600" dirty="0">
              <a:solidFill>
                <a:prstClr val="black"/>
              </a:solidFill>
              <a:latin typeface="Calibri"/>
              <a:cs typeface="Arial" charset="0"/>
            </a:endParaRPr>
          </a:p>
        </p:txBody>
      </p:sp>
      <p:sp>
        <p:nvSpPr>
          <p:cNvPr id="4" name="Espaço Reservado para Número de Slide 3"/>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42</a:t>
            </a:fld>
            <a:endParaRPr lang="pt-BR" dirty="0">
              <a:solidFill>
                <a:prstClr val="black"/>
              </a:solidFill>
            </a:endParaRPr>
          </a:p>
        </p:txBody>
      </p:sp>
    </p:spTree>
    <p:extLst>
      <p:ext uri="{BB962C8B-B14F-4D97-AF65-F5344CB8AC3E}">
        <p14:creationId xmlns:p14="http://schemas.microsoft.com/office/powerpoint/2010/main" val="1215422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845" y="617547"/>
            <a:ext cx="8542338" cy="873125"/>
          </a:xfrm>
        </p:spPr>
        <p:txBody>
          <a:bodyPr>
            <a:noAutofit/>
          </a:bodyPr>
          <a:lstStyle/>
          <a:p>
            <a:pPr algn="just">
              <a:defRPr/>
            </a:pPr>
            <a:r>
              <a:rPr lang="pt-BR" sz="1800" dirty="0" smtClean="0">
                <a:latin typeface="+mn-lt"/>
              </a:rPr>
              <a:t>A expectativa de sobrevida cresce  em todos os segmentos etários, inclusive entre os mais idosos, o que implica maior duração no pagamento de benefícios.</a:t>
            </a:r>
            <a:endParaRPr lang="pt-BR" sz="1800" dirty="0">
              <a:latin typeface="+mn-lt"/>
            </a:endParaRPr>
          </a:p>
        </p:txBody>
      </p:sp>
      <p:sp>
        <p:nvSpPr>
          <p:cNvPr id="7171" name="CaixaDeTexto 3"/>
          <p:cNvSpPr txBox="1">
            <a:spLocks noChangeArrowheads="1"/>
          </p:cNvSpPr>
          <p:nvPr/>
        </p:nvSpPr>
        <p:spPr bwMode="auto">
          <a:xfrm>
            <a:off x="1817006" y="1520826"/>
            <a:ext cx="5400451" cy="369332"/>
          </a:xfrm>
          <a:prstGeom prst="rect">
            <a:avLst/>
          </a:prstGeom>
          <a:noFill/>
          <a:ln w="9525">
            <a:noFill/>
            <a:miter lim="800000"/>
            <a:headEnd/>
            <a:tailEnd/>
          </a:ln>
        </p:spPr>
        <p:txBody>
          <a:bodyPr wrap="square">
            <a:spAutoFit/>
          </a:bodyPr>
          <a:lstStyle/>
          <a:p>
            <a:r>
              <a:rPr lang="pt-BR" sz="1800" b="1" dirty="0">
                <a:solidFill>
                  <a:prstClr val="black"/>
                </a:solidFill>
                <a:latin typeface="Calibri"/>
                <a:cs typeface="Arial" charset="0"/>
              </a:rPr>
              <a:t>Expectativa de sobrevida por faixa de idade (em anos)*</a:t>
            </a:r>
          </a:p>
        </p:txBody>
      </p:sp>
      <p:sp>
        <p:nvSpPr>
          <p:cNvPr id="6" name="Espaço Reservado para Número de Slide 5"/>
          <p:cNvSpPr>
            <a:spLocks noGrp="1"/>
          </p:cNvSpPr>
          <p:nvPr>
            <p:ph type="sldNum" sz="quarter" idx="12"/>
          </p:nvPr>
        </p:nvSpPr>
        <p:spPr/>
        <p:txBody>
          <a:bodyPr/>
          <a:lstStyle/>
          <a:p>
            <a:pPr>
              <a:defRPr/>
            </a:pPr>
            <a:fld id="{B2CCFB28-E856-4A34-B8EE-5D09C7AB1FF3}" type="slidenum">
              <a:rPr lang="pt-BR" smtClean="0">
                <a:solidFill>
                  <a:prstClr val="black"/>
                </a:solidFill>
              </a:rPr>
              <a:pPr>
                <a:defRPr/>
              </a:pPr>
              <a:t>43</a:t>
            </a:fld>
            <a:endParaRPr lang="pt-BR">
              <a:solidFill>
                <a:prstClr val="black"/>
              </a:solidFill>
            </a:endParaRPr>
          </a:p>
        </p:txBody>
      </p:sp>
      <p:sp>
        <p:nvSpPr>
          <p:cNvPr id="7173" name="CaixaDeTexto 1"/>
          <p:cNvSpPr txBox="1">
            <a:spLocks noChangeArrowheads="1"/>
          </p:cNvSpPr>
          <p:nvPr/>
        </p:nvSpPr>
        <p:spPr bwMode="auto">
          <a:xfrm>
            <a:off x="152400" y="6303963"/>
            <a:ext cx="8991600" cy="554037"/>
          </a:xfrm>
          <a:prstGeom prst="rect">
            <a:avLst/>
          </a:prstGeom>
          <a:noFill/>
          <a:ln w="9525">
            <a:noFill/>
            <a:miter lim="800000"/>
            <a:headEnd/>
            <a:tailEnd/>
          </a:ln>
        </p:spPr>
        <p:txBody>
          <a:bodyPr>
            <a:spAutoFit/>
          </a:bodyPr>
          <a:lstStyle/>
          <a:p>
            <a:r>
              <a:rPr lang="pt-BR" altLang="pt-BR" sz="1000" dirty="0">
                <a:solidFill>
                  <a:prstClr val="black"/>
                </a:solidFill>
                <a:latin typeface="Arial" charset="0"/>
                <a:cs typeface="Arial" charset="0"/>
              </a:rPr>
              <a:t>Fonte: IBGE/ Projeção da População de 2013. (*) </a:t>
            </a:r>
            <a:r>
              <a:rPr lang="pt-BR" sz="1000" dirty="0">
                <a:solidFill>
                  <a:prstClr val="black"/>
                </a:solidFill>
                <a:latin typeface="Arial" charset="0"/>
                <a:cs typeface="Arial" charset="0"/>
              </a:rPr>
              <a:t>Entre 1981(1992) e 1990(1997), as esperanças de vida ao nascer foram extraídas das tábuas de mortalidade interpoladas a partir das tábuas construídas para os anos de 1980(1991) e 1991(1998).</a:t>
            </a:r>
          </a:p>
          <a:p>
            <a:endParaRPr lang="pt-BR" altLang="pt-BR" sz="1000" dirty="0">
              <a:solidFill>
                <a:prstClr val="black"/>
              </a:solidFill>
              <a:latin typeface="Arial" charset="0"/>
              <a:cs typeface="Arial" charset="0"/>
            </a:endParaRPr>
          </a:p>
        </p:txBody>
      </p:sp>
      <p:graphicFrame>
        <p:nvGraphicFramePr>
          <p:cNvPr id="8" name="Gráfico 7"/>
          <p:cNvGraphicFramePr>
            <a:graphicFrameLocks/>
          </p:cNvGraphicFramePr>
          <p:nvPr>
            <p:extLst/>
          </p:nvPr>
        </p:nvGraphicFramePr>
        <p:xfrm>
          <a:off x="152401" y="1890158"/>
          <a:ext cx="8729662" cy="4248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9825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nvPr>
        </p:nvGraphicFramePr>
        <p:xfrm>
          <a:off x="683566" y="2328942"/>
          <a:ext cx="7488835" cy="4028187"/>
        </p:xfrm>
        <a:graphic>
          <a:graphicData uri="http://schemas.openxmlformats.org/drawingml/2006/table">
            <a:tbl>
              <a:tblPr/>
              <a:tblGrid>
                <a:gridCol w="1497767"/>
                <a:gridCol w="1497767"/>
                <a:gridCol w="1497767"/>
                <a:gridCol w="1497767"/>
                <a:gridCol w="1497767"/>
              </a:tblGrid>
              <a:tr h="522933">
                <a:tc>
                  <a:txBody>
                    <a:bodyPr/>
                    <a:lstStyle/>
                    <a:p>
                      <a:pPr algn="l" fontAlgn="b"/>
                      <a:r>
                        <a:rPr lang="pt-BR" sz="1600" b="0" i="0" u="none" strike="noStrike" dirty="0">
                          <a:solidFill>
                            <a:srgbClr val="000000"/>
                          </a:solidFill>
                          <a:latin typeface="Arial"/>
                        </a:rPr>
                        <a:t> </a:t>
                      </a:r>
                    </a:p>
                  </a:txBody>
                  <a:tcPr marL="5184" marR="5184" marT="5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a:solidFill>
                            <a:srgbClr val="000000"/>
                          </a:solidFill>
                          <a:latin typeface="Arial"/>
                        </a:rPr>
                        <a:t>0 a 14 anos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a:solidFill>
                            <a:srgbClr val="000000"/>
                          </a:solidFill>
                          <a:latin typeface="Arial"/>
                        </a:rPr>
                        <a:t>15 a 64 anos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a:solidFill>
                            <a:srgbClr val="000000"/>
                          </a:solidFill>
                          <a:latin typeface="Arial"/>
                        </a:rPr>
                        <a:t>65 </a:t>
                      </a:r>
                      <a:r>
                        <a:rPr lang="pt-BR" sz="1600" b="0" i="0" u="none" strike="noStrike" dirty="0" smtClean="0">
                          <a:solidFill>
                            <a:srgbClr val="000000"/>
                          </a:solidFill>
                          <a:latin typeface="Arial"/>
                        </a:rPr>
                        <a:t>anos ou mais</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a:solidFill>
                            <a:srgbClr val="000000"/>
                          </a:solidFill>
                          <a:latin typeface="Arial"/>
                        </a:rPr>
                        <a:t>Idosos / Adultos</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22105">
                <a:tc>
                  <a:txBody>
                    <a:bodyPr/>
                    <a:lstStyle/>
                    <a:p>
                      <a:pPr algn="ctr" fontAlgn="ctr"/>
                      <a:r>
                        <a:rPr lang="pt-BR" sz="1600" b="0" i="0" u="none" strike="noStrike">
                          <a:solidFill>
                            <a:srgbClr val="000000"/>
                          </a:solidFill>
                          <a:latin typeface="Arial"/>
                        </a:rPr>
                        <a:t>2015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47,4</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140,9</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16,1</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11,5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2105">
                <a:tc>
                  <a:txBody>
                    <a:bodyPr/>
                    <a:lstStyle/>
                    <a:p>
                      <a:pPr algn="ctr" fontAlgn="ctr"/>
                      <a:r>
                        <a:rPr lang="pt-BR" sz="1600" b="0" i="0" u="none" strike="noStrike" dirty="0">
                          <a:solidFill>
                            <a:srgbClr val="000000"/>
                          </a:solidFill>
                          <a:latin typeface="Arial"/>
                        </a:rPr>
                        <a:t>2020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44,3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147,8</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20,0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13,5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2105">
                <a:tc>
                  <a:txBody>
                    <a:bodyPr/>
                    <a:lstStyle/>
                    <a:p>
                      <a:pPr algn="ctr" fontAlgn="ctr"/>
                      <a:r>
                        <a:rPr lang="pt-BR" sz="1600" b="0" i="0" u="none" strike="noStrike">
                          <a:solidFill>
                            <a:srgbClr val="000000"/>
                          </a:solidFill>
                          <a:latin typeface="Arial"/>
                        </a:rPr>
                        <a:t>2030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39,3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153,9</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30,0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19,5</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2105">
                <a:tc>
                  <a:txBody>
                    <a:bodyPr/>
                    <a:lstStyle/>
                    <a:p>
                      <a:pPr algn="ctr" fontAlgn="ctr"/>
                      <a:r>
                        <a:rPr lang="pt-BR" sz="1600" b="0" i="0" u="none" strike="noStrike">
                          <a:solidFill>
                            <a:srgbClr val="000000"/>
                          </a:solidFill>
                          <a:latin typeface="Arial"/>
                        </a:rPr>
                        <a:t>2040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35,4</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152,6</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40,1</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26,3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2757">
                <a:tc>
                  <a:txBody>
                    <a:bodyPr/>
                    <a:lstStyle/>
                    <a:p>
                      <a:pPr algn="ctr" fontAlgn="ctr"/>
                      <a:r>
                        <a:rPr lang="pt-BR" sz="1600" b="0" i="0" u="none" strike="noStrike">
                          <a:solidFill>
                            <a:srgbClr val="000000"/>
                          </a:solidFill>
                          <a:latin typeface="Arial"/>
                        </a:rPr>
                        <a:t>2050</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31,8</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143,2</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a:solidFill>
                            <a:srgbClr val="000000"/>
                          </a:solidFill>
                          <a:latin typeface="Arial"/>
                        </a:rPr>
                        <a:t>51,3</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a:solidFill>
                            <a:srgbClr val="000000"/>
                          </a:solidFill>
                          <a:latin typeface="Arial"/>
                        </a:rPr>
                        <a:t>35,8</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13015">
                <a:tc>
                  <a:txBody>
                    <a:bodyPr/>
                    <a:lstStyle/>
                    <a:p>
                      <a:pPr algn="ctr" fontAlgn="ctr"/>
                      <a:r>
                        <a:rPr lang="pt-BR" sz="1600" b="0" i="0" u="none" strike="noStrike" dirty="0" smtClean="0">
                          <a:solidFill>
                            <a:srgbClr val="000000"/>
                          </a:solidFill>
                          <a:latin typeface="Arial"/>
                        </a:rPr>
                        <a:t>2060</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smtClean="0">
                          <a:solidFill>
                            <a:srgbClr val="000000"/>
                          </a:solidFill>
                          <a:latin typeface="Arial"/>
                        </a:rPr>
                        <a:t>28,3</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smtClean="0">
                          <a:solidFill>
                            <a:srgbClr val="000000"/>
                          </a:solidFill>
                          <a:latin typeface="Arial"/>
                        </a:rPr>
                        <a:t>131,4</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smtClean="0">
                          <a:solidFill>
                            <a:srgbClr val="000000"/>
                          </a:solidFill>
                          <a:latin typeface="Arial"/>
                        </a:rPr>
                        <a:t>58,4</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600" b="0" i="0" u="none" strike="noStrike" dirty="0" smtClean="0">
                          <a:solidFill>
                            <a:srgbClr val="000000"/>
                          </a:solidFill>
                          <a:latin typeface="Arial"/>
                        </a:rPr>
                        <a:t>44,4</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91062">
                <a:tc>
                  <a:txBody>
                    <a:bodyPr/>
                    <a:lstStyle/>
                    <a:p>
                      <a:pPr algn="l" fontAlgn="ctr"/>
                      <a:r>
                        <a:rPr lang="pt-BR" sz="1600" b="0" i="0" u="none" strike="noStrike" dirty="0">
                          <a:solidFill>
                            <a:srgbClr val="000000"/>
                          </a:solidFill>
                          <a:latin typeface="Arial"/>
                        </a:rPr>
                        <a:t>Variação % 2015 a </a:t>
                      </a:r>
                      <a:r>
                        <a:rPr lang="pt-BR" sz="1600" b="0" i="0" u="none" strike="noStrike" dirty="0" smtClean="0">
                          <a:solidFill>
                            <a:srgbClr val="000000"/>
                          </a:solidFill>
                          <a:latin typeface="Arial"/>
                        </a:rPr>
                        <a:t>2060</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smtClean="0">
                          <a:solidFill>
                            <a:srgbClr val="000000"/>
                          </a:solidFill>
                          <a:latin typeface="Arial"/>
                        </a:rPr>
                        <a:t>-40,3%</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smtClean="0">
                          <a:solidFill>
                            <a:srgbClr val="000000"/>
                          </a:solidFill>
                          <a:latin typeface="Arial"/>
                        </a:rPr>
                        <a:t>-6,7</a:t>
                      </a:r>
                      <a:r>
                        <a:rPr lang="pt-BR" sz="1600" b="0" i="0" u="none" strike="noStrike" dirty="0">
                          <a:solidFill>
                            <a:srgbClr val="000000"/>
                          </a:solidFill>
                          <a:latin typeface="Arial"/>
                        </a:rPr>
                        <a:t>%</a:t>
                      </a: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smtClean="0">
                          <a:solidFill>
                            <a:srgbClr val="000000"/>
                          </a:solidFill>
                          <a:latin typeface="Arial"/>
                        </a:rPr>
                        <a:t>262,7%</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pt-BR" sz="1600" b="0" i="0" u="none" strike="noStrike" dirty="0" smtClean="0">
                          <a:solidFill>
                            <a:srgbClr val="000000"/>
                          </a:solidFill>
                          <a:latin typeface="Arial"/>
                        </a:rPr>
                        <a:t>286,1%</a:t>
                      </a:r>
                      <a:endParaRPr lang="pt-BR" sz="1600" b="0" i="0" u="none" strike="noStrike" dirty="0">
                        <a:solidFill>
                          <a:srgbClr val="000000"/>
                        </a:solidFill>
                        <a:latin typeface="Arial"/>
                      </a:endParaRPr>
                    </a:p>
                  </a:txBody>
                  <a:tcPr marL="5184" marR="5184" marT="5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ítulo 1"/>
          <p:cNvSpPr>
            <a:spLocks noGrp="1"/>
          </p:cNvSpPr>
          <p:nvPr>
            <p:ph type="title"/>
          </p:nvPr>
        </p:nvSpPr>
        <p:spPr>
          <a:xfrm>
            <a:off x="190213" y="615995"/>
            <a:ext cx="8774275" cy="944562"/>
          </a:xfrm>
        </p:spPr>
        <p:txBody>
          <a:bodyPr>
            <a:noAutofit/>
          </a:bodyPr>
          <a:lstStyle/>
          <a:p>
            <a:pPr algn="just"/>
            <a:r>
              <a:rPr lang="pt-BR" altLang="pt-BR" sz="1800" dirty="0" smtClean="0">
                <a:latin typeface="+mn-lt"/>
              </a:rPr>
              <a:t>As projeções populacionais mostram que, em 2060, teremos menos pessoas em idade ativa que hoje. Ao mesmo tempo, o número de idosos irá crescer 262,7% nesse mesmo período.</a:t>
            </a:r>
          </a:p>
        </p:txBody>
      </p:sp>
      <p:sp>
        <p:nvSpPr>
          <p:cNvPr id="9" name="CaixaDeTexto 1"/>
          <p:cNvSpPr txBox="1">
            <a:spLocks noChangeArrowheads="1"/>
          </p:cNvSpPr>
          <p:nvPr/>
        </p:nvSpPr>
        <p:spPr bwMode="auto">
          <a:xfrm>
            <a:off x="109251" y="6512636"/>
            <a:ext cx="899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altLang="pt-BR" sz="1000" dirty="0" smtClean="0">
                <a:solidFill>
                  <a:prstClr val="black"/>
                </a:solidFill>
                <a:latin typeface="Arial" panose="020B0604020202020204" pitchFamily="34" charset="0"/>
                <a:cs typeface="Arial" panose="020B0604020202020204" pitchFamily="34" charset="0"/>
              </a:rPr>
              <a:t>Fonte</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IBGE/ Projeção </a:t>
            </a:r>
            <a:r>
              <a:rPr lang="pt-BR" altLang="pt-BR" sz="1000" dirty="0">
                <a:solidFill>
                  <a:prstClr val="black"/>
                </a:solidFill>
                <a:latin typeface="Arial" panose="020B0604020202020204" pitchFamily="34" charset="0"/>
                <a:cs typeface="Arial" panose="020B0604020202020204" pitchFamily="34" charset="0"/>
              </a:rPr>
              <a:t>da População </a:t>
            </a:r>
            <a:r>
              <a:rPr lang="pt-BR" altLang="pt-BR" sz="1000" dirty="0" smtClean="0">
                <a:solidFill>
                  <a:prstClr val="black"/>
                </a:solidFill>
                <a:latin typeface="Arial" panose="020B0604020202020204" pitchFamily="34" charset="0"/>
                <a:cs typeface="Arial" panose="020B0604020202020204" pitchFamily="34" charset="0"/>
              </a:rPr>
              <a:t>de 2013</a:t>
            </a:r>
            <a:endParaRPr lang="pt-BR" altLang="pt-BR" sz="1000" dirty="0">
              <a:solidFill>
                <a:prstClr val="black"/>
              </a:solidFill>
              <a:cs typeface="Arial" charset="0"/>
            </a:endParaRPr>
          </a:p>
        </p:txBody>
      </p:sp>
      <p:sp>
        <p:nvSpPr>
          <p:cNvPr id="10" name="CaixaDeTexto 9"/>
          <p:cNvSpPr txBox="1"/>
          <p:nvPr/>
        </p:nvSpPr>
        <p:spPr>
          <a:xfrm>
            <a:off x="1799691" y="1568307"/>
            <a:ext cx="5256584" cy="646331"/>
          </a:xfrm>
          <a:prstGeom prst="rect">
            <a:avLst/>
          </a:prstGeom>
          <a:noFill/>
        </p:spPr>
        <p:txBody>
          <a:bodyPr wrap="square" rtlCol="0">
            <a:spAutoFit/>
          </a:bodyPr>
          <a:lstStyle/>
          <a:p>
            <a:pPr algn="ctr"/>
            <a:r>
              <a:rPr lang="pt-BR" altLang="pt-BR" sz="1800" b="1" dirty="0" smtClean="0">
                <a:solidFill>
                  <a:prstClr val="black"/>
                </a:solidFill>
                <a:latin typeface="Calibri"/>
                <a:cs typeface="Arial" charset="0"/>
              </a:rPr>
              <a:t>Projeções da População Brasileira</a:t>
            </a:r>
          </a:p>
          <a:p>
            <a:pPr algn="ctr"/>
            <a:r>
              <a:rPr lang="pt-BR" sz="1800" b="1" dirty="0" smtClean="0">
                <a:solidFill>
                  <a:prstClr val="black"/>
                </a:solidFill>
                <a:latin typeface="Calibri"/>
                <a:cs typeface="Arial" charset="0"/>
              </a:rPr>
              <a:t>(em milhões de pessoas)</a:t>
            </a:r>
            <a:endParaRPr lang="pt-BR" sz="1800" b="1" dirty="0">
              <a:solidFill>
                <a:prstClr val="black"/>
              </a:solidFill>
              <a:latin typeface="Calibri"/>
              <a:cs typeface="Arial" charset="0"/>
            </a:endParaRPr>
          </a:p>
        </p:txBody>
      </p:sp>
      <p:sp>
        <p:nvSpPr>
          <p:cNvPr id="11" name="Elipse 10"/>
          <p:cNvSpPr/>
          <p:nvPr/>
        </p:nvSpPr>
        <p:spPr>
          <a:xfrm>
            <a:off x="3999019" y="2968376"/>
            <a:ext cx="909487"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2" name="Elipse 11"/>
          <p:cNvSpPr/>
          <p:nvPr/>
        </p:nvSpPr>
        <p:spPr>
          <a:xfrm>
            <a:off x="5460460" y="2968376"/>
            <a:ext cx="864096"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3" name="Elipse 12"/>
          <p:cNvSpPr/>
          <p:nvPr/>
        </p:nvSpPr>
        <p:spPr>
          <a:xfrm>
            <a:off x="4044411" y="5934992"/>
            <a:ext cx="864096"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4" name="Elipse 13"/>
          <p:cNvSpPr/>
          <p:nvPr/>
        </p:nvSpPr>
        <p:spPr>
          <a:xfrm>
            <a:off x="5473433" y="5934992"/>
            <a:ext cx="864096" cy="36004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3" name="Espaço Reservado para Número de Slide 2"/>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44</a:t>
            </a:fld>
            <a:endParaRPr lang="pt-BR" dirty="0">
              <a:solidFill>
                <a:prstClr val="black"/>
              </a:solidFill>
            </a:endParaRPr>
          </a:p>
        </p:txBody>
      </p:sp>
    </p:spTree>
    <p:extLst>
      <p:ext uri="{BB962C8B-B14F-4D97-AF65-F5344CB8AC3E}">
        <p14:creationId xmlns:p14="http://schemas.microsoft.com/office/powerpoint/2010/main" val="5586226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aixaDeTexto 1"/>
          <p:cNvSpPr txBox="1">
            <a:spLocks noChangeArrowheads="1"/>
          </p:cNvSpPr>
          <p:nvPr/>
        </p:nvSpPr>
        <p:spPr bwMode="auto">
          <a:xfrm>
            <a:off x="166682" y="682980"/>
            <a:ext cx="8640762" cy="369332"/>
          </a:xfrm>
          <a:prstGeom prst="rect">
            <a:avLst/>
          </a:prstGeom>
          <a:noFill/>
          <a:ln>
            <a:noFill/>
          </a:ln>
          <a:extLst/>
        </p:spPr>
        <p:txBody>
          <a:bodyPr>
            <a:spAutoFit/>
          </a:bodyPr>
          <a:lstStyle/>
          <a:p>
            <a:pPr algn="ctr">
              <a:defRPr/>
            </a:pPr>
            <a:r>
              <a:rPr lang="pt-BR" altLang="pt-BR" sz="1800" b="1" dirty="0">
                <a:solidFill>
                  <a:prstClr val="black"/>
                </a:solidFill>
                <a:latin typeface="Calibri"/>
                <a:cs typeface="Arial" pitchFamily="34" charset="0"/>
              </a:rPr>
              <a:t>Pirâmides Etárias: 1990 / 2010 / 2030 / 2060</a:t>
            </a:r>
          </a:p>
        </p:txBody>
      </p:sp>
      <p:pic>
        <p:nvPicPr>
          <p:cNvPr id="8195" name="Picture 5"/>
          <p:cNvPicPr>
            <a:picLocks noChangeAspect="1" noChangeArrowheads="1"/>
          </p:cNvPicPr>
          <p:nvPr/>
        </p:nvPicPr>
        <p:blipFill>
          <a:blip r:embed="rId2" cstate="print"/>
          <a:srcRect/>
          <a:stretch>
            <a:fillRect/>
          </a:stretch>
        </p:blipFill>
        <p:spPr bwMode="auto">
          <a:xfrm>
            <a:off x="323849" y="1124744"/>
            <a:ext cx="4201845" cy="2562722"/>
          </a:xfrm>
          <a:prstGeom prst="rect">
            <a:avLst/>
          </a:prstGeom>
          <a:noFill/>
          <a:ln w="9525">
            <a:noFill/>
            <a:miter lim="800000"/>
            <a:headEnd/>
            <a:tailEnd/>
          </a:ln>
        </p:spPr>
      </p:pic>
      <p:pic>
        <p:nvPicPr>
          <p:cNvPr id="8196" name="Picture 7"/>
          <p:cNvPicPr>
            <a:picLocks noChangeAspect="1" noChangeArrowheads="1"/>
          </p:cNvPicPr>
          <p:nvPr/>
        </p:nvPicPr>
        <p:blipFill>
          <a:blip r:embed="rId3" cstate="print"/>
          <a:srcRect/>
          <a:stretch>
            <a:fillRect/>
          </a:stretch>
        </p:blipFill>
        <p:spPr bwMode="auto">
          <a:xfrm>
            <a:off x="4572000" y="1141219"/>
            <a:ext cx="4176266" cy="2549421"/>
          </a:xfrm>
          <a:prstGeom prst="rect">
            <a:avLst/>
          </a:prstGeom>
          <a:noFill/>
          <a:ln w="9525">
            <a:noFill/>
            <a:miter lim="800000"/>
            <a:headEnd/>
            <a:tailEnd/>
          </a:ln>
        </p:spPr>
      </p:pic>
      <p:sp>
        <p:nvSpPr>
          <p:cNvPr id="8197" name="Retângulo 2"/>
          <p:cNvSpPr>
            <a:spLocks noChangeArrowheads="1"/>
          </p:cNvSpPr>
          <p:nvPr/>
        </p:nvSpPr>
        <p:spPr bwMode="auto">
          <a:xfrm>
            <a:off x="166682" y="6577018"/>
            <a:ext cx="5319713" cy="246221"/>
          </a:xfrm>
          <a:prstGeom prst="rect">
            <a:avLst/>
          </a:prstGeom>
          <a:noFill/>
          <a:ln w="9525">
            <a:noFill/>
            <a:miter lim="800000"/>
            <a:headEnd/>
            <a:tailEnd/>
          </a:ln>
        </p:spPr>
        <p:txBody>
          <a:bodyPr>
            <a:spAutoFit/>
          </a:bodyPr>
          <a:lstStyle/>
          <a:p>
            <a:r>
              <a:rPr lang="pt-BR" altLang="pt-BR" sz="1000" dirty="0">
                <a:solidFill>
                  <a:prstClr val="black"/>
                </a:solidFill>
                <a:latin typeface="Arial" panose="020B0604020202020204" pitchFamily="34" charset="0"/>
                <a:cs typeface="Arial" panose="020B0604020202020204" pitchFamily="34" charset="0"/>
              </a:rPr>
              <a:t>Fonte: IBGE. Elaboração: SPPS/MTPS.</a:t>
            </a:r>
          </a:p>
        </p:txBody>
      </p:sp>
      <p:pic>
        <p:nvPicPr>
          <p:cNvPr id="8198" name="Picture 4"/>
          <p:cNvPicPr>
            <a:picLocks noChangeAspect="1" noChangeArrowheads="1"/>
          </p:cNvPicPr>
          <p:nvPr/>
        </p:nvPicPr>
        <p:blipFill>
          <a:blip r:embed="rId4" cstate="print"/>
          <a:srcRect/>
          <a:stretch>
            <a:fillRect/>
          </a:stretch>
        </p:blipFill>
        <p:spPr bwMode="auto">
          <a:xfrm>
            <a:off x="323849" y="3746176"/>
            <a:ext cx="4201845" cy="2851176"/>
          </a:xfrm>
          <a:prstGeom prst="rect">
            <a:avLst/>
          </a:prstGeom>
          <a:noFill/>
          <a:ln w="9525">
            <a:noFill/>
            <a:miter lim="800000"/>
            <a:headEnd/>
            <a:tailEnd/>
          </a:ln>
        </p:spPr>
      </p:pic>
      <p:pic>
        <p:nvPicPr>
          <p:cNvPr id="8199" name="Picture 6"/>
          <p:cNvPicPr>
            <a:picLocks noChangeAspect="1" noChangeArrowheads="1"/>
          </p:cNvPicPr>
          <p:nvPr/>
        </p:nvPicPr>
        <p:blipFill>
          <a:blip r:embed="rId5" cstate="print"/>
          <a:srcRect/>
          <a:stretch>
            <a:fillRect/>
          </a:stretch>
        </p:blipFill>
        <p:spPr bwMode="auto">
          <a:xfrm>
            <a:off x="4572000" y="3746176"/>
            <a:ext cx="4176266" cy="2851176"/>
          </a:xfrm>
          <a:prstGeom prst="rect">
            <a:avLst/>
          </a:prstGeom>
          <a:noFill/>
          <a:ln w="9525">
            <a:noFill/>
            <a:miter lim="800000"/>
            <a:headEnd/>
            <a:tailEnd/>
          </a:ln>
        </p:spPr>
      </p:pic>
      <p:sp>
        <p:nvSpPr>
          <p:cNvPr id="3" name="Espaço Reservado para Número de Slide 2"/>
          <p:cNvSpPr>
            <a:spLocks noGrp="1"/>
          </p:cNvSpPr>
          <p:nvPr>
            <p:ph type="sldNum" sz="quarter" idx="12"/>
          </p:nvPr>
        </p:nvSpPr>
        <p:spPr/>
        <p:txBody>
          <a:bodyPr/>
          <a:lstStyle/>
          <a:p>
            <a:pPr>
              <a:defRPr/>
            </a:pPr>
            <a:fld id="{FAD3A2D2-D382-46B3-9673-6AB041072037}" type="slidenum">
              <a:rPr lang="pt-BR" smtClean="0">
                <a:solidFill>
                  <a:prstClr val="black">
                    <a:tint val="75000"/>
                  </a:prstClr>
                </a:solidFill>
              </a:rPr>
              <a:pPr>
                <a:defRPr/>
              </a:pPr>
              <a:t>45</a:t>
            </a:fld>
            <a:endParaRPr lang="pt-BR">
              <a:solidFill>
                <a:prstClr val="black">
                  <a:tint val="75000"/>
                </a:prstClr>
              </a:solidFill>
            </a:endParaRPr>
          </a:p>
        </p:txBody>
      </p:sp>
    </p:spTree>
    <p:extLst>
      <p:ext uri="{BB962C8B-B14F-4D97-AF65-F5344CB8AC3E}">
        <p14:creationId xmlns:p14="http://schemas.microsoft.com/office/powerpoint/2010/main" val="125711989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noGrp="1"/>
          </p:cNvGraphicFramePr>
          <p:nvPr>
            <p:extLst/>
          </p:nvPr>
        </p:nvGraphicFramePr>
        <p:xfrm>
          <a:off x="166688" y="1658144"/>
          <a:ext cx="8725791"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3074" name="Título 1"/>
          <p:cNvSpPr>
            <a:spLocks noGrp="1"/>
          </p:cNvSpPr>
          <p:nvPr>
            <p:ph type="title"/>
          </p:nvPr>
        </p:nvSpPr>
        <p:spPr>
          <a:xfrm>
            <a:off x="152400" y="620688"/>
            <a:ext cx="8740080" cy="968175"/>
          </a:xfrm>
        </p:spPr>
        <p:txBody>
          <a:bodyPr>
            <a:noAutofit/>
          </a:bodyPr>
          <a:lstStyle/>
          <a:p>
            <a:pPr algn="just">
              <a:defRPr/>
            </a:pPr>
            <a:r>
              <a:rPr lang="pt-BR" altLang="pt-BR" sz="1800" dirty="0" smtClean="0">
                <a:latin typeface="+mn-lt"/>
              </a:rPr>
              <a:t>O bônus demográfico tem seu fim projetado para 2024. Assim, a população em idade ativa sustentará uma proporção cada vez maior de inativos.</a:t>
            </a:r>
          </a:p>
        </p:txBody>
      </p:sp>
      <p:sp>
        <p:nvSpPr>
          <p:cNvPr id="9220" name="CaixaDeTexto 1"/>
          <p:cNvSpPr txBox="1">
            <a:spLocks noChangeArrowheads="1"/>
          </p:cNvSpPr>
          <p:nvPr/>
        </p:nvSpPr>
        <p:spPr bwMode="auto">
          <a:xfrm>
            <a:off x="166688" y="6350001"/>
            <a:ext cx="8991600" cy="400050"/>
          </a:xfrm>
          <a:prstGeom prst="rect">
            <a:avLst/>
          </a:prstGeom>
          <a:noFill/>
          <a:ln w="9525">
            <a:noFill/>
            <a:miter lim="800000"/>
            <a:headEnd/>
            <a:tailEnd/>
          </a:ln>
        </p:spPr>
        <p:txBody>
          <a:bodyPr>
            <a:spAutoFit/>
          </a:bodyPr>
          <a:lstStyle/>
          <a:p>
            <a:r>
              <a:rPr lang="pt-BR" altLang="pt-BR" sz="1000" dirty="0">
                <a:solidFill>
                  <a:prstClr val="black"/>
                </a:solidFill>
                <a:latin typeface="Arial" charset="0"/>
                <a:cs typeface="Arial" charset="0"/>
              </a:rPr>
              <a:t>Razão de Dependência Total = </a:t>
            </a:r>
            <a:r>
              <a:rPr lang="fr-FR" altLang="pt-BR" sz="1000" dirty="0">
                <a:solidFill>
                  <a:prstClr val="black"/>
                </a:solidFill>
                <a:latin typeface="Arial" charset="0"/>
                <a:cs typeface="Arial" charset="0"/>
              </a:rPr>
              <a:t>(Pop 0-14 + Pop 65 ou +)/(Pop 15-64) *100.</a:t>
            </a:r>
          </a:p>
          <a:p>
            <a:r>
              <a:rPr lang="pt-BR" altLang="pt-BR" sz="1000" dirty="0">
                <a:solidFill>
                  <a:prstClr val="black"/>
                </a:solidFill>
                <a:latin typeface="Arial" charset="0"/>
                <a:cs typeface="Arial" charset="0"/>
              </a:rPr>
              <a:t>Fonte: Projeção da População do IBGE de 2008 para 1980 a 1999 e de 2013 para 2000 a 2060.</a:t>
            </a:r>
          </a:p>
        </p:txBody>
      </p:sp>
      <p:sp>
        <p:nvSpPr>
          <p:cNvPr id="9221" name="CaixaDeTexto 1"/>
          <p:cNvSpPr txBox="1">
            <a:spLocks noChangeArrowheads="1"/>
          </p:cNvSpPr>
          <p:nvPr/>
        </p:nvSpPr>
        <p:spPr bwMode="auto">
          <a:xfrm>
            <a:off x="2861134" y="1499851"/>
            <a:ext cx="3602708" cy="368300"/>
          </a:xfrm>
          <a:prstGeom prst="rect">
            <a:avLst/>
          </a:prstGeom>
          <a:noFill/>
          <a:ln w="9525">
            <a:noFill/>
            <a:miter lim="800000"/>
            <a:headEnd/>
            <a:tailEnd/>
          </a:ln>
        </p:spPr>
        <p:txBody>
          <a:bodyPr wrap="square">
            <a:spAutoFit/>
          </a:bodyPr>
          <a:lstStyle/>
          <a:p>
            <a:r>
              <a:rPr lang="pt-BR" sz="1800" b="1" dirty="0">
                <a:solidFill>
                  <a:prstClr val="black"/>
                </a:solidFill>
                <a:latin typeface="Calibri"/>
                <a:cs typeface="Arial" charset="0"/>
              </a:rPr>
              <a:t>Evolução da Razão de Dependência</a:t>
            </a:r>
          </a:p>
        </p:txBody>
      </p:sp>
      <p:sp>
        <p:nvSpPr>
          <p:cNvPr id="3" name="Espaço Reservado para Número de Slide 2"/>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46</a:t>
            </a:fld>
            <a:endParaRPr lang="pt-BR" dirty="0">
              <a:solidFill>
                <a:prstClr val="black"/>
              </a:solidFill>
            </a:endParaRPr>
          </a:p>
        </p:txBody>
      </p:sp>
    </p:spTree>
    <p:extLst>
      <p:ext uri="{BB962C8B-B14F-4D97-AF65-F5344CB8AC3E}">
        <p14:creationId xmlns:p14="http://schemas.microsoft.com/office/powerpoint/2010/main" val="1447342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nvPr>
        </p:nvGraphicFramePr>
        <p:xfrm>
          <a:off x="0" y="1547814"/>
          <a:ext cx="9116045" cy="4945362"/>
        </p:xfrm>
        <a:graphic>
          <a:graphicData uri="http://schemas.openxmlformats.org/presentationml/2006/ole">
            <mc:AlternateContent xmlns:mc="http://schemas.openxmlformats.org/markup-compatibility/2006">
              <mc:Choice xmlns:v="urn:schemas-microsoft-com:vml" Requires="v">
                <p:oleObj spid="_x0000_s42002" name="Planilha" r:id="rId3" imgW="9315534" imgH="4952880" progId="Excel.Sheet.8">
                  <p:embed/>
                </p:oleObj>
              </mc:Choice>
              <mc:Fallback>
                <p:oleObj name="Planilha" r:id="rId3" imgW="9315534" imgH="4952880" progId="Excel.Sheet.8">
                  <p:embed/>
                  <p:pic>
                    <p:nvPicPr>
                      <p:cNvPr id="0" name=""/>
                      <p:cNvPicPr/>
                      <p:nvPr/>
                    </p:nvPicPr>
                    <p:blipFill>
                      <a:blip r:embed="rId4"/>
                      <a:stretch>
                        <a:fillRect/>
                      </a:stretch>
                    </p:blipFill>
                    <p:spPr>
                      <a:xfrm>
                        <a:off x="0" y="1547814"/>
                        <a:ext cx="9116045" cy="4945362"/>
                      </a:xfrm>
                      <a:prstGeom prst="rect">
                        <a:avLst/>
                      </a:prstGeom>
                    </p:spPr>
                  </p:pic>
                </p:oleObj>
              </mc:Fallback>
            </mc:AlternateContent>
          </a:graphicData>
        </a:graphic>
      </p:graphicFrame>
      <p:sp>
        <p:nvSpPr>
          <p:cNvPr id="3074" name="Retângulo 10"/>
          <p:cNvSpPr>
            <a:spLocks noChangeArrowheads="1"/>
          </p:cNvSpPr>
          <p:nvPr/>
        </p:nvSpPr>
        <p:spPr bwMode="auto">
          <a:xfrm>
            <a:off x="179512" y="6493176"/>
            <a:ext cx="82890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err="1">
                <a:solidFill>
                  <a:prstClr val="black"/>
                </a:solidFill>
                <a:latin typeface="Arial" charset="0"/>
                <a:cs typeface="Arial" charset="0"/>
              </a:rPr>
              <a:t>Fonte</a:t>
            </a:r>
            <a:r>
              <a:rPr lang="en-US" sz="1000" dirty="0">
                <a:solidFill>
                  <a:prstClr val="black"/>
                </a:solidFill>
                <a:latin typeface="Arial" charset="0"/>
                <a:cs typeface="Arial" charset="0"/>
              </a:rPr>
              <a:t>: United Nations, World Population Prospects - 2012 Revision.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a:t>
            </a:r>
            <a:r>
              <a:rPr lang="pt-BR" sz="1000" dirty="0" smtClean="0">
                <a:solidFill>
                  <a:prstClr val="black"/>
                </a:solidFill>
                <a:latin typeface="Arial" charset="0"/>
                <a:cs typeface="Arial" charset="0"/>
              </a:rPr>
              <a:t>2015</a:t>
            </a:r>
            <a:endParaRPr lang="en-US" sz="1000" dirty="0">
              <a:solidFill>
                <a:prstClr val="black"/>
              </a:solidFill>
              <a:latin typeface="Arial" charset="0"/>
              <a:cs typeface="Arial" charset="0"/>
            </a:endParaRPr>
          </a:p>
        </p:txBody>
      </p:sp>
      <p:sp>
        <p:nvSpPr>
          <p:cNvPr id="4" name="Título 1"/>
          <p:cNvSpPr>
            <a:spLocks noGrp="1"/>
          </p:cNvSpPr>
          <p:nvPr>
            <p:ph type="title"/>
          </p:nvPr>
        </p:nvSpPr>
        <p:spPr>
          <a:xfrm>
            <a:off x="407503" y="900114"/>
            <a:ext cx="8301037" cy="647700"/>
          </a:xfrm>
        </p:spPr>
        <p:txBody>
          <a:bodyPr rtlCol="0">
            <a:noAutofit/>
          </a:bodyPr>
          <a:lstStyle/>
          <a:p>
            <a:pPr fontAlgn="auto">
              <a:spcAft>
                <a:spcPts val="0"/>
              </a:spcAft>
              <a:defRPr/>
            </a:pPr>
            <a:r>
              <a:rPr lang="pt-BR" sz="1800" b="1" dirty="0" smtClean="0">
                <a:latin typeface="+mn-lt"/>
              </a:rPr>
              <a:t>Expectativa de vida ao nascer em alguns países</a:t>
            </a:r>
            <a:br>
              <a:rPr lang="pt-BR" sz="1800" b="1" dirty="0" smtClean="0">
                <a:latin typeface="+mn-lt"/>
              </a:rPr>
            </a:br>
            <a:r>
              <a:rPr lang="pt-BR" sz="1800" b="1" dirty="0" smtClean="0">
                <a:latin typeface="+mn-lt"/>
              </a:rPr>
              <a:t>para o homem em 2010-2015</a:t>
            </a:r>
            <a:endParaRPr lang="pt-BR" sz="1800" b="1" dirty="0">
              <a:latin typeface="+mn-lt"/>
            </a:endParaRPr>
          </a:p>
        </p:txBody>
      </p:sp>
      <p:sp>
        <p:nvSpPr>
          <p:cNvPr id="6" name="Espaço Reservado para Número de Slide 5"/>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47</a:t>
            </a:fld>
            <a:endParaRPr lang="pt-BR" dirty="0">
              <a:solidFill>
                <a:prstClr val="black"/>
              </a:solidFill>
            </a:endParaRPr>
          </a:p>
        </p:txBody>
      </p:sp>
    </p:spTree>
    <p:extLst>
      <p:ext uri="{BB962C8B-B14F-4D97-AF65-F5344CB8AC3E}">
        <p14:creationId xmlns:p14="http://schemas.microsoft.com/office/powerpoint/2010/main" val="409480876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0" y="1628800"/>
          <a:ext cx="9144000" cy="4846454"/>
        </p:xfrm>
        <a:graphic>
          <a:graphicData uri="http://schemas.openxmlformats.org/presentationml/2006/ole">
            <mc:AlternateContent xmlns:mc="http://schemas.openxmlformats.org/markup-compatibility/2006">
              <mc:Choice xmlns:v="urn:schemas-microsoft-com:vml" Requires="v">
                <p:oleObj spid="_x0000_s43026" name="Planilha" r:id="rId3" imgW="9067823" imgH="4819770" progId="Excel.Sheet.8">
                  <p:embed/>
                </p:oleObj>
              </mc:Choice>
              <mc:Fallback>
                <p:oleObj name="Planilha" r:id="rId3" imgW="9067823" imgH="4819770" progId="Excel.Sheet.8">
                  <p:embed/>
                  <p:pic>
                    <p:nvPicPr>
                      <p:cNvPr id="0" name=""/>
                      <p:cNvPicPr/>
                      <p:nvPr/>
                    </p:nvPicPr>
                    <p:blipFill>
                      <a:blip r:embed="rId4"/>
                      <a:stretch>
                        <a:fillRect/>
                      </a:stretch>
                    </p:blipFill>
                    <p:spPr>
                      <a:xfrm>
                        <a:off x="0" y="1628800"/>
                        <a:ext cx="9144000" cy="4846454"/>
                      </a:xfrm>
                      <a:prstGeom prst="rect">
                        <a:avLst/>
                      </a:prstGeom>
                    </p:spPr>
                  </p:pic>
                </p:oleObj>
              </mc:Fallback>
            </mc:AlternateContent>
          </a:graphicData>
        </a:graphic>
      </p:graphicFrame>
      <p:sp>
        <p:nvSpPr>
          <p:cNvPr id="3074" name="Retângulo 10"/>
          <p:cNvSpPr>
            <a:spLocks noChangeArrowheads="1"/>
          </p:cNvSpPr>
          <p:nvPr/>
        </p:nvSpPr>
        <p:spPr bwMode="auto">
          <a:xfrm>
            <a:off x="179512" y="6480174"/>
            <a:ext cx="78488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err="1">
                <a:solidFill>
                  <a:prstClr val="black"/>
                </a:solidFill>
                <a:latin typeface="Arial" charset="0"/>
                <a:cs typeface="Arial" charset="0"/>
              </a:rPr>
              <a:t>Fonte</a:t>
            </a:r>
            <a:r>
              <a:rPr lang="en-US" sz="1000" dirty="0">
                <a:solidFill>
                  <a:prstClr val="black"/>
                </a:solidFill>
                <a:latin typeface="Arial" charset="0"/>
                <a:cs typeface="Arial" charset="0"/>
              </a:rPr>
              <a:t>: United Nations, World Population Prospects - 2012 Revision.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a:t>
            </a:r>
            <a:r>
              <a:rPr lang="pt-BR" sz="1000" dirty="0" smtClean="0">
                <a:solidFill>
                  <a:prstClr val="black"/>
                </a:solidFill>
                <a:latin typeface="Arial" charset="0"/>
                <a:cs typeface="Arial" charset="0"/>
              </a:rPr>
              <a:t>2015</a:t>
            </a:r>
            <a:endParaRPr lang="en-US" sz="1000" dirty="0">
              <a:solidFill>
                <a:prstClr val="black"/>
              </a:solidFill>
              <a:latin typeface="Arial" charset="0"/>
              <a:cs typeface="Arial" charset="0"/>
            </a:endParaRPr>
          </a:p>
        </p:txBody>
      </p:sp>
      <p:sp>
        <p:nvSpPr>
          <p:cNvPr id="5" name="Título 1"/>
          <p:cNvSpPr txBox="1">
            <a:spLocks/>
          </p:cNvSpPr>
          <p:nvPr/>
        </p:nvSpPr>
        <p:spPr bwMode="auto">
          <a:xfrm>
            <a:off x="421481" y="836712"/>
            <a:ext cx="8301037"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1800" b="1" dirty="0" smtClean="0">
                <a:solidFill>
                  <a:prstClr val="black"/>
                </a:solidFill>
              </a:rPr>
              <a:t>Expectativa de vida ao nascer em alguns países</a:t>
            </a:r>
            <a:br>
              <a:rPr lang="pt-BR" sz="1800" b="1" dirty="0" smtClean="0">
                <a:solidFill>
                  <a:prstClr val="black"/>
                </a:solidFill>
              </a:rPr>
            </a:br>
            <a:r>
              <a:rPr lang="pt-BR" sz="1800" b="1" dirty="0" smtClean="0">
                <a:solidFill>
                  <a:prstClr val="black"/>
                </a:solidFill>
              </a:rPr>
              <a:t>para a mulher em 2010-2015</a:t>
            </a:r>
            <a:endParaRPr lang="pt-BR" sz="1800" b="1" dirty="0">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48</a:t>
            </a:fld>
            <a:endParaRPr lang="pt-BR" dirty="0">
              <a:solidFill>
                <a:prstClr val="black"/>
              </a:solidFill>
            </a:endParaRPr>
          </a:p>
        </p:txBody>
      </p:sp>
    </p:spTree>
    <p:extLst>
      <p:ext uri="{BB962C8B-B14F-4D97-AF65-F5344CB8AC3E}">
        <p14:creationId xmlns:p14="http://schemas.microsoft.com/office/powerpoint/2010/main" val="104343866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179388" y="1484313"/>
          <a:ext cx="8928100" cy="4884737"/>
        </p:xfrm>
        <a:graphic>
          <a:graphicData uri="http://schemas.openxmlformats.org/presentationml/2006/ole">
            <mc:AlternateContent xmlns:mc="http://schemas.openxmlformats.org/markup-compatibility/2006">
              <mc:Choice xmlns:v="urn:schemas-microsoft-com:vml" Requires="v">
                <p:oleObj spid="_x0000_s44050" name="Planilha" r:id="rId3" imgW="8715299" imgH="5172120" progId="Excel.Sheet.8">
                  <p:embed/>
                </p:oleObj>
              </mc:Choice>
              <mc:Fallback>
                <p:oleObj name="Planilha" r:id="rId3" imgW="8715299" imgH="5172120" progId="Excel.Sheet.8">
                  <p:embed/>
                  <p:pic>
                    <p:nvPicPr>
                      <p:cNvPr id="0" name=""/>
                      <p:cNvPicPr/>
                      <p:nvPr/>
                    </p:nvPicPr>
                    <p:blipFill>
                      <a:blip r:embed="rId4"/>
                      <a:stretch>
                        <a:fillRect/>
                      </a:stretch>
                    </p:blipFill>
                    <p:spPr>
                      <a:xfrm>
                        <a:off x="179388" y="1484313"/>
                        <a:ext cx="8928100" cy="4884737"/>
                      </a:xfrm>
                      <a:prstGeom prst="rect">
                        <a:avLst/>
                      </a:prstGeom>
                    </p:spPr>
                  </p:pic>
                </p:oleObj>
              </mc:Fallback>
            </mc:AlternateContent>
          </a:graphicData>
        </a:graphic>
      </p:graphicFrame>
      <p:graphicFrame>
        <p:nvGraphicFramePr>
          <p:cNvPr id="6" name="Tabela 5"/>
          <p:cNvGraphicFramePr>
            <a:graphicFrameLocks noGrp="1"/>
          </p:cNvGraphicFramePr>
          <p:nvPr>
            <p:extLst/>
          </p:nvPr>
        </p:nvGraphicFramePr>
        <p:xfrm>
          <a:off x="250825" y="6367462"/>
          <a:ext cx="7708900" cy="374650"/>
        </p:xfrm>
        <a:graphic>
          <a:graphicData uri="http://schemas.openxmlformats.org/drawingml/2006/table">
            <a:tbl>
              <a:tblPr/>
              <a:tblGrid>
                <a:gridCol w="7708900"/>
              </a:tblGrid>
              <a:tr h="3746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cs typeface="Arial" panose="020B0604020202020204" pitchFamily="34" charset="0"/>
                        </a:rPr>
                        <a:t>Fonte: United Nations, World Population Prospects - The 2012 Revision</a:t>
                      </a:r>
                      <a:r>
                        <a:rPr lang="en-US" sz="1000" b="0" i="0" u="none" strike="noStrike" dirty="0" smtClean="0">
                          <a:effectLst/>
                          <a:latin typeface="Arial" panose="020B0604020202020204" pitchFamily="34" charset="0"/>
                          <a:cs typeface="Arial" panose="020B0604020202020204" pitchFamily="34" charset="0"/>
                        </a:rPr>
                        <a:t>. </a:t>
                      </a:r>
                      <a:r>
                        <a:rPr lang="pt-BR" sz="1000" i="0" dirty="0" err="1" smtClean="0">
                          <a:solidFill>
                            <a:schemeClr val="tx1"/>
                          </a:solidFill>
                          <a:latin typeface="Arial" panose="020B0604020202020204" pitchFamily="34" charset="0"/>
                          <a:cs typeface="Arial" panose="020B0604020202020204" pitchFamily="34" charset="0"/>
                        </a:rPr>
                        <a:t>Pensions</a:t>
                      </a:r>
                      <a:r>
                        <a:rPr lang="pt-BR" sz="1000" i="0" dirty="0" smtClean="0">
                          <a:solidFill>
                            <a:schemeClr val="tx1"/>
                          </a:solidFill>
                          <a:latin typeface="Arial" panose="020B0604020202020204" pitchFamily="34" charset="0"/>
                          <a:cs typeface="Arial" panose="020B0604020202020204" pitchFamily="34" charset="0"/>
                        </a:rPr>
                        <a:t> </a:t>
                      </a:r>
                      <a:r>
                        <a:rPr lang="pt-BR" sz="1000" i="0" dirty="0" err="1" smtClean="0">
                          <a:solidFill>
                            <a:schemeClr val="tx1"/>
                          </a:solidFill>
                          <a:latin typeface="Arial" panose="020B0604020202020204" pitchFamily="34" charset="0"/>
                          <a:cs typeface="Arial" panose="020B0604020202020204" pitchFamily="34" charset="0"/>
                        </a:rPr>
                        <a:t>at</a:t>
                      </a:r>
                      <a:r>
                        <a:rPr lang="pt-BR" sz="1000" i="0" dirty="0" smtClean="0">
                          <a:solidFill>
                            <a:schemeClr val="tx1"/>
                          </a:solidFill>
                          <a:latin typeface="Arial" panose="020B0604020202020204" pitchFamily="34" charset="0"/>
                          <a:cs typeface="Arial" panose="020B0604020202020204" pitchFamily="34" charset="0"/>
                        </a:rPr>
                        <a:t> a </a:t>
                      </a:r>
                      <a:r>
                        <a:rPr lang="pt-BR" sz="1000" i="0" dirty="0" err="1" smtClean="0">
                          <a:solidFill>
                            <a:schemeClr val="tx1"/>
                          </a:solidFill>
                          <a:latin typeface="Arial" panose="020B0604020202020204" pitchFamily="34" charset="0"/>
                          <a:cs typeface="Arial" panose="020B0604020202020204" pitchFamily="34" charset="0"/>
                        </a:rPr>
                        <a:t>Glance</a:t>
                      </a:r>
                      <a:r>
                        <a:rPr lang="pt-BR" sz="1000" i="0" dirty="0" smtClean="0">
                          <a:solidFill>
                            <a:schemeClr val="tx1"/>
                          </a:solidFill>
                          <a:latin typeface="Arial" panose="020B0604020202020204" pitchFamily="34" charset="0"/>
                          <a:cs typeface="Arial" panose="020B0604020202020204" pitchFamily="34" charset="0"/>
                        </a:rPr>
                        <a:t> 2015 - © OECD 2015</a:t>
                      </a:r>
                    </a:p>
                    <a:p>
                      <a:pPr algn="l" fontAlgn="b"/>
                      <a:endParaRPr lang="en-US" sz="1000" b="0" i="0" u="none" strike="noStrike" dirty="0">
                        <a:effectLst/>
                        <a:latin typeface="Arial" panose="020B0604020202020204" pitchFamily="34" charset="0"/>
                        <a:cs typeface="Arial" panose="020B0604020202020204" pitchFamily="34" charset="0"/>
                      </a:endParaRPr>
                    </a:p>
                  </a:txBody>
                  <a:tcPr marL="9525" marR="9525" marT="9509" marB="0" anchor="b">
                    <a:lnL>
                      <a:noFill/>
                    </a:lnL>
                    <a:lnR>
                      <a:noFill/>
                    </a:lnR>
                    <a:lnT>
                      <a:noFill/>
                    </a:lnT>
                    <a:lnB>
                      <a:noFill/>
                    </a:lnB>
                  </a:tcPr>
                </a:tc>
              </a:tr>
            </a:tbl>
          </a:graphicData>
        </a:graphic>
      </p:graphicFrame>
      <p:sp>
        <p:nvSpPr>
          <p:cNvPr id="7" name="Título 1"/>
          <p:cNvSpPr txBox="1">
            <a:spLocks/>
          </p:cNvSpPr>
          <p:nvPr/>
        </p:nvSpPr>
        <p:spPr bwMode="auto">
          <a:xfrm>
            <a:off x="492919" y="787401"/>
            <a:ext cx="8301037"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1800" b="1" dirty="0" smtClean="0">
                <a:solidFill>
                  <a:prstClr val="black"/>
                </a:solidFill>
              </a:rPr>
              <a:t>Expectativa de sobrevida em alguns países</a:t>
            </a:r>
            <a:br>
              <a:rPr lang="pt-BR" sz="1800" b="1" dirty="0" smtClean="0">
                <a:solidFill>
                  <a:prstClr val="black"/>
                </a:solidFill>
              </a:rPr>
            </a:br>
            <a:r>
              <a:rPr lang="pt-BR" sz="1800" b="1" dirty="0" smtClean="0">
                <a:solidFill>
                  <a:prstClr val="black"/>
                </a:solidFill>
              </a:rPr>
              <a:t>para o homem aos 65 anos (em 2010-2015)</a:t>
            </a:r>
            <a:endParaRPr lang="pt-BR" sz="1800" b="1" dirty="0">
              <a:solidFill>
                <a:prstClr val="black"/>
              </a:solidFill>
            </a:endParaRP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49</a:t>
            </a:fld>
            <a:endParaRPr lang="pt-BR" dirty="0">
              <a:solidFill>
                <a:prstClr val="black"/>
              </a:solidFill>
            </a:endParaRPr>
          </a:p>
        </p:txBody>
      </p:sp>
    </p:spTree>
    <p:extLst>
      <p:ext uri="{BB962C8B-B14F-4D97-AF65-F5344CB8AC3E}">
        <p14:creationId xmlns:p14="http://schemas.microsoft.com/office/powerpoint/2010/main" val="2749245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848483"/>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MP 726/2016</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07950" y="1433332"/>
            <a:ext cx="8928100" cy="5017964"/>
          </a:xfrm>
        </p:spPr>
        <p:txBody>
          <a:bodyPr>
            <a:noAutofit/>
          </a:bodyPr>
          <a:lstStyle/>
          <a:p>
            <a:pPr algn="just">
              <a:spcBef>
                <a:spcPts val="300"/>
              </a:spcBef>
              <a:spcAft>
                <a:spcPts val="300"/>
              </a:spcAft>
              <a:buFont typeface="Arial" panose="020B0604020202020204" pitchFamily="34" charset="0"/>
              <a:buChar char="•"/>
              <a:defRPr/>
            </a:pPr>
            <a:r>
              <a:rPr lang="pt-BR" sz="2400" dirty="0"/>
              <a:t>Insere nos assuntos sob atribuição do Ministério da Fazenda a “previdência” e a “previdência complementar”. (acréscimo, pelo art. 12, das alíneas “i” e “j” ao inciso V do art. 27 da Lei nº 10.683/2003)</a:t>
            </a:r>
            <a:endParaRPr lang="pt-BR" altLang="pt-BR" sz="2400" dirty="0"/>
          </a:p>
          <a:p>
            <a:pPr algn="just">
              <a:spcBef>
                <a:spcPts val="300"/>
              </a:spcBef>
              <a:spcAft>
                <a:spcPts val="300"/>
              </a:spcAft>
              <a:buFont typeface="Arial" panose="020B0604020202020204" pitchFamily="34" charset="0"/>
              <a:buChar char="•"/>
              <a:defRPr/>
            </a:pPr>
            <a:r>
              <a:rPr lang="pt-BR" altLang="pt-BR" sz="2400" dirty="0"/>
              <a:t>Transfere dos órgãos </a:t>
            </a:r>
            <a:r>
              <a:rPr lang="pt-BR" sz="2400" dirty="0"/>
              <a:t>e entidades extintos, transformados, transferidos, incorporados ou desmembrados para os órgãos que tiverem absorvido suas competências: o acervo patrimonial, o quadro de servidores efetivos, os direitos, créditos, obrigações, atos administrativos, contratos, as receitas e despesas. (art. 10)</a:t>
            </a:r>
          </a:p>
          <a:p>
            <a:pPr algn="just">
              <a:spcBef>
                <a:spcPts val="300"/>
              </a:spcBef>
              <a:spcAft>
                <a:spcPts val="300"/>
              </a:spcAft>
            </a:pPr>
            <a:r>
              <a:rPr lang="pt-BR" sz="2400" dirty="0"/>
              <a:t>Transfere dos órgãos transformados para os órgãos que receberam suas atribuições as competências </a:t>
            </a:r>
            <a:r>
              <a:rPr lang="pt-BR" sz="2400" dirty="0" smtClean="0"/>
              <a:t>e incumbências estabelecidas em leis gerais ou específicas. (art. 11)</a:t>
            </a:r>
          </a:p>
        </p:txBody>
      </p:sp>
    </p:spTree>
    <p:extLst>
      <p:ext uri="{BB962C8B-B14F-4D97-AF65-F5344CB8AC3E}">
        <p14:creationId xmlns:p14="http://schemas.microsoft.com/office/powerpoint/2010/main" val="7825490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150366" y="1610867"/>
          <a:ext cx="8926513" cy="4810125"/>
        </p:xfrm>
        <a:graphic>
          <a:graphicData uri="http://schemas.openxmlformats.org/presentationml/2006/ole">
            <mc:AlternateContent xmlns:mc="http://schemas.openxmlformats.org/markup-compatibility/2006">
              <mc:Choice xmlns:v="urn:schemas-microsoft-com:vml" Requires="v">
                <p:oleObj spid="_x0000_s45074" name="Planilha" r:id="rId3" imgW="8381955" imgH="5134050" progId="Excel.Sheet.8">
                  <p:embed/>
                </p:oleObj>
              </mc:Choice>
              <mc:Fallback>
                <p:oleObj name="Planilha" r:id="rId3" imgW="8381955" imgH="5134050" progId="Excel.Sheet.8">
                  <p:embed/>
                  <p:pic>
                    <p:nvPicPr>
                      <p:cNvPr id="0" name=""/>
                      <p:cNvPicPr/>
                      <p:nvPr/>
                    </p:nvPicPr>
                    <p:blipFill>
                      <a:blip r:embed="rId4"/>
                      <a:stretch>
                        <a:fillRect/>
                      </a:stretch>
                    </p:blipFill>
                    <p:spPr>
                      <a:xfrm>
                        <a:off x="150366" y="1610867"/>
                        <a:ext cx="8926513" cy="4810125"/>
                      </a:xfrm>
                      <a:prstGeom prst="rect">
                        <a:avLst/>
                      </a:prstGeom>
                    </p:spPr>
                  </p:pic>
                </p:oleObj>
              </mc:Fallback>
            </mc:AlternateContent>
          </a:graphicData>
        </a:graphic>
      </p:graphicFrame>
      <p:graphicFrame>
        <p:nvGraphicFramePr>
          <p:cNvPr id="6" name="Tabela 5"/>
          <p:cNvGraphicFramePr>
            <a:graphicFrameLocks noGrp="1"/>
          </p:cNvGraphicFramePr>
          <p:nvPr>
            <p:extLst/>
          </p:nvPr>
        </p:nvGraphicFramePr>
        <p:xfrm>
          <a:off x="250825" y="6449542"/>
          <a:ext cx="7708900" cy="374650"/>
        </p:xfrm>
        <a:graphic>
          <a:graphicData uri="http://schemas.openxmlformats.org/drawingml/2006/table">
            <a:tbl>
              <a:tblPr/>
              <a:tblGrid>
                <a:gridCol w="7708900"/>
              </a:tblGrid>
              <a:tr h="3746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0" u="none" strike="noStrike" dirty="0">
                          <a:effectLst/>
                          <a:latin typeface="Arial" panose="020B0604020202020204" pitchFamily="34" charset="0"/>
                          <a:cs typeface="Arial" panose="020B0604020202020204" pitchFamily="34" charset="0"/>
                        </a:rPr>
                        <a:t>Fonte: United Nations, World Population Prospects - The 2012 Revision</a:t>
                      </a:r>
                      <a:r>
                        <a:rPr lang="en-US" sz="1000" b="0" i="0" u="none" strike="noStrike" dirty="0" smtClean="0">
                          <a:effectLst/>
                          <a:latin typeface="Arial" panose="020B0604020202020204" pitchFamily="34" charset="0"/>
                          <a:cs typeface="Arial" panose="020B0604020202020204" pitchFamily="34" charset="0"/>
                        </a:rPr>
                        <a:t>. </a:t>
                      </a:r>
                      <a:r>
                        <a:rPr lang="pt-BR" sz="1000" i="0" dirty="0" err="1" smtClean="0">
                          <a:solidFill>
                            <a:schemeClr val="tx1"/>
                          </a:solidFill>
                          <a:latin typeface="Arial" panose="020B0604020202020204" pitchFamily="34" charset="0"/>
                          <a:cs typeface="Arial" panose="020B0604020202020204" pitchFamily="34" charset="0"/>
                        </a:rPr>
                        <a:t>Pensions</a:t>
                      </a:r>
                      <a:r>
                        <a:rPr lang="pt-BR" sz="1000" i="0" dirty="0" smtClean="0">
                          <a:solidFill>
                            <a:schemeClr val="tx1"/>
                          </a:solidFill>
                          <a:latin typeface="Arial" panose="020B0604020202020204" pitchFamily="34" charset="0"/>
                          <a:cs typeface="Arial" panose="020B0604020202020204" pitchFamily="34" charset="0"/>
                        </a:rPr>
                        <a:t> </a:t>
                      </a:r>
                      <a:r>
                        <a:rPr lang="pt-BR" sz="1000" i="0" dirty="0" err="1" smtClean="0">
                          <a:solidFill>
                            <a:schemeClr val="tx1"/>
                          </a:solidFill>
                          <a:latin typeface="Arial" panose="020B0604020202020204" pitchFamily="34" charset="0"/>
                          <a:cs typeface="Arial" panose="020B0604020202020204" pitchFamily="34" charset="0"/>
                        </a:rPr>
                        <a:t>at</a:t>
                      </a:r>
                      <a:r>
                        <a:rPr lang="pt-BR" sz="1000" i="0" dirty="0" smtClean="0">
                          <a:solidFill>
                            <a:schemeClr val="tx1"/>
                          </a:solidFill>
                          <a:latin typeface="Arial" panose="020B0604020202020204" pitchFamily="34" charset="0"/>
                          <a:cs typeface="Arial" panose="020B0604020202020204" pitchFamily="34" charset="0"/>
                        </a:rPr>
                        <a:t> a </a:t>
                      </a:r>
                      <a:r>
                        <a:rPr lang="pt-BR" sz="1000" i="0" dirty="0" err="1" smtClean="0">
                          <a:solidFill>
                            <a:schemeClr val="tx1"/>
                          </a:solidFill>
                          <a:latin typeface="Arial" panose="020B0604020202020204" pitchFamily="34" charset="0"/>
                          <a:cs typeface="Arial" panose="020B0604020202020204" pitchFamily="34" charset="0"/>
                        </a:rPr>
                        <a:t>Glance</a:t>
                      </a:r>
                      <a:r>
                        <a:rPr lang="pt-BR" sz="1000" i="0" dirty="0" smtClean="0">
                          <a:solidFill>
                            <a:schemeClr val="tx1"/>
                          </a:solidFill>
                          <a:latin typeface="Arial" panose="020B0604020202020204" pitchFamily="34" charset="0"/>
                          <a:cs typeface="Arial" panose="020B0604020202020204" pitchFamily="34" charset="0"/>
                        </a:rPr>
                        <a:t> 2015 - © OECD 2015</a:t>
                      </a:r>
                    </a:p>
                    <a:p>
                      <a:pPr algn="l" fontAlgn="b"/>
                      <a:endParaRPr lang="en-US" sz="1000" b="0" i="0" u="none" strike="noStrike" dirty="0">
                        <a:effectLst/>
                        <a:latin typeface="Arial" panose="020B0604020202020204" pitchFamily="34" charset="0"/>
                        <a:cs typeface="Arial" panose="020B0604020202020204" pitchFamily="34" charset="0"/>
                      </a:endParaRPr>
                    </a:p>
                  </a:txBody>
                  <a:tcPr marL="9525" marR="9525" marT="9509" marB="0" anchor="b">
                    <a:lnL>
                      <a:noFill/>
                    </a:lnL>
                    <a:lnR>
                      <a:noFill/>
                    </a:lnR>
                    <a:lnT>
                      <a:noFill/>
                    </a:lnT>
                    <a:lnB>
                      <a:noFill/>
                    </a:lnB>
                  </a:tcPr>
                </a:tc>
              </a:tr>
            </a:tbl>
          </a:graphicData>
        </a:graphic>
      </p:graphicFrame>
      <p:sp>
        <p:nvSpPr>
          <p:cNvPr id="7" name="Título 1"/>
          <p:cNvSpPr txBox="1">
            <a:spLocks/>
          </p:cNvSpPr>
          <p:nvPr/>
        </p:nvSpPr>
        <p:spPr bwMode="auto">
          <a:xfrm>
            <a:off x="463105" y="832160"/>
            <a:ext cx="8301037"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1800" b="1" dirty="0" smtClean="0">
                <a:solidFill>
                  <a:prstClr val="black"/>
                </a:solidFill>
              </a:rPr>
              <a:t>Expectativa de sobrevida em alguns países</a:t>
            </a:r>
            <a:br>
              <a:rPr lang="pt-BR" sz="1800" b="1" dirty="0" smtClean="0">
                <a:solidFill>
                  <a:prstClr val="black"/>
                </a:solidFill>
              </a:rPr>
            </a:br>
            <a:r>
              <a:rPr lang="pt-BR" sz="1800" b="1" dirty="0" smtClean="0">
                <a:solidFill>
                  <a:prstClr val="black"/>
                </a:solidFill>
              </a:rPr>
              <a:t>para o homem aos 65 anos (em 2060-2065)</a:t>
            </a:r>
            <a:endParaRPr lang="pt-BR" sz="1800" b="1" dirty="0">
              <a:solidFill>
                <a:prstClr val="black"/>
              </a:solidFill>
            </a:endParaRP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50</a:t>
            </a:fld>
            <a:endParaRPr lang="pt-BR" dirty="0">
              <a:solidFill>
                <a:prstClr val="black"/>
              </a:solidFill>
            </a:endParaRPr>
          </a:p>
        </p:txBody>
      </p:sp>
    </p:spTree>
    <p:extLst>
      <p:ext uri="{BB962C8B-B14F-4D97-AF65-F5344CB8AC3E}">
        <p14:creationId xmlns:p14="http://schemas.microsoft.com/office/powerpoint/2010/main" val="164377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nvPr>
        </p:nvGraphicFramePr>
        <p:xfrm>
          <a:off x="121689" y="1367630"/>
          <a:ext cx="8848725" cy="5051425"/>
        </p:xfrm>
        <a:graphic>
          <a:graphicData uri="http://schemas.openxmlformats.org/presentationml/2006/ole">
            <mc:AlternateContent xmlns:mc="http://schemas.openxmlformats.org/markup-compatibility/2006">
              <mc:Choice xmlns:v="urn:schemas-microsoft-com:vml" Requires="v">
                <p:oleObj spid="_x0000_s46098" name="Planilha" r:id="rId3" imgW="8848745" imgH="5181570" progId="Excel.Sheet.8">
                  <p:embed/>
                </p:oleObj>
              </mc:Choice>
              <mc:Fallback>
                <p:oleObj name="Planilha" r:id="rId3" imgW="8848745" imgH="5181570" progId="Excel.Sheet.8">
                  <p:embed/>
                  <p:pic>
                    <p:nvPicPr>
                      <p:cNvPr id="0" name=""/>
                      <p:cNvPicPr/>
                      <p:nvPr/>
                    </p:nvPicPr>
                    <p:blipFill>
                      <a:blip r:embed="rId4"/>
                      <a:stretch>
                        <a:fillRect/>
                      </a:stretch>
                    </p:blipFill>
                    <p:spPr>
                      <a:xfrm>
                        <a:off x="121689" y="1367630"/>
                        <a:ext cx="8848725" cy="5051425"/>
                      </a:xfrm>
                      <a:prstGeom prst="rect">
                        <a:avLst/>
                      </a:prstGeom>
                    </p:spPr>
                  </p:pic>
                </p:oleObj>
              </mc:Fallback>
            </mc:AlternateContent>
          </a:graphicData>
        </a:graphic>
      </p:graphicFrame>
      <p:sp>
        <p:nvSpPr>
          <p:cNvPr id="3074" name="Retângulo 10"/>
          <p:cNvSpPr>
            <a:spLocks noChangeArrowheads="1"/>
          </p:cNvSpPr>
          <p:nvPr/>
        </p:nvSpPr>
        <p:spPr bwMode="auto">
          <a:xfrm>
            <a:off x="194368" y="6481760"/>
            <a:ext cx="7590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err="1">
                <a:solidFill>
                  <a:prstClr val="black"/>
                </a:solidFill>
                <a:latin typeface="Arial" charset="0"/>
                <a:cs typeface="Arial" charset="0"/>
              </a:rPr>
              <a:t>Fonte</a:t>
            </a:r>
            <a:r>
              <a:rPr lang="en-US" sz="1000" dirty="0">
                <a:solidFill>
                  <a:prstClr val="black"/>
                </a:solidFill>
                <a:latin typeface="Arial" charset="0"/>
                <a:cs typeface="Arial" charset="0"/>
              </a:rPr>
              <a:t>: United Nations, World Population Prospects - 2012 Revision.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a:t>
            </a:r>
            <a:r>
              <a:rPr lang="pt-BR" sz="1000" dirty="0" smtClean="0">
                <a:solidFill>
                  <a:prstClr val="black"/>
                </a:solidFill>
                <a:latin typeface="Arial" charset="0"/>
                <a:cs typeface="Arial" charset="0"/>
              </a:rPr>
              <a:t>2015</a:t>
            </a:r>
            <a:endParaRPr lang="en-US" sz="1000" dirty="0">
              <a:solidFill>
                <a:prstClr val="black"/>
              </a:solidFill>
              <a:latin typeface="Arial" charset="0"/>
              <a:cs typeface="Arial" charset="0"/>
            </a:endParaRPr>
          </a:p>
        </p:txBody>
      </p:sp>
      <p:sp>
        <p:nvSpPr>
          <p:cNvPr id="6" name="Título 1"/>
          <p:cNvSpPr txBox="1">
            <a:spLocks/>
          </p:cNvSpPr>
          <p:nvPr/>
        </p:nvSpPr>
        <p:spPr bwMode="auto">
          <a:xfrm>
            <a:off x="395532" y="678028"/>
            <a:ext cx="8301037"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1800" b="1" dirty="0" smtClean="0">
                <a:solidFill>
                  <a:prstClr val="black"/>
                </a:solidFill>
              </a:rPr>
              <a:t>Expectativa de sobrevida em alguns países</a:t>
            </a:r>
            <a:br>
              <a:rPr lang="pt-BR" sz="1800" b="1" dirty="0" smtClean="0">
                <a:solidFill>
                  <a:prstClr val="black"/>
                </a:solidFill>
              </a:rPr>
            </a:br>
            <a:r>
              <a:rPr lang="pt-BR" sz="1800" b="1" dirty="0" smtClean="0">
                <a:solidFill>
                  <a:prstClr val="black"/>
                </a:solidFill>
              </a:rPr>
              <a:t>para a mulher aos 65 anos (em 2010-2015)</a:t>
            </a:r>
            <a:endParaRPr lang="pt-BR" sz="1800" b="1" dirty="0">
              <a:solidFill>
                <a:prstClr val="black"/>
              </a:solidFill>
            </a:endParaRPr>
          </a:p>
        </p:txBody>
      </p:sp>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51</a:t>
            </a:fld>
            <a:endParaRPr lang="pt-BR" dirty="0">
              <a:solidFill>
                <a:prstClr val="black"/>
              </a:solidFill>
            </a:endParaRPr>
          </a:p>
        </p:txBody>
      </p:sp>
    </p:spTree>
    <p:extLst>
      <p:ext uri="{BB962C8B-B14F-4D97-AF65-F5344CB8AC3E}">
        <p14:creationId xmlns:p14="http://schemas.microsoft.com/office/powerpoint/2010/main" val="65780827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141288" y="1334443"/>
          <a:ext cx="9002712" cy="5021907"/>
        </p:xfrm>
        <a:graphic>
          <a:graphicData uri="http://schemas.openxmlformats.org/presentationml/2006/ole">
            <mc:AlternateContent xmlns:mc="http://schemas.openxmlformats.org/markup-compatibility/2006">
              <mc:Choice xmlns:v="urn:schemas-microsoft-com:vml" Requires="v">
                <p:oleObj spid="_x0000_s47122" name="Planilha" r:id="rId3" imgW="8734478" imgH="5105430" progId="Excel.Sheet.8">
                  <p:embed/>
                </p:oleObj>
              </mc:Choice>
              <mc:Fallback>
                <p:oleObj name="Planilha" r:id="rId3" imgW="8734478" imgH="5105430" progId="Excel.Sheet.8">
                  <p:embed/>
                  <p:pic>
                    <p:nvPicPr>
                      <p:cNvPr id="0" name=""/>
                      <p:cNvPicPr/>
                      <p:nvPr/>
                    </p:nvPicPr>
                    <p:blipFill>
                      <a:blip r:embed="rId4"/>
                      <a:stretch>
                        <a:fillRect/>
                      </a:stretch>
                    </p:blipFill>
                    <p:spPr>
                      <a:xfrm>
                        <a:off x="141288" y="1334443"/>
                        <a:ext cx="9002712" cy="5021907"/>
                      </a:xfrm>
                      <a:prstGeom prst="rect">
                        <a:avLst/>
                      </a:prstGeom>
                    </p:spPr>
                  </p:pic>
                </p:oleObj>
              </mc:Fallback>
            </mc:AlternateContent>
          </a:graphicData>
        </a:graphic>
      </p:graphicFrame>
      <p:sp>
        <p:nvSpPr>
          <p:cNvPr id="3074" name="Retângulo 10"/>
          <p:cNvSpPr>
            <a:spLocks noChangeArrowheads="1"/>
          </p:cNvSpPr>
          <p:nvPr/>
        </p:nvSpPr>
        <p:spPr bwMode="auto">
          <a:xfrm>
            <a:off x="179388" y="6396335"/>
            <a:ext cx="78488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dirty="0" err="1">
                <a:solidFill>
                  <a:prstClr val="black"/>
                </a:solidFill>
                <a:latin typeface="Arial" charset="0"/>
                <a:cs typeface="Arial" charset="0"/>
              </a:rPr>
              <a:t>Fonte</a:t>
            </a:r>
            <a:r>
              <a:rPr lang="en-US" sz="1000" dirty="0">
                <a:solidFill>
                  <a:prstClr val="black"/>
                </a:solidFill>
                <a:latin typeface="Arial" charset="0"/>
                <a:cs typeface="Arial" charset="0"/>
              </a:rPr>
              <a:t>: United Nations, World Population Prospects - 2012 Revision.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a:t>
            </a:r>
            <a:r>
              <a:rPr lang="pt-BR" sz="1000" dirty="0" smtClean="0">
                <a:solidFill>
                  <a:prstClr val="black"/>
                </a:solidFill>
                <a:latin typeface="Arial" charset="0"/>
                <a:cs typeface="Arial" charset="0"/>
              </a:rPr>
              <a:t>2015</a:t>
            </a:r>
            <a:endParaRPr lang="en-US" sz="1000" dirty="0">
              <a:solidFill>
                <a:prstClr val="black"/>
              </a:solidFill>
              <a:latin typeface="Arial" charset="0"/>
              <a:cs typeface="Arial" charset="0"/>
            </a:endParaRPr>
          </a:p>
        </p:txBody>
      </p:sp>
      <p:sp>
        <p:nvSpPr>
          <p:cNvPr id="5" name="Título 1"/>
          <p:cNvSpPr txBox="1">
            <a:spLocks/>
          </p:cNvSpPr>
          <p:nvPr/>
        </p:nvSpPr>
        <p:spPr bwMode="auto">
          <a:xfrm>
            <a:off x="430176" y="694209"/>
            <a:ext cx="8424936" cy="6477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1800" b="1" dirty="0" smtClean="0">
                <a:solidFill>
                  <a:prstClr val="black"/>
                </a:solidFill>
              </a:rPr>
              <a:t>Expectativa de sobrevida em alguns países</a:t>
            </a:r>
            <a:br>
              <a:rPr lang="pt-BR" sz="1800" b="1" dirty="0" smtClean="0">
                <a:solidFill>
                  <a:prstClr val="black"/>
                </a:solidFill>
              </a:rPr>
            </a:br>
            <a:r>
              <a:rPr lang="pt-BR" sz="1800" b="1" dirty="0" smtClean="0">
                <a:solidFill>
                  <a:prstClr val="black"/>
                </a:solidFill>
              </a:rPr>
              <a:t>para a mulher aos 65 anos (em 2060-2065)</a:t>
            </a:r>
            <a:endParaRPr lang="pt-BR" sz="1800" b="1" dirty="0">
              <a:solidFill>
                <a:prstClr val="black"/>
              </a:solidFill>
            </a:endParaRPr>
          </a:p>
        </p:txBody>
      </p:sp>
      <p:sp>
        <p:nvSpPr>
          <p:cNvPr id="6" name="Espaço Reservado para Número de Slide 5"/>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52</a:t>
            </a:fld>
            <a:endParaRPr lang="pt-BR" dirty="0">
              <a:solidFill>
                <a:prstClr val="black"/>
              </a:solidFill>
            </a:endParaRPr>
          </a:p>
        </p:txBody>
      </p:sp>
    </p:spTree>
    <p:extLst>
      <p:ext uri="{BB962C8B-B14F-4D97-AF65-F5344CB8AC3E}">
        <p14:creationId xmlns:p14="http://schemas.microsoft.com/office/powerpoint/2010/main" val="367580007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173233" y="1223599"/>
          <a:ext cx="8872538" cy="4510862"/>
        </p:xfrm>
        <a:graphic>
          <a:graphicData uri="http://schemas.openxmlformats.org/presentationml/2006/ole">
            <mc:AlternateContent xmlns:mc="http://schemas.openxmlformats.org/markup-compatibility/2006">
              <mc:Choice xmlns:v="urn:schemas-microsoft-com:vml" Requires="v">
                <p:oleObj spid="_x0000_s48146" name="Planilha" r:id="rId3" imgW="7800899" imgH="5400810" progId="Excel.Sheet.8">
                  <p:embed/>
                </p:oleObj>
              </mc:Choice>
              <mc:Fallback>
                <p:oleObj name="Planilha" r:id="rId3" imgW="7800899" imgH="5400810" progId="Excel.Sheet.8">
                  <p:embed/>
                  <p:pic>
                    <p:nvPicPr>
                      <p:cNvPr id="0" name=""/>
                      <p:cNvPicPr/>
                      <p:nvPr/>
                    </p:nvPicPr>
                    <p:blipFill>
                      <a:blip r:embed="rId4"/>
                      <a:stretch>
                        <a:fillRect/>
                      </a:stretch>
                    </p:blipFill>
                    <p:spPr>
                      <a:xfrm>
                        <a:off x="173233" y="1223599"/>
                        <a:ext cx="8872538" cy="4510862"/>
                      </a:xfrm>
                      <a:prstGeom prst="rect">
                        <a:avLst/>
                      </a:prstGeom>
                    </p:spPr>
                  </p:pic>
                </p:oleObj>
              </mc:Fallback>
            </mc:AlternateContent>
          </a:graphicData>
        </a:graphic>
      </p:graphicFrame>
      <p:sp>
        <p:nvSpPr>
          <p:cNvPr id="8" name="Retângulo 40"/>
          <p:cNvSpPr>
            <a:spLocks noChangeArrowheads="1"/>
          </p:cNvSpPr>
          <p:nvPr/>
        </p:nvSpPr>
        <p:spPr bwMode="auto">
          <a:xfrm>
            <a:off x="251716" y="836144"/>
            <a:ext cx="8640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1800" b="1" dirty="0">
                <a:solidFill>
                  <a:prstClr val="black"/>
                </a:solidFill>
                <a:latin typeface="Calibri"/>
                <a:cs typeface="Arial" charset="0"/>
              </a:rPr>
              <a:t>Idade média de entrada no mercado de </a:t>
            </a:r>
            <a:r>
              <a:rPr lang="pt-BR" sz="1800" b="1" dirty="0" smtClean="0">
                <a:solidFill>
                  <a:prstClr val="black"/>
                </a:solidFill>
                <a:latin typeface="Calibri"/>
                <a:cs typeface="Arial" charset="0"/>
              </a:rPr>
              <a:t>trabalho dos homens </a:t>
            </a:r>
            <a:r>
              <a:rPr lang="pt-BR" sz="1800" b="1" dirty="0">
                <a:solidFill>
                  <a:prstClr val="black"/>
                </a:solidFill>
                <a:latin typeface="Calibri"/>
                <a:cs typeface="Arial" charset="0"/>
              </a:rPr>
              <a:t>em </a:t>
            </a:r>
            <a:r>
              <a:rPr lang="pt-BR" sz="1800" b="1" dirty="0" smtClean="0">
                <a:solidFill>
                  <a:prstClr val="black"/>
                </a:solidFill>
                <a:latin typeface="Calibri"/>
                <a:cs typeface="Arial" charset="0"/>
              </a:rPr>
              <a:t>alguns países - 2013</a:t>
            </a:r>
            <a:endParaRPr lang="pt-BR" sz="1800" b="1" dirty="0">
              <a:solidFill>
                <a:prstClr val="black"/>
              </a:solidFill>
              <a:latin typeface="Calibri"/>
              <a:cs typeface="Arial" charset="0"/>
            </a:endParaRPr>
          </a:p>
        </p:txBody>
      </p:sp>
      <p:sp>
        <p:nvSpPr>
          <p:cNvPr id="9" name="Retângulo 41"/>
          <p:cNvSpPr>
            <a:spLocks noChangeArrowheads="1"/>
          </p:cNvSpPr>
          <p:nvPr/>
        </p:nvSpPr>
        <p:spPr bwMode="auto">
          <a:xfrm>
            <a:off x="173233" y="6356350"/>
            <a:ext cx="7596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dirty="0">
                <a:solidFill>
                  <a:prstClr val="black"/>
                </a:solidFill>
                <a:latin typeface="Arial" charset="0"/>
                <a:cs typeface="Arial" charset="0"/>
              </a:rPr>
              <a:t>Fonte: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2015</a:t>
            </a:r>
          </a:p>
          <a:p>
            <a:r>
              <a:rPr lang="pt-BR" sz="1000" dirty="0">
                <a:solidFill>
                  <a:prstClr val="black"/>
                </a:solidFill>
                <a:latin typeface="Arial" charset="0"/>
                <a:cs typeface="Arial" charset="0"/>
              </a:rPr>
              <a:t>Obs.: Dados baseados em estimativas da Comissão Europeia. </a:t>
            </a: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53</a:t>
            </a:fld>
            <a:endParaRPr lang="pt-BR" dirty="0">
              <a:solidFill>
                <a:prstClr val="black"/>
              </a:solidFill>
            </a:endParaRPr>
          </a:p>
        </p:txBody>
      </p:sp>
      <p:sp>
        <p:nvSpPr>
          <p:cNvPr id="6" name="Retângulo 40"/>
          <p:cNvSpPr>
            <a:spLocks noChangeArrowheads="1"/>
          </p:cNvSpPr>
          <p:nvPr/>
        </p:nvSpPr>
        <p:spPr bwMode="auto">
          <a:xfrm>
            <a:off x="168318" y="5752584"/>
            <a:ext cx="8640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1800" b="1" dirty="0" smtClean="0">
                <a:solidFill>
                  <a:prstClr val="black"/>
                </a:solidFill>
                <a:latin typeface="Calibri"/>
                <a:cs typeface="Arial" charset="0"/>
              </a:rPr>
              <a:t>Em 2015, no Brasil, a idade média de entrada no mercado de trabalho dos homens foi de 23 anos</a:t>
            </a:r>
            <a:endParaRPr lang="pt-BR" sz="1800" b="1" dirty="0">
              <a:solidFill>
                <a:prstClr val="black"/>
              </a:solidFill>
              <a:latin typeface="Calibri"/>
              <a:cs typeface="Arial" charset="0"/>
            </a:endParaRPr>
          </a:p>
        </p:txBody>
      </p:sp>
    </p:spTree>
    <p:extLst>
      <p:ext uri="{BB962C8B-B14F-4D97-AF65-F5344CB8AC3E}">
        <p14:creationId xmlns:p14="http://schemas.microsoft.com/office/powerpoint/2010/main" val="16803575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136622" y="1293623"/>
          <a:ext cx="8870950" cy="4511641"/>
        </p:xfrm>
        <a:graphic>
          <a:graphicData uri="http://schemas.openxmlformats.org/presentationml/2006/ole">
            <mc:AlternateContent xmlns:mc="http://schemas.openxmlformats.org/markup-compatibility/2006">
              <mc:Choice xmlns:v="urn:schemas-microsoft-com:vml" Requires="v">
                <p:oleObj spid="_x0000_s49170" name="Planilha" r:id="rId3" imgW="7800899" imgH="5400810" progId="Excel.Sheet.8">
                  <p:embed/>
                </p:oleObj>
              </mc:Choice>
              <mc:Fallback>
                <p:oleObj name="Planilha" r:id="rId3" imgW="7800899" imgH="5400810" progId="Excel.Sheet.8">
                  <p:embed/>
                  <p:pic>
                    <p:nvPicPr>
                      <p:cNvPr id="0" name=""/>
                      <p:cNvPicPr/>
                      <p:nvPr/>
                    </p:nvPicPr>
                    <p:blipFill>
                      <a:blip r:embed="rId4"/>
                      <a:stretch>
                        <a:fillRect/>
                      </a:stretch>
                    </p:blipFill>
                    <p:spPr>
                      <a:xfrm>
                        <a:off x="136622" y="1293623"/>
                        <a:ext cx="8870950" cy="4511641"/>
                      </a:xfrm>
                      <a:prstGeom prst="rect">
                        <a:avLst/>
                      </a:prstGeom>
                    </p:spPr>
                  </p:pic>
                </p:oleObj>
              </mc:Fallback>
            </mc:AlternateContent>
          </a:graphicData>
        </a:graphic>
      </p:graphicFrame>
      <p:sp>
        <p:nvSpPr>
          <p:cNvPr id="8" name="Retângulo 40"/>
          <p:cNvSpPr>
            <a:spLocks noChangeArrowheads="1"/>
          </p:cNvSpPr>
          <p:nvPr/>
        </p:nvSpPr>
        <p:spPr bwMode="auto">
          <a:xfrm>
            <a:off x="251716" y="868162"/>
            <a:ext cx="8640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1800" b="1" dirty="0">
                <a:solidFill>
                  <a:prstClr val="black"/>
                </a:solidFill>
                <a:latin typeface="Calibri"/>
                <a:cs typeface="Arial" charset="0"/>
              </a:rPr>
              <a:t>Idade média de entrada no mercado de </a:t>
            </a:r>
            <a:r>
              <a:rPr lang="pt-BR" sz="1800" b="1" dirty="0" smtClean="0">
                <a:solidFill>
                  <a:prstClr val="black"/>
                </a:solidFill>
                <a:latin typeface="Calibri"/>
                <a:cs typeface="Arial" charset="0"/>
              </a:rPr>
              <a:t>trabalho das mulheres </a:t>
            </a:r>
            <a:r>
              <a:rPr lang="pt-BR" sz="1800" b="1" dirty="0">
                <a:solidFill>
                  <a:prstClr val="black"/>
                </a:solidFill>
                <a:latin typeface="Calibri"/>
                <a:cs typeface="Arial" charset="0"/>
              </a:rPr>
              <a:t>em </a:t>
            </a:r>
            <a:r>
              <a:rPr lang="pt-BR" sz="1800" b="1" dirty="0" smtClean="0">
                <a:solidFill>
                  <a:prstClr val="black"/>
                </a:solidFill>
                <a:latin typeface="Calibri"/>
                <a:cs typeface="Arial" charset="0"/>
              </a:rPr>
              <a:t>alguns países - 2013</a:t>
            </a:r>
            <a:endParaRPr lang="pt-BR" sz="1800" b="1" dirty="0">
              <a:solidFill>
                <a:prstClr val="black"/>
              </a:solidFill>
              <a:latin typeface="Calibri"/>
              <a:cs typeface="Arial" charset="0"/>
            </a:endParaRPr>
          </a:p>
        </p:txBody>
      </p:sp>
      <p:sp>
        <p:nvSpPr>
          <p:cNvPr id="9" name="Retângulo 41"/>
          <p:cNvSpPr>
            <a:spLocks noChangeArrowheads="1"/>
          </p:cNvSpPr>
          <p:nvPr/>
        </p:nvSpPr>
        <p:spPr bwMode="auto">
          <a:xfrm>
            <a:off x="194565" y="6410367"/>
            <a:ext cx="7596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1000" dirty="0">
                <a:solidFill>
                  <a:prstClr val="black"/>
                </a:solidFill>
                <a:latin typeface="Arial" charset="0"/>
                <a:cs typeface="Arial" charset="0"/>
              </a:rPr>
              <a:t>Fonte: </a:t>
            </a:r>
            <a:r>
              <a:rPr lang="pt-BR" sz="1000" dirty="0" err="1">
                <a:solidFill>
                  <a:prstClr val="black"/>
                </a:solidFill>
                <a:latin typeface="Arial" charset="0"/>
                <a:cs typeface="Arial" charset="0"/>
              </a:rPr>
              <a:t>Pensions</a:t>
            </a:r>
            <a:r>
              <a:rPr lang="pt-BR" sz="1000" dirty="0">
                <a:solidFill>
                  <a:prstClr val="black"/>
                </a:solidFill>
                <a:latin typeface="Arial" charset="0"/>
                <a:cs typeface="Arial" charset="0"/>
              </a:rPr>
              <a:t> </a:t>
            </a:r>
            <a:r>
              <a:rPr lang="pt-BR" sz="1000" dirty="0" err="1">
                <a:solidFill>
                  <a:prstClr val="black"/>
                </a:solidFill>
                <a:latin typeface="Arial" charset="0"/>
                <a:cs typeface="Arial" charset="0"/>
              </a:rPr>
              <a:t>at</a:t>
            </a:r>
            <a:r>
              <a:rPr lang="pt-BR" sz="1000" dirty="0">
                <a:solidFill>
                  <a:prstClr val="black"/>
                </a:solidFill>
                <a:latin typeface="Arial" charset="0"/>
                <a:cs typeface="Arial" charset="0"/>
              </a:rPr>
              <a:t> a </a:t>
            </a:r>
            <a:r>
              <a:rPr lang="pt-BR" sz="1000" dirty="0" err="1">
                <a:solidFill>
                  <a:prstClr val="black"/>
                </a:solidFill>
                <a:latin typeface="Arial" charset="0"/>
                <a:cs typeface="Arial" charset="0"/>
              </a:rPr>
              <a:t>Glance</a:t>
            </a:r>
            <a:r>
              <a:rPr lang="pt-BR" sz="1000" dirty="0">
                <a:solidFill>
                  <a:prstClr val="black"/>
                </a:solidFill>
                <a:latin typeface="Arial" charset="0"/>
                <a:cs typeface="Arial" charset="0"/>
              </a:rPr>
              <a:t> 2015 - © OECD 2015</a:t>
            </a:r>
          </a:p>
          <a:p>
            <a:r>
              <a:rPr lang="pt-BR" sz="1000" dirty="0">
                <a:solidFill>
                  <a:prstClr val="black"/>
                </a:solidFill>
                <a:latin typeface="Arial" charset="0"/>
                <a:cs typeface="Arial" charset="0"/>
              </a:rPr>
              <a:t>Obs.: Dados baseados em estimativas da Comissão Europeia. </a:t>
            </a: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54</a:t>
            </a:fld>
            <a:endParaRPr lang="pt-BR" dirty="0">
              <a:solidFill>
                <a:prstClr val="black"/>
              </a:solidFill>
            </a:endParaRPr>
          </a:p>
        </p:txBody>
      </p:sp>
      <p:sp>
        <p:nvSpPr>
          <p:cNvPr id="6" name="Retângulo 40"/>
          <p:cNvSpPr>
            <a:spLocks noChangeArrowheads="1"/>
          </p:cNvSpPr>
          <p:nvPr/>
        </p:nvSpPr>
        <p:spPr bwMode="auto">
          <a:xfrm>
            <a:off x="168318" y="5752584"/>
            <a:ext cx="8640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1800" b="1" dirty="0" smtClean="0">
                <a:solidFill>
                  <a:prstClr val="black"/>
                </a:solidFill>
                <a:latin typeface="Calibri"/>
                <a:cs typeface="Arial" charset="0"/>
              </a:rPr>
              <a:t>Em 2015, no Brasil, a idade média de entrada no mercado de trabalho das mulheres foi de 23 anos, igual a idade dos homens.</a:t>
            </a:r>
            <a:endParaRPr lang="pt-BR" sz="1800" b="1" dirty="0">
              <a:solidFill>
                <a:prstClr val="black"/>
              </a:solidFill>
              <a:latin typeface="Calibri"/>
              <a:cs typeface="Arial" charset="0"/>
            </a:endParaRPr>
          </a:p>
        </p:txBody>
      </p:sp>
    </p:spTree>
    <p:extLst>
      <p:ext uri="{BB962C8B-B14F-4D97-AF65-F5344CB8AC3E}">
        <p14:creationId xmlns:p14="http://schemas.microsoft.com/office/powerpoint/2010/main" val="2122354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4190" y="620318"/>
            <a:ext cx="8595617" cy="681831"/>
          </a:xfrm>
        </p:spPr>
        <p:txBody>
          <a:bodyPr rtlCol="0">
            <a:normAutofit/>
          </a:bodyPr>
          <a:lstStyle/>
          <a:p>
            <a:pPr eaLnBrk="1" fontAlgn="auto" hangingPunct="1">
              <a:spcAft>
                <a:spcPts val="0"/>
              </a:spcAft>
              <a:defRPr/>
            </a:pPr>
            <a:r>
              <a:rPr lang="pt-BR" sz="1800" dirty="0">
                <a:latin typeface="+mn-lt"/>
              </a:rPr>
              <a:t>A experiência internacional aponta idade mínima </a:t>
            </a:r>
            <a:r>
              <a:rPr lang="pt-BR" sz="1800" dirty="0" smtClean="0">
                <a:latin typeface="+mn-lt"/>
              </a:rPr>
              <a:t>para aposentadoria próxima </a:t>
            </a:r>
            <a:r>
              <a:rPr lang="pt-BR" sz="1800" dirty="0">
                <a:latin typeface="+mn-lt"/>
              </a:rPr>
              <a:t>a 65 anos</a:t>
            </a:r>
          </a:p>
        </p:txBody>
      </p:sp>
      <p:sp>
        <p:nvSpPr>
          <p:cNvPr id="14340" name="CaixaDeTexto 5"/>
          <p:cNvSpPr txBox="1">
            <a:spLocks noChangeArrowheads="1"/>
          </p:cNvSpPr>
          <p:nvPr/>
        </p:nvSpPr>
        <p:spPr bwMode="auto">
          <a:xfrm>
            <a:off x="1547812" y="1244598"/>
            <a:ext cx="6048375" cy="368300"/>
          </a:xfrm>
          <a:prstGeom prst="rect">
            <a:avLst/>
          </a:prstGeom>
          <a:noFill/>
          <a:ln w="9525">
            <a:noFill/>
            <a:miter lim="800000"/>
            <a:headEnd/>
            <a:tailEnd/>
          </a:ln>
        </p:spPr>
        <p:txBody>
          <a:bodyPr>
            <a:spAutoFit/>
          </a:bodyPr>
          <a:lstStyle/>
          <a:p>
            <a:pPr algn="ctr"/>
            <a:r>
              <a:rPr lang="pt-BR" sz="1800" b="1" dirty="0">
                <a:solidFill>
                  <a:srgbClr val="000000"/>
                </a:solidFill>
                <a:latin typeface="Calibri"/>
                <a:cs typeface="Arial" charset="0"/>
              </a:rPr>
              <a:t>Idade mínima de aposentadoria nos Países da OCDE</a:t>
            </a:r>
          </a:p>
        </p:txBody>
      </p:sp>
      <p:sp>
        <p:nvSpPr>
          <p:cNvPr id="14341" name="CaixaDeTexto 8"/>
          <p:cNvSpPr txBox="1">
            <a:spLocks noChangeArrowheads="1"/>
          </p:cNvSpPr>
          <p:nvPr/>
        </p:nvSpPr>
        <p:spPr bwMode="auto">
          <a:xfrm>
            <a:off x="179386" y="6524624"/>
            <a:ext cx="3605212" cy="246221"/>
          </a:xfrm>
          <a:prstGeom prst="rect">
            <a:avLst/>
          </a:prstGeom>
          <a:noFill/>
          <a:ln w="9525">
            <a:noFill/>
            <a:miter lim="800000"/>
            <a:headEnd/>
            <a:tailEnd/>
          </a:ln>
        </p:spPr>
        <p:txBody>
          <a:bodyPr wrap="square">
            <a:spAutoFit/>
          </a:bodyPr>
          <a:lstStyle/>
          <a:p>
            <a:r>
              <a:rPr lang="pt-BR" sz="1000" dirty="0">
                <a:solidFill>
                  <a:prstClr val="black"/>
                </a:solidFill>
                <a:latin typeface="Arial" panose="020B0604020202020204" pitchFamily="34" charset="0"/>
                <a:cs typeface="Arial" panose="020B0604020202020204" pitchFamily="34" charset="0"/>
              </a:rPr>
              <a:t>Fonte: OECD (dados 2012)</a:t>
            </a:r>
          </a:p>
        </p:txBody>
      </p:sp>
      <p:graphicFrame>
        <p:nvGraphicFramePr>
          <p:cNvPr id="11" name="Gráfico 10"/>
          <p:cNvGraphicFramePr>
            <a:graphicFrameLocks noGrp="1"/>
          </p:cNvGraphicFramePr>
          <p:nvPr>
            <p:extLst/>
          </p:nvPr>
        </p:nvGraphicFramePr>
        <p:xfrm>
          <a:off x="0" y="1590874"/>
          <a:ext cx="9144000" cy="4813299"/>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55</a:t>
            </a:fld>
            <a:endParaRPr lang="pt-BR" dirty="0">
              <a:solidFill>
                <a:prstClr val="black"/>
              </a:solidFill>
            </a:endParaRPr>
          </a:p>
        </p:txBody>
      </p:sp>
    </p:spTree>
    <p:extLst>
      <p:ext uri="{BB962C8B-B14F-4D97-AF65-F5344CB8AC3E}">
        <p14:creationId xmlns:p14="http://schemas.microsoft.com/office/powerpoint/2010/main" val="41019296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noGrp="1"/>
          </p:cNvGraphicFramePr>
          <p:nvPr>
            <p:extLst/>
          </p:nvPr>
        </p:nvGraphicFramePr>
        <p:xfrm>
          <a:off x="187131" y="1717596"/>
          <a:ext cx="8856984" cy="4638754"/>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539552" y="667882"/>
            <a:ext cx="8401050" cy="876300"/>
          </a:xfrm>
        </p:spPr>
        <p:txBody>
          <a:bodyPr rtlCol="0">
            <a:noAutofit/>
          </a:bodyPr>
          <a:lstStyle/>
          <a:p>
            <a:pPr algn="l" eaLnBrk="1" fontAlgn="auto" hangingPunct="1">
              <a:spcAft>
                <a:spcPts val="0"/>
              </a:spcAft>
              <a:defRPr/>
            </a:pPr>
            <a:r>
              <a:rPr lang="pt-BR" sz="1800" dirty="0" smtClean="0">
                <a:latin typeface="+mn-lt"/>
              </a:rPr>
              <a:t>Aposentadorias especiais e por tempo de contribuição </a:t>
            </a:r>
            <a:r>
              <a:rPr lang="pt-BR" sz="1800" dirty="0">
                <a:latin typeface="+mn-lt"/>
              </a:rPr>
              <a:t>fazem a idade média </a:t>
            </a:r>
            <a:r>
              <a:rPr lang="pt-BR" sz="1800" dirty="0" smtClean="0">
                <a:latin typeface="+mn-lt"/>
              </a:rPr>
              <a:t>de aposentadoria no Brasil estar </a:t>
            </a:r>
            <a:r>
              <a:rPr lang="pt-BR" sz="1800" dirty="0">
                <a:latin typeface="+mn-lt"/>
              </a:rPr>
              <a:t>no piso da experiência internacional.</a:t>
            </a:r>
          </a:p>
        </p:txBody>
      </p:sp>
      <p:sp>
        <p:nvSpPr>
          <p:cNvPr id="15365" name="CaixaDeTexto 5"/>
          <p:cNvSpPr txBox="1">
            <a:spLocks noChangeArrowheads="1"/>
          </p:cNvSpPr>
          <p:nvPr/>
        </p:nvSpPr>
        <p:spPr bwMode="auto">
          <a:xfrm>
            <a:off x="1067743" y="1628795"/>
            <a:ext cx="7344667" cy="369332"/>
          </a:xfrm>
          <a:prstGeom prst="rect">
            <a:avLst/>
          </a:prstGeom>
          <a:noFill/>
          <a:ln w="9525">
            <a:noFill/>
            <a:miter lim="800000"/>
            <a:headEnd/>
            <a:tailEnd/>
          </a:ln>
        </p:spPr>
        <p:txBody>
          <a:bodyPr wrap="square">
            <a:spAutoFit/>
          </a:bodyPr>
          <a:lstStyle/>
          <a:p>
            <a:pPr algn="ctr"/>
            <a:r>
              <a:rPr lang="pt-BR" sz="1800" b="1" dirty="0">
                <a:solidFill>
                  <a:srgbClr val="000000"/>
                </a:solidFill>
                <a:latin typeface="Calibri"/>
                <a:cs typeface="Arial" charset="0"/>
              </a:rPr>
              <a:t>Idade média de aposentadoria </a:t>
            </a:r>
            <a:r>
              <a:rPr lang="pt-BR" sz="1800" b="1" dirty="0" smtClean="0">
                <a:solidFill>
                  <a:srgbClr val="000000"/>
                </a:solidFill>
                <a:latin typeface="Calibri"/>
                <a:cs typeface="Arial" charset="0"/>
              </a:rPr>
              <a:t>dos homens nos </a:t>
            </a:r>
            <a:r>
              <a:rPr lang="pt-BR" sz="1800" b="1" dirty="0">
                <a:solidFill>
                  <a:srgbClr val="000000"/>
                </a:solidFill>
                <a:latin typeface="Calibri"/>
                <a:cs typeface="Arial" charset="0"/>
              </a:rPr>
              <a:t>países da OCDE e no Brasil</a:t>
            </a:r>
          </a:p>
        </p:txBody>
      </p:sp>
      <p:sp>
        <p:nvSpPr>
          <p:cNvPr id="15366" name="CaixaDeTexto 7"/>
          <p:cNvSpPr txBox="1">
            <a:spLocks noChangeArrowheads="1"/>
          </p:cNvSpPr>
          <p:nvPr/>
        </p:nvSpPr>
        <p:spPr bwMode="auto">
          <a:xfrm>
            <a:off x="187131" y="6204508"/>
            <a:ext cx="7524750" cy="553998"/>
          </a:xfrm>
          <a:prstGeom prst="rect">
            <a:avLst/>
          </a:prstGeom>
          <a:noFill/>
          <a:ln w="9525">
            <a:noFill/>
            <a:miter lim="800000"/>
            <a:headEnd/>
            <a:tailEnd/>
          </a:ln>
        </p:spPr>
        <p:txBody>
          <a:bodyPr>
            <a:spAutoFit/>
          </a:bodyPr>
          <a:lstStyle/>
          <a:p>
            <a:r>
              <a:rPr lang="pt-BR" sz="1000" dirty="0">
                <a:solidFill>
                  <a:prstClr val="black"/>
                </a:solidFill>
                <a:latin typeface="Arial" panose="020B0604020202020204" pitchFamily="34" charset="0"/>
                <a:cs typeface="Arial" panose="020B0604020202020204" pitchFamily="34" charset="0"/>
              </a:rPr>
              <a:t>Fonte: OECD (dados 2012, média referente aos últimos cinco anos) e MTPS (dados 2015 dos concedidos</a:t>
            </a:r>
            <a:r>
              <a:rPr lang="pt-BR" sz="1000" dirty="0" smtClean="0">
                <a:solidFill>
                  <a:prstClr val="black"/>
                </a:solidFill>
                <a:latin typeface="Arial" panose="020B0604020202020204" pitchFamily="34" charset="0"/>
                <a:cs typeface="Arial" panose="020B0604020202020204" pitchFamily="34" charset="0"/>
              </a:rPr>
              <a:t>)</a:t>
            </a:r>
          </a:p>
          <a:p>
            <a:r>
              <a:rPr lang="pt-BR" sz="1000" dirty="0" smtClean="0">
                <a:solidFill>
                  <a:prstClr val="black"/>
                </a:solidFill>
                <a:latin typeface="Arial" panose="020B0604020202020204" pitchFamily="34" charset="0"/>
                <a:cs typeface="Arial" panose="020B0604020202020204" pitchFamily="34" charset="0"/>
              </a:rPr>
              <a:t>Obs.: Em 2012 a idade média de aposentadoria dos homens no Brasil era de 59,2 anos.</a:t>
            </a:r>
          </a:p>
          <a:p>
            <a:endParaRPr lang="pt-BR" sz="1000" dirty="0">
              <a:solidFill>
                <a:prstClr val="black"/>
              </a:solidFill>
              <a:latin typeface="Arial" panose="020B0604020202020204" pitchFamily="34" charset="0"/>
              <a:cs typeface="Arial" panose="020B0604020202020204" pitchFamily="34" charset="0"/>
            </a:endParaRP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56</a:t>
            </a:fld>
            <a:endParaRPr lang="pt-BR" dirty="0">
              <a:solidFill>
                <a:prstClr val="black"/>
              </a:solidFill>
            </a:endParaRPr>
          </a:p>
        </p:txBody>
      </p:sp>
    </p:spTree>
    <p:extLst>
      <p:ext uri="{BB962C8B-B14F-4D97-AF65-F5344CB8AC3E}">
        <p14:creationId xmlns:p14="http://schemas.microsoft.com/office/powerpoint/2010/main" val="27472355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ctrTitle"/>
          </p:nvPr>
        </p:nvSpPr>
        <p:spPr>
          <a:xfrm>
            <a:off x="207962" y="404664"/>
            <a:ext cx="8664575" cy="1225550"/>
          </a:xfrm>
        </p:spPr>
        <p:txBody>
          <a:bodyPr/>
          <a:lstStyle/>
          <a:p>
            <a:pPr algn="l"/>
            <a:r>
              <a:rPr lang="pt-BR" altLang="pt-BR" sz="1800" b="1" dirty="0" smtClean="0"/>
              <a:t>Além do Brasil, apenas três países adotam a aposentadoria por tempo de contribuição, sem qualquer requisito de idade</a:t>
            </a:r>
          </a:p>
        </p:txBody>
      </p:sp>
      <p:sp>
        <p:nvSpPr>
          <p:cNvPr id="8195" name="Subtítulo 2"/>
          <p:cNvSpPr>
            <a:spLocks noGrp="1"/>
          </p:cNvSpPr>
          <p:nvPr>
            <p:ph type="subTitle" idx="1"/>
          </p:nvPr>
        </p:nvSpPr>
        <p:spPr>
          <a:xfrm>
            <a:off x="207962" y="1388130"/>
            <a:ext cx="8497887" cy="4765129"/>
          </a:xfrm>
        </p:spPr>
        <p:txBody>
          <a:bodyPr/>
          <a:lstStyle/>
          <a:p>
            <a:pPr algn="l"/>
            <a:r>
              <a:rPr lang="en-US" altLang="pt-BR" sz="1800" b="1" dirty="0" err="1" smtClean="0">
                <a:solidFill>
                  <a:schemeClr val="tx1"/>
                </a:solidFill>
              </a:rPr>
              <a:t>Irã</a:t>
            </a:r>
            <a:r>
              <a:rPr lang="en-US" altLang="pt-BR" sz="1800" b="1" dirty="0" smtClean="0">
                <a:solidFill>
                  <a:schemeClr val="tx1"/>
                </a:solidFill>
              </a:rPr>
              <a:t>:  </a:t>
            </a:r>
            <a:r>
              <a:rPr lang="en-US" altLang="pt-BR" sz="1800" dirty="0" smtClean="0">
                <a:solidFill>
                  <a:schemeClr val="tx1"/>
                </a:solidFill>
              </a:rPr>
              <a:t> </a:t>
            </a:r>
            <a:endParaRPr lang="pt-BR" altLang="pt-BR" sz="1800" dirty="0" smtClean="0">
              <a:solidFill>
                <a:schemeClr val="tx1"/>
              </a:solidFill>
            </a:endParaRPr>
          </a:p>
          <a:p>
            <a:pPr algn="l"/>
            <a:r>
              <a:rPr lang="pt-BR" altLang="pt-BR" sz="1800" dirty="0" smtClean="0">
                <a:solidFill>
                  <a:schemeClr val="tx1"/>
                </a:solidFill>
              </a:rPr>
              <a:t>Aposentadoria com </a:t>
            </a:r>
            <a:r>
              <a:rPr lang="pt-BR" altLang="pt-BR" sz="1800" dirty="0">
                <a:solidFill>
                  <a:schemeClr val="tx1"/>
                </a:solidFill>
              </a:rPr>
              <a:t>pelo menos 35 anos de contribuição.  </a:t>
            </a:r>
            <a:endParaRPr lang="pt-BR" altLang="pt-BR" sz="1800" dirty="0" smtClean="0">
              <a:solidFill>
                <a:schemeClr val="tx1"/>
              </a:solidFill>
            </a:endParaRPr>
          </a:p>
          <a:p>
            <a:pPr algn="l"/>
            <a:r>
              <a:rPr lang="en-US" altLang="pt-BR" sz="1200" dirty="0" smtClean="0">
                <a:solidFill>
                  <a:schemeClr val="tx1"/>
                </a:solidFill>
              </a:rPr>
              <a:t>Fonte: Social Security Programs Throughout the World:  Asia (2012).</a:t>
            </a:r>
            <a:endParaRPr lang="pt-BR" altLang="pt-BR" sz="1200" dirty="0" smtClean="0">
              <a:solidFill>
                <a:schemeClr val="tx1"/>
              </a:solidFill>
            </a:endParaRPr>
          </a:p>
          <a:p>
            <a:pPr algn="l"/>
            <a:r>
              <a:rPr lang="en-US" altLang="pt-BR" sz="1800" dirty="0" smtClean="0">
                <a:solidFill>
                  <a:schemeClr val="tx1"/>
                </a:solidFill>
              </a:rPr>
              <a:t> </a:t>
            </a:r>
            <a:endParaRPr lang="pt-BR" altLang="pt-BR" sz="1800" dirty="0" smtClean="0">
              <a:solidFill>
                <a:schemeClr val="tx1"/>
              </a:solidFill>
            </a:endParaRPr>
          </a:p>
          <a:p>
            <a:pPr algn="l"/>
            <a:r>
              <a:rPr lang="pt-BR" altLang="pt-BR" sz="1800" b="1" dirty="0" smtClean="0">
                <a:solidFill>
                  <a:schemeClr val="tx1"/>
                </a:solidFill>
              </a:rPr>
              <a:t>Iraque: </a:t>
            </a:r>
          </a:p>
          <a:p>
            <a:pPr algn="l"/>
            <a:r>
              <a:rPr lang="pt-BR" altLang="pt-BR" sz="1800" dirty="0" smtClean="0">
                <a:solidFill>
                  <a:schemeClr val="tx1"/>
                </a:solidFill>
              </a:rPr>
              <a:t>Aposentadoria com pelo menos 30 anos de contribuição; </a:t>
            </a:r>
          </a:p>
          <a:p>
            <a:pPr algn="l"/>
            <a:r>
              <a:rPr lang="en-US" altLang="pt-BR" sz="1200" dirty="0" smtClean="0">
                <a:solidFill>
                  <a:schemeClr val="tx1"/>
                </a:solidFill>
              </a:rPr>
              <a:t>Fonte: Social Security Programs Throughout the World:  Asia and the Pacific (2014).</a:t>
            </a:r>
            <a:endParaRPr lang="pt-BR" altLang="pt-BR" sz="1200" dirty="0" smtClean="0">
              <a:solidFill>
                <a:schemeClr val="tx1"/>
              </a:solidFill>
            </a:endParaRPr>
          </a:p>
          <a:p>
            <a:pPr algn="l"/>
            <a:r>
              <a:rPr lang="en-US" altLang="pt-BR" sz="1800" dirty="0" smtClean="0">
                <a:solidFill>
                  <a:schemeClr val="tx1"/>
                </a:solidFill>
              </a:rPr>
              <a:t> </a:t>
            </a:r>
            <a:endParaRPr lang="pt-BR" altLang="pt-BR" sz="1800" dirty="0" smtClean="0">
              <a:solidFill>
                <a:schemeClr val="tx1"/>
              </a:solidFill>
            </a:endParaRPr>
          </a:p>
          <a:p>
            <a:pPr algn="l"/>
            <a:r>
              <a:rPr lang="pt-BR" altLang="pt-BR" sz="1800" b="1" dirty="0" smtClean="0">
                <a:solidFill>
                  <a:schemeClr val="tx1"/>
                </a:solidFill>
              </a:rPr>
              <a:t>Equador: </a:t>
            </a:r>
          </a:p>
          <a:p>
            <a:pPr algn="l"/>
            <a:r>
              <a:rPr lang="pt-BR" altLang="pt-BR" sz="1800" dirty="0" smtClean="0">
                <a:solidFill>
                  <a:schemeClr val="tx1"/>
                </a:solidFill>
              </a:rPr>
              <a:t>Aposentadoria com pelo menos 480 meses (40 anos) de contribuição.</a:t>
            </a:r>
          </a:p>
          <a:p>
            <a:pPr algn="l"/>
            <a:r>
              <a:rPr lang="en-US" altLang="pt-BR" sz="1200" dirty="0" smtClean="0">
                <a:solidFill>
                  <a:schemeClr val="tx1"/>
                </a:solidFill>
              </a:rPr>
              <a:t>Fonte: Social Security Programs Throughout the World: Americas (2013)</a:t>
            </a:r>
            <a:endParaRPr lang="pt-BR" altLang="pt-BR" sz="1200" dirty="0" smtClean="0">
              <a:solidFill>
                <a:schemeClr val="tx1"/>
              </a:solidFill>
            </a:endParaRPr>
          </a:p>
          <a:p>
            <a:pPr algn="l"/>
            <a:endParaRPr lang="pt-BR" altLang="pt-BR" sz="1800" dirty="0" smtClean="0">
              <a:solidFill>
                <a:schemeClr val="tx1"/>
              </a:solidFill>
            </a:endParaRPr>
          </a:p>
          <a:p>
            <a:pPr algn="l"/>
            <a:r>
              <a:rPr lang="pt-BR" altLang="pt-BR" sz="1800" b="1" dirty="0" smtClean="0">
                <a:solidFill>
                  <a:schemeClr val="tx1"/>
                </a:solidFill>
              </a:rPr>
              <a:t>Brasil: </a:t>
            </a:r>
            <a:endParaRPr lang="pt-BR" altLang="pt-BR" sz="1800" b="1" dirty="0">
              <a:solidFill>
                <a:schemeClr val="tx1"/>
              </a:solidFill>
            </a:endParaRPr>
          </a:p>
          <a:p>
            <a:pPr algn="l"/>
            <a:r>
              <a:rPr lang="pt-BR" altLang="pt-BR" sz="1800" dirty="0">
                <a:solidFill>
                  <a:schemeClr val="tx1"/>
                </a:solidFill>
              </a:rPr>
              <a:t>Aposentadoria em </a:t>
            </a:r>
            <a:r>
              <a:rPr lang="pt-BR" altLang="pt-BR" sz="1800" dirty="0" smtClean="0">
                <a:solidFill>
                  <a:schemeClr val="tx1"/>
                </a:solidFill>
              </a:rPr>
              <a:t>com </a:t>
            </a:r>
            <a:r>
              <a:rPr lang="pt-BR" altLang="pt-BR" sz="1800" dirty="0">
                <a:solidFill>
                  <a:schemeClr val="tx1"/>
                </a:solidFill>
              </a:rPr>
              <a:t>pelo menos </a:t>
            </a:r>
            <a:r>
              <a:rPr lang="pt-BR" altLang="pt-BR" sz="1800" dirty="0" smtClean="0">
                <a:solidFill>
                  <a:schemeClr val="tx1"/>
                </a:solidFill>
              </a:rPr>
              <a:t>35 anos de contribuição, para homens, e 30 anos de contribuição, para mulheres.</a:t>
            </a:r>
            <a:endParaRPr lang="pt-BR" altLang="pt-BR" sz="1800" dirty="0">
              <a:solidFill>
                <a:schemeClr val="tx1"/>
              </a:solidFill>
            </a:endParaRPr>
          </a:p>
          <a:p>
            <a:pPr algn="l"/>
            <a:endParaRPr lang="pt-BR" altLang="pt-BR" sz="1800" dirty="0" smtClean="0">
              <a:solidFill>
                <a:schemeClr val="tx1"/>
              </a:solidFill>
            </a:endParaRPr>
          </a:p>
        </p:txBody>
      </p:sp>
      <p:sp>
        <p:nvSpPr>
          <p:cNvPr id="4" name="CaixaDeTexto 7"/>
          <p:cNvSpPr txBox="1">
            <a:spLocks noChangeArrowheads="1"/>
          </p:cNvSpPr>
          <p:nvPr/>
        </p:nvSpPr>
        <p:spPr bwMode="auto">
          <a:xfrm>
            <a:off x="207962" y="6054750"/>
            <a:ext cx="8936038" cy="400110"/>
          </a:xfrm>
          <a:prstGeom prst="rect">
            <a:avLst/>
          </a:prstGeom>
          <a:noFill/>
          <a:ln w="9525">
            <a:noFill/>
            <a:miter lim="800000"/>
            <a:headEnd/>
            <a:tailEnd/>
          </a:ln>
        </p:spPr>
        <p:txBody>
          <a:bodyPr wrap="square">
            <a:spAutoFit/>
          </a:bodyPr>
          <a:lstStyle/>
          <a:p>
            <a:r>
              <a:rPr lang="pt-BR" sz="1000" dirty="0" smtClean="0">
                <a:solidFill>
                  <a:prstClr val="black"/>
                </a:solidFill>
                <a:latin typeface="Arial" panose="020B0604020202020204" pitchFamily="34" charset="0"/>
                <a:cs typeface="Arial" panose="020B0604020202020204" pitchFamily="34" charset="0"/>
              </a:rPr>
              <a:t>Obs.: 1. Assim como o Brasil, os demais países possuem Aposentadoria por Idade com carência contributiva.</a:t>
            </a:r>
          </a:p>
          <a:p>
            <a:r>
              <a:rPr lang="pt-BR" sz="1000" dirty="0" smtClean="0">
                <a:solidFill>
                  <a:prstClr val="black"/>
                </a:solidFill>
                <a:latin typeface="Arial" panose="020B0604020202020204" pitchFamily="34" charset="0"/>
                <a:cs typeface="Arial" panose="020B0604020202020204" pitchFamily="34" charset="0"/>
              </a:rPr>
              <a:t>          2. Alguns países permitem redução da idade mínima em relação à regra geral para aposentadoria em situações de tempo de contribuição excedente.</a:t>
            </a:r>
            <a:endParaRPr lang="pt-BR" sz="1000" dirty="0">
              <a:solidFill>
                <a:prstClr val="black"/>
              </a:solidFill>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57</a:t>
            </a:fld>
            <a:endParaRPr lang="pt-BR">
              <a:solidFill>
                <a:prstClr val="black"/>
              </a:solidFill>
            </a:endParaRPr>
          </a:p>
        </p:txBody>
      </p:sp>
    </p:spTree>
    <p:extLst>
      <p:ext uri="{BB962C8B-B14F-4D97-AF65-F5344CB8AC3E}">
        <p14:creationId xmlns:p14="http://schemas.microsoft.com/office/powerpoint/2010/main" val="3925369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to 12"/>
          <p:cNvGraphicFramePr>
            <a:graphicFrameLocks noChangeAspect="1"/>
          </p:cNvGraphicFramePr>
          <p:nvPr>
            <p:extLst/>
          </p:nvPr>
        </p:nvGraphicFramePr>
        <p:xfrm>
          <a:off x="251520" y="2133600"/>
          <a:ext cx="8468618" cy="4103688"/>
        </p:xfrm>
        <a:graphic>
          <a:graphicData uri="http://schemas.openxmlformats.org/presentationml/2006/ole">
            <mc:AlternateContent xmlns:mc="http://schemas.openxmlformats.org/markup-compatibility/2006">
              <mc:Choice xmlns:v="urn:schemas-microsoft-com:vml" Requires="v">
                <p:oleObj spid="_x0000_s50194" name="Planilha" r:id="rId4" imgW="6675093" imgH="2133648" progId="Excel.Sheet.12">
                  <p:embed/>
                </p:oleObj>
              </mc:Choice>
              <mc:Fallback>
                <p:oleObj name="Planilha" r:id="rId4" imgW="6675093" imgH="2133648" progId="Excel.Sheet.12">
                  <p:embed/>
                  <p:pic>
                    <p:nvPicPr>
                      <p:cNvPr id="0" name=""/>
                      <p:cNvPicPr>
                        <a:picLocks noChangeAspect="1" noChangeArrowheads="1"/>
                      </p:cNvPicPr>
                      <p:nvPr/>
                    </p:nvPicPr>
                    <p:blipFill>
                      <a:blip r:embed="rId5"/>
                      <a:srcRect/>
                      <a:stretch>
                        <a:fillRect/>
                      </a:stretch>
                    </p:blipFill>
                    <p:spPr bwMode="auto">
                      <a:xfrm>
                        <a:off x="251520" y="2133600"/>
                        <a:ext cx="8468618" cy="4103688"/>
                      </a:xfrm>
                      <a:prstGeom prst="rect">
                        <a:avLst/>
                      </a:prstGeom>
                      <a:noFill/>
                      <a:extLst/>
                    </p:spPr>
                  </p:pic>
                </p:oleObj>
              </mc:Fallback>
            </mc:AlternateContent>
          </a:graphicData>
        </a:graphic>
      </p:graphicFrame>
      <p:sp>
        <p:nvSpPr>
          <p:cNvPr id="2" name="Título 1"/>
          <p:cNvSpPr>
            <a:spLocks noGrp="1"/>
          </p:cNvSpPr>
          <p:nvPr>
            <p:ph type="title"/>
          </p:nvPr>
        </p:nvSpPr>
        <p:spPr>
          <a:xfrm>
            <a:off x="1688909" y="1361855"/>
            <a:ext cx="5593840" cy="735013"/>
          </a:xfrm>
        </p:spPr>
        <p:txBody>
          <a:bodyPr rtlCol="0">
            <a:noAutofit/>
          </a:bodyPr>
          <a:lstStyle/>
          <a:p>
            <a:pPr eaLnBrk="1" fontAlgn="auto" hangingPunct="1">
              <a:spcAft>
                <a:spcPts val="0"/>
              </a:spcAft>
              <a:defRPr/>
            </a:pPr>
            <a:r>
              <a:rPr lang="pt-BR" sz="2800" b="1" dirty="0" smtClean="0">
                <a:solidFill>
                  <a:srgbClr val="000000"/>
                </a:solidFill>
                <a:latin typeface="+mn-lt"/>
                <a:ea typeface="+mn-ea"/>
                <a:cs typeface="+mn-cs"/>
              </a:rPr>
              <a:t>Idade média na concessão em 2015</a:t>
            </a:r>
            <a:endParaRPr lang="pt-BR" sz="2800" b="1" dirty="0">
              <a:solidFill>
                <a:srgbClr val="000000"/>
              </a:solidFill>
              <a:latin typeface="+mn-lt"/>
              <a:ea typeface="+mn-ea"/>
              <a:cs typeface="+mn-cs"/>
            </a:endParaRPr>
          </a:p>
        </p:txBody>
      </p:sp>
      <p:sp>
        <p:nvSpPr>
          <p:cNvPr id="8" name="Título 1"/>
          <p:cNvSpPr txBox="1">
            <a:spLocks/>
          </p:cNvSpPr>
          <p:nvPr/>
        </p:nvSpPr>
        <p:spPr>
          <a:xfrm>
            <a:off x="448778" y="383578"/>
            <a:ext cx="9020175" cy="1325563"/>
          </a:xfrm>
          <a:prstGeom prst="rect">
            <a:avLst/>
          </a:prstGeom>
        </p:spPr>
        <p:txBody>
          <a:bodyPr anchor="ctr"/>
          <a:lstStyle/>
          <a:p>
            <a:pPr fontAlgn="auto">
              <a:spcAft>
                <a:spcPts val="0"/>
              </a:spcAft>
              <a:defRPr/>
            </a:pPr>
            <a:r>
              <a:rPr lang="pt-BR" sz="1800" dirty="0">
                <a:solidFill>
                  <a:prstClr val="black"/>
                </a:solidFill>
                <a:latin typeface="Calibri"/>
                <a:cs typeface="Arial" charset="0"/>
              </a:rPr>
              <a:t>A idade média na aposentadoria é de 58,0 anos e, na aposentadoria por tempo de contribuição, é 54,7 anos, 3,3 anos menor do que a média.</a:t>
            </a:r>
          </a:p>
        </p:txBody>
      </p:sp>
      <p:sp>
        <p:nvSpPr>
          <p:cNvPr id="10" name="Elipse 9"/>
          <p:cNvSpPr/>
          <p:nvPr/>
        </p:nvSpPr>
        <p:spPr>
          <a:xfrm>
            <a:off x="7452320" y="4005064"/>
            <a:ext cx="719137" cy="36036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11" name="Elipse 10"/>
          <p:cNvSpPr/>
          <p:nvPr/>
        </p:nvSpPr>
        <p:spPr>
          <a:xfrm>
            <a:off x="7453263" y="5157192"/>
            <a:ext cx="719137" cy="360362"/>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9" name="CaixaDeTexto 1"/>
          <p:cNvSpPr txBox="1">
            <a:spLocks noChangeArrowheads="1"/>
          </p:cNvSpPr>
          <p:nvPr/>
        </p:nvSpPr>
        <p:spPr bwMode="auto">
          <a:xfrm>
            <a:off x="152400" y="6429814"/>
            <a:ext cx="8991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pt-BR" altLang="pt-BR" sz="1000" dirty="0" smtClean="0">
                <a:solidFill>
                  <a:prstClr val="black"/>
                </a:solidFill>
                <a:latin typeface="Arial" panose="020B0604020202020204" pitchFamily="34" charset="0"/>
                <a:cs typeface="Arial" panose="020B0604020202020204" pitchFamily="34" charset="0"/>
              </a:rPr>
              <a:t>Fonte</a:t>
            </a:r>
            <a:r>
              <a:rPr lang="pt-BR" altLang="pt-BR" sz="1000" dirty="0">
                <a:solidFill>
                  <a:prstClr val="black"/>
                </a:solidFill>
                <a:latin typeface="Arial" panose="020B0604020202020204" pitchFamily="34" charset="0"/>
                <a:cs typeface="Arial" panose="020B0604020202020204" pitchFamily="34" charset="0"/>
              </a:rPr>
              <a:t>: </a:t>
            </a:r>
            <a:r>
              <a:rPr lang="pt-BR" altLang="pt-BR" sz="1000" dirty="0" smtClean="0">
                <a:solidFill>
                  <a:prstClr val="black"/>
                </a:solidFill>
                <a:latin typeface="Arial" panose="020B0604020202020204" pitchFamily="34" charset="0"/>
                <a:cs typeface="Arial" panose="020B0604020202020204" pitchFamily="34" charset="0"/>
              </a:rPr>
              <a:t>MTPS</a:t>
            </a:r>
            <a:endParaRPr lang="pt-BR" altLang="pt-BR" sz="1000" dirty="0">
              <a:solidFill>
                <a:prstClr val="black"/>
              </a:solidFill>
              <a:cs typeface="Arial" charset="0"/>
            </a:endParaRPr>
          </a:p>
        </p:txBody>
      </p:sp>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58</a:t>
            </a:fld>
            <a:endParaRPr lang="pt-BR" dirty="0">
              <a:solidFill>
                <a:prstClr val="black"/>
              </a:solidFill>
            </a:endParaRPr>
          </a:p>
        </p:txBody>
      </p:sp>
    </p:spTree>
    <p:extLst>
      <p:ext uri="{BB962C8B-B14F-4D97-AF65-F5344CB8AC3E}">
        <p14:creationId xmlns:p14="http://schemas.microsoft.com/office/powerpoint/2010/main" val="988000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107504" y="1640015"/>
          <a:ext cx="8942834" cy="4787775"/>
        </p:xfrm>
        <a:graphic>
          <a:graphicData uri="http://schemas.openxmlformats.org/presentationml/2006/ole">
            <mc:AlternateContent xmlns:mc="http://schemas.openxmlformats.org/markup-compatibility/2006">
              <mc:Choice xmlns:v="urn:schemas-microsoft-com:vml" Requires="v">
                <p:oleObj spid="_x0000_s51218" name="Planilha" r:id="rId3" imgW="8172355" imgH="5181645" progId="Excel.Sheet.12">
                  <p:embed/>
                </p:oleObj>
              </mc:Choice>
              <mc:Fallback>
                <p:oleObj name="Planilha" r:id="rId3" imgW="8172355" imgH="5181645" progId="Excel.Sheet.12">
                  <p:embed/>
                  <p:pic>
                    <p:nvPicPr>
                      <p:cNvPr id="0" name=""/>
                      <p:cNvPicPr/>
                      <p:nvPr/>
                    </p:nvPicPr>
                    <p:blipFill>
                      <a:blip r:embed="rId4"/>
                      <a:stretch>
                        <a:fillRect/>
                      </a:stretch>
                    </p:blipFill>
                    <p:spPr>
                      <a:xfrm>
                        <a:off x="107504" y="1640015"/>
                        <a:ext cx="8942834" cy="4787775"/>
                      </a:xfrm>
                      <a:prstGeom prst="rect">
                        <a:avLst/>
                      </a:prstGeom>
                    </p:spPr>
                  </p:pic>
                </p:oleObj>
              </mc:Fallback>
            </mc:AlternateContent>
          </a:graphicData>
        </a:graphic>
      </p:graphicFrame>
      <p:sp>
        <p:nvSpPr>
          <p:cNvPr id="3" name="Retângulo 2"/>
          <p:cNvSpPr/>
          <p:nvPr/>
        </p:nvSpPr>
        <p:spPr>
          <a:xfrm>
            <a:off x="173858" y="6407150"/>
            <a:ext cx="2066591" cy="246221"/>
          </a:xfrm>
          <a:prstGeom prst="rect">
            <a:avLst/>
          </a:prstGeom>
        </p:spPr>
        <p:txBody>
          <a:bodyPr wrap="none">
            <a:spAutoFit/>
          </a:bodyPr>
          <a:lstStyle/>
          <a:p>
            <a:pPr>
              <a:defRPr/>
            </a:pPr>
            <a:r>
              <a:rPr lang="es-ES" sz="1000" dirty="0">
                <a:solidFill>
                  <a:prstClr val="black"/>
                </a:solidFill>
                <a:latin typeface="Arial" charset="0"/>
                <a:cs typeface="Arial" panose="020B0604020202020204" pitchFamily="34" charset="0"/>
              </a:rPr>
              <a:t>FONTE:</a:t>
            </a:r>
            <a:r>
              <a:rPr lang="es-ES" sz="1000" b="1" dirty="0">
                <a:solidFill>
                  <a:prstClr val="black"/>
                </a:solidFill>
                <a:latin typeface="Arial" charset="0"/>
                <a:cs typeface="Arial" panose="020B0604020202020204" pitchFamily="34" charset="0"/>
              </a:rPr>
              <a:t> </a:t>
            </a:r>
            <a:r>
              <a:rPr lang="es-ES" sz="1000" dirty="0">
                <a:solidFill>
                  <a:prstClr val="black"/>
                </a:solidFill>
                <a:latin typeface="Arial" charset="0"/>
                <a:cs typeface="Arial" panose="020B0604020202020204" pitchFamily="34" charset="0"/>
              </a:rPr>
              <a:t>DATAPREV, SINTESE. </a:t>
            </a:r>
          </a:p>
        </p:txBody>
      </p:sp>
      <p:sp>
        <p:nvSpPr>
          <p:cNvPr id="6147" name="Retângulo 4"/>
          <p:cNvSpPr>
            <a:spLocks noChangeArrowheads="1"/>
          </p:cNvSpPr>
          <p:nvPr/>
        </p:nvSpPr>
        <p:spPr bwMode="auto">
          <a:xfrm>
            <a:off x="233041" y="688612"/>
            <a:ext cx="86917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altLang="pt-BR" sz="2800" b="1" dirty="0" smtClean="0">
                <a:solidFill>
                  <a:prstClr val="black"/>
                </a:solidFill>
                <a:latin typeface="Calibri"/>
                <a:cs typeface="Arial" panose="020B0604020202020204" pitchFamily="34" charset="0"/>
              </a:rPr>
              <a:t>Idades médias na concessão de aposentadorias por </a:t>
            </a:r>
            <a:r>
              <a:rPr lang="pt-BR" altLang="pt-BR" sz="2800" b="1" dirty="0" smtClean="0">
                <a:solidFill>
                  <a:srgbClr val="4F81BD"/>
                </a:solidFill>
                <a:latin typeface="Calibri"/>
                <a:cs typeface="Arial" panose="020B0604020202020204" pitchFamily="34" charset="0"/>
              </a:rPr>
              <a:t>idade</a:t>
            </a:r>
            <a:r>
              <a:rPr lang="pt-BR" altLang="pt-BR" sz="2800" b="1" dirty="0" smtClean="0">
                <a:solidFill>
                  <a:prstClr val="black"/>
                </a:solidFill>
                <a:latin typeface="Calibri"/>
                <a:cs typeface="Arial" panose="020B0604020202020204" pitchFamily="34" charset="0"/>
              </a:rPr>
              <a:t> e por </a:t>
            </a:r>
            <a:r>
              <a:rPr lang="pt-BR" altLang="pt-BR" sz="2800" b="1" dirty="0" smtClean="0">
                <a:solidFill>
                  <a:srgbClr val="4F81BD"/>
                </a:solidFill>
                <a:latin typeface="Calibri"/>
                <a:cs typeface="Arial" panose="020B0604020202020204" pitchFamily="34" charset="0"/>
              </a:rPr>
              <a:t>tempo de contribuição </a:t>
            </a:r>
            <a:r>
              <a:rPr lang="pt-BR" altLang="pt-BR" sz="2800" b="1" dirty="0" smtClean="0">
                <a:solidFill>
                  <a:prstClr val="black"/>
                </a:solidFill>
                <a:latin typeface="Calibri"/>
                <a:cs typeface="Arial" panose="020B0604020202020204" pitchFamily="34" charset="0"/>
              </a:rPr>
              <a:t>– </a:t>
            </a:r>
            <a:r>
              <a:rPr lang="pt-BR" altLang="pt-BR" sz="2800" b="1" dirty="0">
                <a:solidFill>
                  <a:prstClr val="black"/>
                </a:solidFill>
                <a:latin typeface="Calibri"/>
                <a:cs typeface="Arial" panose="020B0604020202020204" pitchFamily="34" charset="0"/>
              </a:rPr>
              <a:t>1995 </a:t>
            </a:r>
            <a:r>
              <a:rPr lang="pt-BR" altLang="pt-BR" sz="2800" b="1" dirty="0" smtClean="0">
                <a:solidFill>
                  <a:prstClr val="black"/>
                </a:solidFill>
                <a:latin typeface="Calibri"/>
                <a:cs typeface="Arial" panose="020B0604020202020204" pitchFamily="34" charset="0"/>
              </a:rPr>
              <a:t>a </a:t>
            </a:r>
            <a:r>
              <a:rPr lang="pt-BR" altLang="pt-BR" sz="2800" b="1" dirty="0">
                <a:solidFill>
                  <a:prstClr val="black"/>
                </a:solidFill>
                <a:latin typeface="Calibri"/>
                <a:cs typeface="Arial" panose="020B0604020202020204" pitchFamily="34" charset="0"/>
              </a:rPr>
              <a:t>2015</a:t>
            </a:r>
            <a:r>
              <a:rPr lang="es-ES" altLang="pt-BR" sz="2800" b="1" dirty="0">
                <a:solidFill>
                  <a:prstClr val="black"/>
                </a:solidFill>
                <a:latin typeface="Calibri"/>
                <a:cs typeface="Arial" panose="020B0604020202020204" pitchFamily="34" charset="0"/>
              </a:rPr>
              <a:t>. </a:t>
            </a:r>
          </a:p>
        </p:txBody>
      </p:sp>
      <p:sp>
        <p:nvSpPr>
          <p:cNvPr id="6" name="Espaço Reservado para Número de Slide 5"/>
          <p:cNvSpPr>
            <a:spLocks noGrp="1"/>
          </p:cNvSpPr>
          <p:nvPr>
            <p:ph type="sldNum" sz="quarter" idx="12"/>
          </p:nvPr>
        </p:nvSpPr>
        <p:spPr/>
        <p:txBody>
          <a:bodyPr/>
          <a:lstStyle/>
          <a:p>
            <a:pPr>
              <a:defRPr/>
            </a:pPr>
            <a:fld id="{4F0FF9B3-D56C-44EA-B509-0E6494DD74A2}" type="slidenum">
              <a:rPr lang="pt-BR" smtClean="0">
                <a:solidFill>
                  <a:prstClr val="black"/>
                </a:solidFill>
              </a:rPr>
              <a:pPr>
                <a:defRPr/>
              </a:pPr>
              <a:t>59</a:t>
            </a:fld>
            <a:endParaRPr lang="pt-BR" dirty="0">
              <a:solidFill>
                <a:prstClr val="black"/>
              </a:solidFill>
            </a:endParaRPr>
          </a:p>
        </p:txBody>
      </p:sp>
    </p:spTree>
    <p:extLst>
      <p:ext uri="{BB962C8B-B14F-4D97-AF65-F5344CB8AC3E}">
        <p14:creationId xmlns:p14="http://schemas.microsoft.com/office/powerpoint/2010/main" val="3104646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4704"/>
            <a:ext cx="9144000" cy="546100"/>
          </a:xfrm>
        </p:spPr>
        <p:txBody>
          <a:bodyPr rtlCol="0">
            <a:noAutofit/>
          </a:bodyPr>
          <a:lstStyle/>
          <a:p>
            <a:pPr eaLnBrk="1" fontAlgn="auto" hangingPunct="1">
              <a:spcAft>
                <a:spcPts val="0"/>
              </a:spcAft>
              <a:defRPr/>
            </a:pPr>
            <a:r>
              <a:rPr lang="pt-BR" sz="2800" b="1" u="sng" kern="1200" dirty="0" smtClean="0">
                <a:solidFill>
                  <a:srgbClr val="002060"/>
                </a:solidFill>
                <a:ea typeface="+mn-ea"/>
                <a:cs typeface="+mn-cs"/>
              </a:rPr>
              <a:t>MP 726/2016</a:t>
            </a:r>
            <a:endParaRPr lang="pt-BR" sz="2800" b="1" u="sng" kern="1200" dirty="0">
              <a:solidFill>
                <a:srgbClr val="002060"/>
              </a:solidFill>
              <a:ea typeface="+mn-ea"/>
              <a:cs typeface="+mn-cs"/>
            </a:endParaRPr>
          </a:p>
        </p:txBody>
      </p:sp>
      <p:sp>
        <p:nvSpPr>
          <p:cNvPr id="3075" name="Espaço Reservado para Conteúdo 2"/>
          <p:cNvSpPr>
            <a:spLocks noGrp="1"/>
          </p:cNvSpPr>
          <p:nvPr>
            <p:ph idx="1"/>
          </p:nvPr>
        </p:nvSpPr>
        <p:spPr>
          <a:xfrm>
            <a:off x="107950" y="1196752"/>
            <a:ext cx="8928100" cy="5400600"/>
          </a:xfrm>
        </p:spPr>
        <p:txBody>
          <a:bodyPr>
            <a:noAutofit/>
          </a:bodyPr>
          <a:lstStyle/>
          <a:p>
            <a:pPr algn="just">
              <a:spcBef>
                <a:spcPts val="0"/>
              </a:spcBef>
              <a:spcAft>
                <a:spcPts val="200"/>
              </a:spcAft>
            </a:pPr>
            <a:r>
              <a:rPr lang="pt-BR" sz="2400" dirty="0" smtClean="0"/>
              <a:t>A MP entrou em vigor na data da publicação, </a:t>
            </a:r>
            <a:r>
              <a:rPr lang="pt-BR" sz="2400" dirty="0"/>
              <a:t>produzindo efeitos:</a:t>
            </a:r>
          </a:p>
          <a:p>
            <a:pPr marL="361950" indent="0" algn="just">
              <a:spcBef>
                <a:spcPts val="0"/>
              </a:spcBef>
              <a:spcAft>
                <a:spcPts val="200"/>
              </a:spcAft>
              <a:buNone/>
            </a:pPr>
            <a:r>
              <a:rPr lang="pt-BR" sz="2400" dirty="0"/>
              <a:t>I </a:t>
            </a:r>
            <a:r>
              <a:rPr lang="pt-BR" sz="2400" dirty="0" smtClean="0"/>
              <a:t>- </a:t>
            </a:r>
            <a:r>
              <a:rPr lang="pt-BR" sz="2400" dirty="0"/>
              <a:t>quanto à alteração das estruturas dos órgãos abrangidos, a partir da data de entrada em vigor dos respectivos decretos de estrutura </a:t>
            </a:r>
            <a:r>
              <a:rPr lang="pt-BR" sz="2400" dirty="0" smtClean="0"/>
              <a:t>regimental;</a:t>
            </a:r>
            <a:endParaRPr lang="pt-BR" sz="2400" dirty="0"/>
          </a:p>
          <a:p>
            <a:pPr marL="361950" indent="0" algn="just">
              <a:spcBef>
                <a:spcPts val="0"/>
              </a:spcBef>
              <a:spcAft>
                <a:spcPts val="200"/>
              </a:spcAft>
              <a:buNone/>
            </a:pPr>
            <a:r>
              <a:rPr lang="pt-BR" sz="2400" dirty="0"/>
              <a:t>II </a:t>
            </a:r>
            <a:r>
              <a:rPr lang="pt-BR" sz="2400" dirty="0" smtClean="0"/>
              <a:t>- </a:t>
            </a:r>
            <a:r>
              <a:rPr lang="pt-BR" sz="2400" dirty="0"/>
              <a:t>quanto às transformações, às extinções de cargos e às demais </a:t>
            </a:r>
            <a:r>
              <a:rPr lang="pt-BR" sz="2400" dirty="0" smtClean="0"/>
              <a:t>disposições</a:t>
            </a:r>
            <a:r>
              <a:rPr lang="pt-BR" sz="2400" dirty="0"/>
              <a:t>, de </a:t>
            </a:r>
            <a:r>
              <a:rPr lang="pt-BR" sz="2400" dirty="0" smtClean="0"/>
              <a:t>imediato.</a:t>
            </a:r>
          </a:p>
          <a:p>
            <a:pPr algn="just">
              <a:spcBef>
                <a:spcPts val="0"/>
              </a:spcBef>
              <a:spcAft>
                <a:spcPts val="200"/>
              </a:spcAft>
            </a:pPr>
            <a:r>
              <a:rPr lang="pt-BR" sz="2400" dirty="0" smtClean="0"/>
              <a:t>Novo Secretário de Previdência: Marcelo Abi-Ramia Caetano.</a:t>
            </a:r>
          </a:p>
          <a:p>
            <a:pPr algn="just">
              <a:spcBef>
                <a:spcPts val="0"/>
              </a:spcBef>
              <a:spcAft>
                <a:spcPts val="200"/>
              </a:spcAft>
            </a:pPr>
            <a:r>
              <a:rPr lang="pt-BR" sz="2400" dirty="0" smtClean="0"/>
              <a:t>Atuais SPPS e SPPC serão unificadas na nova Secretaria de Previdência do Ministério da Fazenda.</a:t>
            </a:r>
          </a:p>
          <a:p>
            <a:pPr algn="just">
              <a:spcBef>
                <a:spcPts val="0"/>
              </a:spcBef>
              <a:spcAft>
                <a:spcPts val="200"/>
              </a:spcAft>
            </a:pPr>
            <a:r>
              <a:rPr lang="pt-BR" sz="2400" dirty="0" smtClean="0"/>
              <a:t>Departamentos serão mantidos, assumindo a denominação de Subsecretarias.</a:t>
            </a:r>
          </a:p>
          <a:p>
            <a:pPr algn="just">
              <a:spcBef>
                <a:spcPts val="0"/>
              </a:spcBef>
              <a:spcAft>
                <a:spcPts val="200"/>
              </a:spcAft>
            </a:pPr>
            <a:r>
              <a:rPr lang="pt-BR" sz="2400" dirty="0" smtClean="0"/>
              <a:t>Atribuições de orientação, supervisão e acompanhamento dos RPPS continuarão a existir, sob a responsabilidade da “Subsecretaria de Regimes Próprios de Previdência Social”.</a:t>
            </a:r>
            <a:endParaRPr lang="pt-BR" sz="2400" dirty="0"/>
          </a:p>
          <a:p>
            <a:pPr marL="361950" indent="0" algn="just">
              <a:spcBef>
                <a:spcPts val="300"/>
              </a:spcBef>
              <a:spcAft>
                <a:spcPts val="300"/>
              </a:spcAft>
              <a:buNone/>
            </a:pPr>
            <a:endParaRPr lang="pt-BR" sz="2400" dirty="0"/>
          </a:p>
        </p:txBody>
      </p:sp>
    </p:spTree>
    <p:extLst>
      <p:ext uri="{BB962C8B-B14F-4D97-AF65-F5344CB8AC3E}">
        <p14:creationId xmlns:p14="http://schemas.microsoft.com/office/powerpoint/2010/main" val="376391672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p:cNvGraphicFramePr>
            <a:graphicFrameLocks noGrp="1"/>
          </p:cNvGraphicFramePr>
          <p:nvPr>
            <p:ph idx="1"/>
            <p:extLst/>
          </p:nvPr>
        </p:nvGraphicFramePr>
        <p:xfrm>
          <a:off x="786674" y="2757360"/>
          <a:ext cx="7488101" cy="2327823"/>
        </p:xfrm>
        <a:graphic>
          <a:graphicData uri="http://schemas.openxmlformats.org/drawingml/2006/table">
            <a:tbl>
              <a:tblPr/>
              <a:tblGrid>
                <a:gridCol w="3311637"/>
                <a:gridCol w="4176464"/>
              </a:tblGrid>
              <a:tr h="1545522">
                <a:tc>
                  <a:txBody>
                    <a:bodyPr/>
                    <a:lstStyle/>
                    <a:p>
                      <a:pPr algn="ctr" fontAlgn="ctr"/>
                      <a:r>
                        <a:rPr lang="pt-BR" sz="2000" b="1" i="0" u="none" strike="noStrike" dirty="0">
                          <a:solidFill>
                            <a:srgbClr val="000000"/>
                          </a:solidFill>
                          <a:effectLst/>
                          <a:latin typeface="Calibri" panose="020F0502020204030204" pitchFamily="34" charset="0"/>
                        </a:rPr>
                        <a:t>Quantidade </a:t>
                      </a:r>
                      <a:r>
                        <a:rPr lang="pt-BR" sz="2000" b="1" i="0" u="none" strike="noStrike" dirty="0" smtClean="0">
                          <a:solidFill>
                            <a:srgbClr val="000000"/>
                          </a:solidFill>
                          <a:effectLst/>
                          <a:latin typeface="Calibri" panose="020F0502020204030204" pitchFamily="34" charset="0"/>
                        </a:rPr>
                        <a:t>de</a:t>
                      </a:r>
                      <a:r>
                        <a:rPr lang="pt-BR" sz="2000" b="1" i="0" u="none" strike="noStrike" baseline="0" dirty="0" smtClean="0">
                          <a:solidFill>
                            <a:srgbClr val="000000"/>
                          </a:solidFill>
                          <a:effectLst/>
                          <a:latin typeface="Calibri" panose="020F0502020204030204" pitchFamily="34" charset="0"/>
                        </a:rPr>
                        <a:t> Aposentadorias </a:t>
                      </a:r>
                      <a:r>
                        <a:rPr lang="pt-BR" sz="2000" b="1" i="0" u="none" strike="noStrike" dirty="0" smtClean="0">
                          <a:solidFill>
                            <a:srgbClr val="000000"/>
                          </a:solidFill>
                          <a:effectLst/>
                          <a:latin typeface="Calibri" panose="020F0502020204030204" pitchFamily="34" charset="0"/>
                        </a:rPr>
                        <a:t>Concedidas</a:t>
                      </a:r>
                      <a:endParaRPr lang="pt-BR" sz="2000" b="1"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a:txBody>
                    <a:bodyPr/>
                    <a:lstStyle/>
                    <a:p>
                      <a:pPr algn="ctr" fontAlgn="ctr"/>
                      <a:r>
                        <a:rPr lang="pt-BR" sz="2000" b="1" i="0" u="none" strike="noStrike" dirty="0">
                          <a:solidFill>
                            <a:srgbClr val="000000"/>
                          </a:solidFill>
                          <a:effectLst/>
                          <a:latin typeface="Calibri" panose="020F0502020204030204" pitchFamily="34" charset="0"/>
                        </a:rPr>
                        <a:t>Idade Média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r>
              <a:tr h="782301">
                <a:tc>
                  <a:txBody>
                    <a:bodyPr/>
                    <a:lstStyle/>
                    <a:p>
                      <a:pPr algn="ctr" fontAlgn="b"/>
                      <a:r>
                        <a:rPr lang="pt-BR" sz="2000" b="1" i="0" u="none" strike="noStrike" dirty="0" smtClean="0">
                          <a:solidFill>
                            <a:srgbClr val="000000"/>
                          </a:solidFill>
                          <a:effectLst/>
                          <a:latin typeface="Calibri" panose="020F0502020204030204" pitchFamily="34" charset="0"/>
                        </a:rPr>
                        <a:t>16.511</a:t>
                      </a:r>
                      <a:endParaRPr lang="pt-BR" sz="20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2000" b="1" i="0" u="none" strike="noStrike" dirty="0" smtClean="0">
                          <a:solidFill>
                            <a:srgbClr val="000000"/>
                          </a:solidFill>
                          <a:effectLst/>
                          <a:latin typeface="Calibri" panose="020F0502020204030204" pitchFamily="34" charset="0"/>
                        </a:rPr>
                        <a:t>60,7 </a:t>
                      </a:r>
                      <a:endParaRPr lang="pt-BR" sz="20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ítulo 1"/>
          <p:cNvSpPr>
            <a:spLocks noGrp="1"/>
          </p:cNvSpPr>
          <p:nvPr>
            <p:ph type="title"/>
          </p:nvPr>
        </p:nvSpPr>
        <p:spPr>
          <a:xfrm>
            <a:off x="385763" y="2041773"/>
            <a:ext cx="8301037" cy="647700"/>
          </a:xfrm>
        </p:spPr>
        <p:txBody>
          <a:bodyPr rtlCol="0">
            <a:noAutofit/>
          </a:bodyPr>
          <a:lstStyle/>
          <a:p>
            <a:pPr fontAlgn="auto">
              <a:spcAft>
                <a:spcPts val="0"/>
              </a:spcAft>
              <a:defRPr/>
            </a:pPr>
            <a:r>
              <a:rPr lang="pt-BR" sz="1800" b="1" dirty="0" smtClean="0">
                <a:latin typeface="+mn-lt"/>
              </a:rPr>
              <a:t>Idade média na concessão de aposentadorias em 2015 RPPS da União </a:t>
            </a:r>
            <a:endParaRPr lang="pt-BR" sz="1800" b="1" dirty="0">
              <a:latin typeface="+mn-lt"/>
            </a:endParaRPr>
          </a:p>
        </p:txBody>
      </p:sp>
      <p:sp>
        <p:nvSpPr>
          <p:cNvPr id="18471" name="CaixaDeTexto 6"/>
          <p:cNvSpPr txBox="1">
            <a:spLocks noChangeArrowheads="1"/>
          </p:cNvSpPr>
          <p:nvPr/>
        </p:nvSpPr>
        <p:spPr bwMode="auto">
          <a:xfrm>
            <a:off x="179512" y="6298941"/>
            <a:ext cx="8223250" cy="246221"/>
          </a:xfrm>
          <a:prstGeom prst="rect">
            <a:avLst/>
          </a:prstGeom>
          <a:noFill/>
          <a:ln w="9525">
            <a:noFill/>
            <a:miter lim="800000"/>
            <a:headEnd/>
            <a:tailEnd/>
          </a:ln>
        </p:spPr>
        <p:txBody>
          <a:bodyPr>
            <a:spAutoFit/>
          </a:bodyPr>
          <a:lstStyle/>
          <a:p>
            <a:r>
              <a:rPr lang="pt-BR" sz="1000" dirty="0">
                <a:solidFill>
                  <a:prstClr val="black"/>
                </a:solidFill>
                <a:latin typeface="Arial" panose="020B0604020202020204" pitchFamily="34" charset="0"/>
                <a:cs typeface="Arial" panose="020B0604020202020204" pitchFamily="34" charset="0"/>
              </a:rPr>
              <a:t>Fonte: SIAPE, dados até agosto/2015 para idade e acumulado em 12 meses em outubro/2015 para quantidade.</a:t>
            </a:r>
          </a:p>
        </p:txBody>
      </p:sp>
      <p:sp>
        <p:nvSpPr>
          <p:cNvPr id="8" name="Título 1"/>
          <p:cNvSpPr txBox="1">
            <a:spLocks/>
          </p:cNvSpPr>
          <p:nvPr/>
        </p:nvSpPr>
        <p:spPr>
          <a:xfrm>
            <a:off x="374651" y="767904"/>
            <a:ext cx="8312149" cy="1112738"/>
          </a:xfrm>
          <a:prstGeom prst="rect">
            <a:avLst/>
          </a:prstGeom>
        </p:spPr>
        <p:txBody>
          <a:bodyPr anchor="ctr"/>
          <a:lstStyle/>
          <a:p>
            <a:pPr algn="just" fontAlgn="auto">
              <a:spcAft>
                <a:spcPts val="0"/>
              </a:spcAft>
              <a:defRPr/>
            </a:pPr>
            <a:r>
              <a:rPr lang="pt-BR" altLang="pt-BR" sz="1800" dirty="0">
                <a:solidFill>
                  <a:prstClr val="black"/>
                </a:solidFill>
                <a:latin typeface="Calibri"/>
                <a:cs typeface="Arial" charset="0"/>
              </a:rPr>
              <a:t>O RPPS possui idade mínima na aposentadoria por tempo de contribuição, elevando a idade média de aposentadoria. Em 2015, a idade média de aposentadoria dos servidores </a:t>
            </a:r>
            <a:r>
              <a:rPr lang="pt-BR" altLang="pt-BR" sz="1800" dirty="0" smtClean="0">
                <a:solidFill>
                  <a:prstClr val="black"/>
                </a:solidFill>
                <a:latin typeface="Calibri"/>
                <a:cs typeface="Arial" charset="0"/>
              </a:rPr>
              <a:t>públicos da União </a:t>
            </a:r>
            <a:r>
              <a:rPr lang="pt-BR" altLang="pt-BR" sz="1800" dirty="0">
                <a:solidFill>
                  <a:prstClr val="black"/>
                </a:solidFill>
                <a:latin typeface="Calibri"/>
                <a:cs typeface="Arial" charset="0"/>
              </a:rPr>
              <a:t>foi de 60,7 anos. </a:t>
            </a:r>
          </a:p>
        </p:txBody>
      </p:sp>
      <p:sp>
        <p:nvSpPr>
          <p:cNvPr id="9" name="Elipse 8"/>
          <p:cNvSpPr/>
          <p:nvPr/>
        </p:nvSpPr>
        <p:spPr>
          <a:xfrm>
            <a:off x="5762625" y="4653383"/>
            <a:ext cx="790575" cy="4318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800">
              <a:solidFill>
                <a:prstClr val="white"/>
              </a:solidFill>
            </a:endParaRPr>
          </a:p>
        </p:txBody>
      </p:sp>
      <p:sp>
        <p:nvSpPr>
          <p:cNvPr id="5" name="Espaço Reservado para Número de Slide 4"/>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60</a:t>
            </a:fld>
            <a:endParaRPr lang="pt-BR" dirty="0">
              <a:solidFill>
                <a:prstClr val="black"/>
              </a:solidFill>
            </a:endParaRPr>
          </a:p>
        </p:txBody>
      </p:sp>
    </p:spTree>
    <p:extLst>
      <p:ext uri="{BB962C8B-B14F-4D97-AF65-F5344CB8AC3E}">
        <p14:creationId xmlns:p14="http://schemas.microsoft.com/office/powerpoint/2010/main" val="40840867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179388" y="1570038"/>
          <a:ext cx="8890000" cy="4800600"/>
        </p:xfrm>
        <a:graphic>
          <a:graphicData uri="http://schemas.openxmlformats.org/presentationml/2006/ole">
            <mc:AlternateContent xmlns:mc="http://schemas.openxmlformats.org/markup-compatibility/2006">
              <mc:Choice xmlns:v="urn:schemas-microsoft-com:vml" Requires="v">
                <p:oleObj spid="_x0000_s52242" name="Planilha" r:id="rId3" imgW="5067424" imgH="3867210" progId="Excel.Sheet.12">
                  <p:embed/>
                </p:oleObj>
              </mc:Choice>
              <mc:Fallback>
                <p:oleObj name="Planilha" r:id="rId3" imgW="5067424" imgH="3867210" progId="Excel.Sheet.12">
                  <p:embed/>
                  <p:pic>
                    <p:nvPicPr>
                      <p:cNvPr id="0" name=""/>
                      <p:cNvPicPr/>
                      <p:nvPr/>
                    </p:nvPicPr>
                    <p:blipFill>
                      <a:blip r:embed="rId4"/>
                      <a:stretch>
                        <a:fillRect/>
                      </a:stretch>
                    </p:blipFill>
                    <p:spPr>
                      <a:xfrm>
                        <a:off x="179388" y="1570038"/>
                        <a:ext cx="8890000" cy="4800600"/>
                      </a:xfrm>
                      <a:prstGeom prst="rect">
                        <a:avLst/>
                      </a:prstGeom>
                    </p:spPr>
                  </p:pic>
                </p:oleObj>
              </mc:Fallback>
            </mc:AlternateContent>
          </a:graphicData>
        </a:graphic>
      </p:graphicFrame>
      <p:sp>
        <p:nvSpPr>
          <p:cNvPr id="3" name="Título 1"/>
          <p:cNvSpPr txBox="1">
            <a:spLocks/>
          </p:cNvSpPr>
          <p:nvPr/>
        </p:nvSpPr>
        <p:spPr>
          <a:xfrm>
            <a:off x="513377" y="743322"/>
            <a:ext cx="7947055" cy="548680"/>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Distribuição </a:t>
            </a:r>
            <a:r>
              <a:rPr lang="pt-BR" sz="2800" b="1" dirty="0">
                <a:solidFill>
                  <a:prstClr val="black"/>
                </a:solidFill>
                <a:latin typeface="Calibri"/>
                <a:cs typeface="Arial" charset="0"/>
              </a:rPr>
              <a:t>dos </a:t>
            </a:r>
            <a:r>
              <a:rPr lang="pt-BR" sz="2800" b="1" dirty="0" smtClean="0">
                <a:solidFill>
                  <a:prstClr val="black"/>
                </a:solidFill>
                <a:latin typeface="Calibri"/>
                <a:cs typeface="Arial" charset="0"/>
              </a:rPr>
              <a:t>Contribuintes do RGPS </a:t>
            </a:r>
            <a:r>
              <a:rPr lang="pt-BR" sz="2800" b="1" dirty="0">
                <a:solidFill>
                  <a:prstClr val="black"/>
                </a:solidFill>
                <a:latin typeface="Calibri"/>
                <a:cs typeface="Arial" charset="0"/>
              </a:rPr>
              <a:t>por </a:t>
            </a:r>
            <a:r>
              <a:rPr lang="pt-BR" sz="2800" b="1" dirty="0" smtClean="0">
                <a:solidFill>
                  <a:prstClr val="black"/>
                </a:solidFill>
                <a:latin typeface="Calibri"/>
                <a:cs typeface="Arial" charset="0"/>
              </a:rPr>
              <a:t>número </a:t>
            </a:r>
            <a:r>
              <a:rPr lang="pt-BR" sz="2800" b="1" dirty="0">
                <a:solidFill>
                  <a:prstClr val="black"/>
                </a:solidFill>
                <a:latin typeface="Calibri"/>
                <a:cs typeface="Arial" charset="0"/>
              </a:rPr>
              <a:t>de </a:t>
            </a:r>
            <a:r>
              <a:rPr lang="pt-BR" sz="2800" b="1" dirty="0" smtClean="0">
                <a:solidFill>
                  <a:prstClr val="black"/>
                </a:solidFill>
                <a:latin typeface="Calibri"/>
                <a:cs typeface="Arial" charset="0"/>
              </a:rPr>
              <a:t>contribuições </a:t>
            </a:r>
            <a:r>
              <a:rPr lang="pt-BR" sz="2800" b="1" dirty="0">
                <a:solidFill>
                  <a:prstClr val="black"/>
                </a:solidFill>
                <a:latin typeface="Calibri"/>
                <a:cs typeface="Arial" charset="0"/>
              </a:rPr>
              <a:t>no Ano - 2014</a:t>
            </a:r>
          </a:p>
        </p:txBody>
      </p:sp>
      <p:sp>
        <p:nvSpPr>
          <p:cNvPr id="6" name="Espaço Reservado para Número de Slide 5"/>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61</a:t>
            </a:fld>
            <a:endParaRPr lang="pt-BR" dirty="0">
              <a:solidFill>
                <a:prstClr val="black"/>
              </a:solidFill>
            </a:endParaRPr>
          </a:p>
        </p:txBody>
      </p:sp>
      <p:sp>
        <p:nvSpPr>
          <p:cNvPr id="5" name="Retângulo 4"/>
          <p:cNvSpPr/>
          <p:nvPr/>
        </p:nvSpPr>
        <p:spPr>
          <a:xfrm>
            <a:off x="107504" y="5925463"/>
            <a:ext cx="7848872" cy="861774"/>
          </a:xfrm>
          <a:prstGeom prst="rect">
            <a:avLst/>
          </a:prstGeom>
        </p:spPr>
        <p:txBody>
          <a:bodyPr wrap="square">
            <a:spAutoFit/>
          </a:bodyPr>
          <a:lstStyle/>
          <a:p>
            <a:r>
              <a:rPr lang="es-ES" sz="1000" dirty="0" err="1">
                <a:solidFill>
                  <a:prstClr val="black"/>
                </a:solidFill>
                <a:latin typeface="Arial" panose="020B0604020202020204" pitchFamily="34" charset="0"/>
                <a:cs typeface="Arial" panose="020B0604020202020204" pitchFamily="34" charset="0"/>
              </a:rPr>
              <a:t>Obs</a:t>
            </a:r>
            <a:r>
              <a:rPr lang="es-ES" sz="1000" dirty="0">
                <a:solidFill>
                  <a:prstClr val="black"/>
                </a:solidFill>
                <a:latin typeface="Arial" panose="020B0604020202020204" pitchFamily="34" charset="0"/>
                <a:cs typeface="Arial" panose="020B0604020202020204" pitchFamily="34" charset="0"/>
              </a:rPr>
              <a:t>.: O total </a:t>
            </a:r>
            <a:r>
              <a:rPr lang="es-ES" sz="1000" dirty="0" err="1">
                <a:solidFill>
                  <a:prstClr val="black"/>
                </a:solidFill>
                <a:latin typeface="Arial" panose="020B0604020202020204" pitchFamily="34" charset="0"/>
                <a:cs typeface="Arial" panose="020B0604020202020204" pitchFamily="34" charset="0"/>
              </a:rPr>
              <a:t>geral</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refere</a:t>
            </a:r>
            <a:r>
              <a:rPr lang="es-ES" sz="1000" dirty="0">
                <a:solidFill>
                  <a:prstClr val="black"/>
                </a:solidFill>
                <a:latin typeface="Arial" panose="020B0604020202020204" pitchFamily="34" charset="0"/>
                <a:cs typeface="Arial" panose="020B0604020202020204" pitchFamily="34" charset="0"/>
              </a:rPr>
              <a:t>-se ao total de </a:t>
            </a:r>
            <a:r>
              <a:rPr lang="es-ES" sz="1000" dirty="0" err="1">
                <a:solidFill>
                  <a:prstClr val="black"/>
                </a:solidFill>
                <a:latin typeface="Arial" panose="020B0604020202020204" pitchFamily="34" charset="0"/>
                <a:cs typeface="Arial" panose="020B0604020202020204" pitchFamily="34" charset="0"/>
              </a:rPr>
              <a:t>contribuições</a:t>
            </a:r>
            <a:r>
              <a:rPr lang="es-ES" sz="1000" dirty="0">
                <a:solidFill>
                  <a:prstClr val="black"/>
                </a:solidFill>
                <a:latin typeface="Arial" panose="020B0604020202020204" pitchFamily="34" charset="0"/>
                <a:cs typeface="Arial" panose="020B0604020202020204" pitchFamily="34" charset="0"/>
              </a:rPr>
              <a:t> e </a:t>
            </a:r>
            <a:r>
              <a:rPr lang="es-ES" sz="1000" dirty="0" err="1">
                <a:solidFill>
                  <a:prstClr val="black"/>
                </a:solidFill>
                <a:latin typeface="Arial" panose="020B0604020202020204" pitchFamily="34" charset="0"/>
                <a:cs typeface="Arial" panose="020B0604020202020204" pitchFamily="34" charset="0"/>
              </a:rPr>
              <a:t>não</a:t>
            </a:r>
            <a:r>
              <a:rPr lang="es-ES" sz="1000" dirty="0">
                <a:solidFill>
                  <a:prstClr val="black"/>
                </a:solidFill>
                <a:latin typeface="Arial" panose="020B0604020202020204" pitchFamily="34" charset="0"/>
                <a:cs typeface="Arial" panose="020B0604020202020204" pitchFamily="34" charset="0"/>
              </a:rPr>
              <a:t> ao total de </a:t>
            </a:r>
            <a:r>
              <a:rPr lang="es-ES" sz="1000" dirty="0" err="1" smtClean="0">
                <a:solidFill>
                  <a:prstClr val="black"/>
                </a:solidFill>
                <a:latin typeface="Arial" panose="020B0604020202020204" pitchFamily="34" charset="0"/>
                <a:cs typeface="Arial" panose="020B0604020202020204" pitchFamily="34" charset="0"/>
              </a:rPr>
              <a:t>contribuintes</a:t>
            </a:r>
            <a:r>
              <a:rPr lang="es-ES" sz="1000" dirty="0" smtClean="0">
                <a:solidFill>
                  <a:prstClr val="black"/>
                </a:solidFill>
                <a:latin typeface="Arial" panose="020B0604020202020204" pitchFamily="34" charset="0"/>
                <a:cs typeface="Arial" panose="020B0604020202020204" pitchFamily="34" charset="0"/>
              </a:rPr>
              <a:t>.</a:t>
            </a:r>
          </a:p>
          <a:p>
            <a:endParaRPr lang="es-ES" sz="1000" dirty="0">
              <a:solidFill>
                <a:prstClr val="black"/>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sz="1000" dirty="0" err="1" smtClean="0">
                <a:solidFill>
                  <a:prstClr val="black"/>
                </a:solidFill>
                <a:latin typeface="Arial" panose="020B0604020202020204" pitchFamily="34" charset="0"/>
                <a:cs typeface="Arial" panose="020B0604020202020204" pitchFamily="34" charset="0"/>
              </a:rPr>
              <a:t>Contribuintes</a:t>
            </a:r>
            <a:r>
              <a:rPr lang="es-ES" sz="1000" dirty="0" smtClean="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com</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mais</a:t>
            </a:r>
            <a:r>
              <a:rPr lang="es-ES" sz="1000" dirty="0">
                <a:solidFill>
                  <a:prstClr val="black"/>
                </a:solidFill>
                <a:latin typeface="Arial" panose="020B0604020202020204" pitchFamily="34" charset="0"/>
                <a:cs typeface="Arial" panose="020B0604020202020204" pitchFamily="34" charset="0"/>
              </a:rPr>
              <a:t> de </a:t>
            </a:r>
            <a:r>
              <a:rPr lang="es-ES" sz="1000" dirty="0" err="1">
                <a:solidFill>
                  <a:prstClr val="black"/>
                </a:solidFill>
                <a:latin typeface="Arial" panose="020B0604020202020204" pitchFamily="34" charset="0"/>
                <a:cs typeface="Arial" panose="020B0604020202020204" pitchFamily="34" charset="0"/>
              </a:rPr>
              <a:t>um</a:t>
            </a:r>
            <a:r>
              <a:rPr lang="es-ES" sz="1000" dirty="0">
                <a:solidFill>
                  <a:prstClr val="black"/>
                </a:solidFill>
                <a:latin typeface="Arial" panose="020B0604020202020204" pitchFamily="34" charset="0"/>
                <a:cs typeface="Arial" panose="020B0604020202020204" pitchFamily="34" charset="0"/>
              </a:rPr>
              <a:t> vínculo na </a:t>
            </a:r>
            <a:r>
              <a:rPr lang="es-ES" sz="1000" dirty="0" err="1">
                <a:solidFill>
                  <a:prstClr val="black"/>
                </a:solidFill>
                <a:latin typeface="Arial" panose="020B0604020202020204" pitchFamily="34" charset="0"/>
                <a:cs typeface="Arial" panose="020B0604020202020204" pitchFamily="34" charset="0"/>
              </a:rPr>
              <a:t>Previdência</a:t>
            </a:r>
            <a:r>
              <a:rPr lang="es-ES" sz="1000" dirty="0">
                <a:solidFill>
                  <a:prstClr val="black"/>
                </a:solidFill>
                <a:latin typeface="Arial" panose="020B0604020202020204" pitchFamily="34" charset="0"/>
                <a:cs typeface="Arial" panose="020B0604020202020204" pitchFamily="34" charset="0"/>
              </a:rPr>
              <a:t> </a:t>
            </a:r>
            <a:r>
              <a:rPr lang="es-ES" sz="1000" dirty="0" smtClean="0">
                <a:solidFill>
                  <a:prstClr val="black"/>
                </a:solidFill>
                <a:latin typeface="Arial" panose="020B0604020202020204" pitchFamily="34" charset="0"/>
                <a:cs typeface="Arial" panose="020B0604020202020204" pitchFamily="34" charset="0"/>
              </a:rPr>
              <a:t>Social.</a:t>
            </a:r>
          </a:p>
          <a:p>
            <a:pPr marL="171450" indent="-171450">
              <a:buFont typeface="Arial" panose="020B0604020202020204" pitchFamily="34" charset="0"/>
              <a:buChar char="•"/>
            </a:pPr>
            <a:endParaRPr lang="es-ES" sz="1000" dirty="0">
              <a:solidFill>
                <a:prstClr val="black"/>
              </a:solidFill>
              <a:latin typeface="Arial" panose="020B0604020202020204" pitchFamily="34" charset="0"/>
              <a:cs typeface="Arial" panose="020B0604020202020204" pitchFamily="34" charset="0"/>
            </a:endParaRPr>
          </a:p>
          <a:p>
            <a:r>
              <a:rPr lang="es-ES" sz="1000" dirty="0" err="1">
                <a:solidFill>
                  <a:prstClr val="black"/>
                </a:solidFill>
                <a:latin typeface="Arial" panose="020B0604020202020204" pitchFamily="34" charset="0"/>
                <a:cs typeface="Arial" panose="020B0604020202020204" pitchFamily="34" charset="0"/>
              </a:rPr>
              <a:t>Fonte</a:t>
            </a:r>
            <a:r>
              <a:rPr lang="es-ES" sz="1000" dirty="0">
                <a:solidFill>
                  <a:prstClr val="black"/>
                </a:solidFill>
                <a:latin typeface="Arial" panose="020B0604020202020204" pitchFamily="34" charset="0"/>
                <a:cs typeface="Arial" panose="020B0604020202020204" pitchFamily="34" charset="0"/>
              </a:rPr>
              <a:t>: MTPS/AEPS; </a:t>
            </a:r>
            <a:r>
              <a:rPr lang="es-ES" sz="1000" dirty="0" err="1" smtClean="0">
                <a:solidFill>
                  <a:prstClr val="black"/>
                </a:solidFill>
                <a:latin typeface="Arial" panose="020B0604020202020204" pitchFamily="34" charset="0"/>
                <a:cs typeface="Arial" panose="020B0604020202020204" pitchFamily="34" charset="0"/>
              </a:rPr>
              <a:t>Elaboração</a:t>
            </a:r>
            <a:r>
              <a:rPr lang="es-ES" sz="1000" dirty="0">
                <a:solidFill>
                  <a:prstClr val="black"/>
                </a:solidFill>
                <a:latin typeface="Arial" panose="020B0604020202020204" pitchFamily="34" charset="0"/>
                <a:cs typeface="Arial" panose="020B0604020202020204" pitchFamily="34" charset="0"/>
              </a:rPr>
              <a:t>: MTPS/CGEDA</a:t>
            </a:r>
          </a:p>
        </p:txBody>
      </p:sp>
    </p:spTree>
    <p:extLst>
      <p:ext uri="{BB962C8B-B14F-4D97-AF65-F5344CB8AC3E}">
        <p14:creationId xmlns:p14="http://schemas.microsoft.com/office/powerpoint/2010/main" val="1715196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nvPr>
        </p:nvGraphicFramePr>
        <p:xfrm>
          <a:off x="256848" y="1556792"/>
          <a:ext cx="8694712" cy="4608512"/>
        </p:xfrm>
        <a:graphic>
          <a:graphicData uri="http://schemas.openxmlformats.org/presentationml/2006/ole">
            <mc:AlternateContent xmlns:mc="http://schemas.openxmlformats.org/markup-compatibility/2006">
              <mc:Choice xmlns:v="urn:schemas-microsoft-com:vml" Requires="v">
                <p:oleObj spid="_x0000_s53266" name="Planilha" r:id="rId3" imgW="4514732" imgH="2486160" progId="Excel.Sheet.12">
                  <p:embed/>
                </p:oleObj>
              </mc:Choice>
              <mc:Fallback>
                <p:oleObj name="Planilha" r:id="rId3" imgW="4514732" imgH="2486160" progId="Excel.Sheet.12">
                  <p:embed/>
                  <p:pic>
                    <p:nvPicPr>
                      <p:cNvPr id="0" name=""/>
                      <p:cNvPicPr/>
                      <p:nvPr/>
                    </p:nvPicPr>
                    <p:blipFill>
                      <a:blip r:embed="rId4"/>
                      <a:stretch>
                        <a:fillRect/>
                      </a:stretch>
                    </p:blipFill>
                    <p:spPr>
                      <a:xfrm>
                        <a:off x="256848" y="1556792"/>
                        <a:ext cx="8694712" cy="4608512"/>
                      </a:xfrm>
                      <a:prstGeom prst="rect">
                        <a:avLst/>
                      </a:prstGeom>
                    </p:spPr>
                  </p:pic>
                </p:oleObj>
              </mc:Fallback>
            </mc:AlternateContent>
          </a:graphicData>
        </a:graphic>
      </p:graphicFrame>
      <p:sp>
        <p:nvSpPr>
          <p:cNvPr id="3" name="Título 1"/>
          <p:cNvSpPr txBox="1">
            <a:spLocks/>
          </p:cNvSpPr>
          <p:nvPr/>
        </p:nvSpPr>
        <p:spPr>
          <a:xfrm>
            <a:off x="59080" y="861090"/>
            <a:ext cx="8892480" cy="548680"/>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Média </a:t>
            </a:r>
            <a:r>
              <a:rPr lang="pt-BR" sz="2800" b="1" dirty="0">
                <a:solidFill>
                  <a:prstClr val="black"/>
                </a:solidFill>
                <a:latin typeface="Calibri"/>
                <a:cs typeface="Arial" charset="0"/>
              </a:rPr>
              <a:t>anual de </a:t>
            </a:r>
            <a:r>
              <a:rPr lang="pt-BR" sz="2800" b="1" dirty="0" smtClean="0">
                <a:solidFill>
                  <a:prstClr val="black"/>
                </a:solidFill>
                <a:latin typeface="Calibri"/>
                <a:cs typeface="Arial" charset="0"/>
              </a:rPr>
              <a:t>número </a:t>
            </a:r>
            <a:r>
              <a:rPr lang="pt-BR" sz="2800" b="1" dirty="0">
                <a:solidFill>
                  <a:prstClr val="black"/>
                </a:solidFill>
                <a:latin typeface="Calibri"/>
                <a:cs typeface="Arial" charset="0"/>
              </a:rPr>
              <a:t>de </a:t>
            </a:r>
            <a:r>
              <a:rPr lang="pt-BR" sz="2800" b="1" dirty="0" smtClean="0">
                <a:solidFill>
                  <a:prstClr val="black"/>
                </a:solidFill>
                <a:latin typeface="Calibri"/>
                <a:cs typeface="Arial" charset="0"/>
              </a:rPr>
              <a:t>contribuições </a:t>
            </a:r>
            <a:r>
              <a:rPr lang="pt-BR" sz="2800" b="1" dirty="0">
                <a:solidFill>
                  <a:prstClr val="black"/>
                </a:solidFill>
                <a:latin typeface="Calibri"/>
                <a:cs typeface="Arial" charset="0"/>
              </a:rPr>
              <a:t>ao RGPS por Grupo de Contribuintes</a:t>
            </a:r>
          </a:p>
        </p:txBody>
      </p:sp>
      <p:sp>
        <p:nvSpPr>
          <p:cNvPr id="6" name="Espaço Reservado para Número de Slide 5"/>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62</a:t>
            </a:fld>
            <a:endParaRPr lang="pt-BR" dirty="0">
              <a:solidFill>
                <a:prstClr val="black"/>
              </a:solidFill>
            </a:endParaRPr>
          </a:p>
        </p:txBody>
      </p:sp>
      <p:sp>
        <p:nvSpPr>
          <p:cNvPr id="2" name="Retângulo 1"/>
          <p:cNvSpPr/>
          <p:nvPr/>
        </p:nvSpPr>
        <p:spPr>
          <a:xfrm>
            <a:off x="313746" y="6380886"/>
            <a:ext cx="6264696" cy="246221"/>
          </a:xfrm>
          <a:prstGeom prst="rect">
            <a:avLst/>
          </a:prstGeom>
        </p:spPr>
        <p:txBody>
          <a:bodyPr wrap="square">
            <a:spAutoFit/>
          </a:bodyPr>
          <a:lstStyle/>
          <a:p>
            <a:r>
              <a:rPr lang="es-ES" sz="1000" dirty="0" err="1">
                <a:solidFill>
                  <a:srgbClr val="000000"/>
                </a:solidFill>
                <a:latin typeface="Arial" panose="020B0604020202020204" pitchFamily="34" charset="0"/>
                <a:cs typeface="Arial" charset="0"/>
              </a:rPr>
              <a:t>Fonte</a:t>
            </a:r>
            <a:r>
              <a:rPr lang="es-ES" sz="1000" dirty="0">
                <a:solidFill>
                  <a:srgbClr val="000000"/>
                </a:solidFill>
                <a:latin typeface="Arial" panose="020B0604020202020204" pitchFamily="34" charset="0"/>
                <a:cs typeface="Arial" charset="0"/>
              </a:rPr>
              <a:t>: MTPS/AEPS; </a:t>
            </a:r>
            <a:r>
              <a:rPr lang="es-ES" sz="1000" dirty="0" err="1" smtClean="0">
                <a:solidFill>
                  <a:srgbClr val="000000"/>
                </a:solidFill>
                <a:latin typeface="Arial" panose="020B0604020202020204" pitchFamily="34" charset="0"/>
                <a:cs typeface="Arial" charset="0"/>
              </a:rPr>
              <a:t>Elaboração</a:t>
            </a:r>
            <a:r>
              <a:rPr lang="es-ES" sz="1000" dirty="0">
                <a:solidFill>
                  <a:srgbClr val="000000"/>
                </a:solidFill>
                <a:latin typeface="Arial" panose="020B0604020202020204" pitchFamily="34" charset="0"/>
                <a:cs typeface="Arial" charset="0"/>
              </a:rPr>
              <a:t>: MTPS/CGEDA</a:t>
            </a:r>
            <a:r>
              <a:rPr lang="es-ES" sz="1000" dirty="0">
                <a:solidFill>
                  <a:prstClr val="black"/>
                </a:solidFill>
                <a:latin typeface="Arial" charset="0"/>
                <a:cs typeface="Arial" charset="0"/>
              </a:rPr>
              <a:t> </a:t>
            </a:r>
          </a:p>
        </p:txBody>
      </p:sp>
    </p:spTree>
    <p:extLst>
      <p:ext uri="{BB962C8B-B14F-4D97-AF65-F5344CB8AC3E}">
        <p14:creationId xmlns:p14="http://schemas.microsoft.com/office/powerpoint/2010/main" val="22403542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nvPr>
        </p:nvGraphicFramePr>
        <p:xfrm>
          <a:off x="108235" y="1556792"/>
          <a:ext cx="8912225" cy="4505108"/>
        </p:xfrm>
        <a:graphic>
          <a:graphicData uri="http://schemas.openxmlformats.org/presentationml/2006/ole">
            <mc:AlternateContent xmlns:mc="http://schemas.openxmlformats.org/markup-compatibility/2006">
              <mc:Choice xmlns:v="urn:schemas-microsoft-com:vml" Requires="v">
                <p:oleObj spid="_x0000_s54290" name="Planilha" r:id="rId3" imgW="6791412" imgH="2657610" progId="Excel.Sheet.12">
                  <p:embed/>
                </p:oleObj>
              </mc:Choice>
              <mc:Fallback>
                <p:oleObj name="Planilha" r:id="rId3" imgW="6791412" imgH="2657610" progId="Excel.Sheet.12">
                  <p:embed/>
                  <p:pic>
                    <p:nvPicPr>
                      <p:cNvPr id="0" name=""/>
                      <p:cNvPicPr/>
                      <p:nvPr/>
                    </p:nvPicPr>
                    <p:blipFill>
                      <a:blip r:embed="rId4"/>
                      <a:stretch>
                        <a:fillRect/>
                      </a:stretch>
                    </p:blipFill>
                    <p:spPr>
                      <a:xfrm>
                        <a:off x="108235" y="1556792"/>
                        <a:ext cx="8912225" cy="4505108"/>
                      </a:xfrm>
                      <a:prstGeom prst="rect">
                        <a:avLst/>
                      </a:prstGeom>
                    </p:spPr>
                  </p:pic>
                </p:oleObj>
              </mc:Fallback>
            </mc:AlternateContent>
          </a:graphicData>
        </a:graphic>
      </p:graphicFrame>
      <p:sp>
        <p:nvSpPr>
          <p:cNvPr id="3" name="Título 1"/>
          <p:cNvSpPr txBox="1">
            <a:spLocks/>
          </p:cNvSpPr>
          <p:nvPr/>
        </p:nvSpPr>
        <p:spPr>
          <a:xfrm>
            <a:off x="123825" y="816025"/>
            <a:ext cx="9020175" cy="548680"/>
          </a:xfrm>
          <a:prstGeom prst="rect">
            <a:avLst/>
          </a:prstGeom>
        </p:spPr>
        <p:txBody>
          <a:bodyPr anchor="ctr"/>
          <a:lstStyle/>
          <a:p>
            <a:pPr algn="ctr" fontAlgn="auto">
              <a:spcAft>
                <a:spcPts val="0"/>
              </a:spcAft>
              <a:defRPr/>
            </a:pPr>
            <a:r>
              <a:rPr lang="pt-BR" sz="2800" b="1" dirty="0">
                <a:solidFill>
                  <a:prstClr val="black"/>
                </a:solidFill>
                <a:latin typeface="Calibri"/>
                <a:cs typeface="Arial" charset="0"/>
              </a:rPr>
              <a:t>Valor Médio da Remuneração e Aposentadoria por Sexo - Somente Empregados - Posição Dezembro (em R$)</a:t>
            </a:r>
          </a:p>
        </p:txBody>
      </p:sp>
      <p:sp>
        <p:nvSpPr>
          <p:cNvPr id="6" name="Espaço Reservado para Número de Slide 5"/>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63</a:t>
            </a:fld>
            <a:endParaRPr lang="pt-BR" dirty="0">
              <a:solidFill>
                <a:prstClr val="black"/>
              </a:solidFill>
            </a:endParaRPr>
          </a:p>
        </p:txBody>
      </p:sp>
      <p:sp>
        <p:nvSpPr>
          <p:cNvPr id="2" name="Retângulo 1"/>
          <p:cNvSpPr/>
          <p:nvPr/>
        </p:nvSpPr>
        <p:spPr>
          <a:xfrm>
            <a:off x="123825" y="5215473"/>
            <a:ext cx="8607873" cy="1323439"/>
          </a:xfrm>
          <a:prstGeom prst="rect">
            <a:avLst/>
          </a:prstGeom>
        </p:spPr>
        <p:txBody>
          <a:bodyPr wrap="square">
            <a:spAutoFit/>
          </a:bodyPr>
          <a:lstStyle/>
          <a:p>
            <a:r>
              <a:rPr lang="es-ES" sz="1000" dirty="0" err="1">
                <a:solidFill>
                  <a:prstClr val="black"/>
                </a:solidFill>
                <a:latin typeface="Arial" panose="020B0604020202020204" pitchFamily="34" charset="0"/>
                <a:cs typeface="Arial" panose="020B0604020202020204" pitchFamily="34" charset="0"/>
              </a:rPr>
              <a:t>Fonte</a:t>
            </a:r>
            <a:r>
              <a:rPr lang="es-ES" sz="1000" dirty="0">
                <a:solidFill>
                  <a:prstClr val="black"/>
                </a:solidFill>
                <a:latin typeface="Arial" panose="020B0604020202020204" pitchFamily="34" charset="0"/>
                <a:cs typeface="Arial" panose="020B0604020202020204" pitchFamily="34" charset="0"/>
              </a:rPr>
              <a:t>: MTPS/DMCNIS, INSS/SUIBE; </a:t>
            </a:r>
            <a:r>
              <a:rPr lang="es-ES" sz="1000" dirty="0" err="1">
                <a:solidFill>
                  <a:prstClr val="black"/>
                </a:solidFill>
                <a:latin typeface="Arial" panose="020B0604020202020204" pitchFamily="34" charset="0"/>
                <a:cs typeface="Arial" panose="020B0604020202020204" pitchFamily="34" charset="0"/>
              </a:rPr>
              <a:t>elaboração</a:t>
            </a:r>
            <a:r>
              <a:rPr lang="es-ES" sz="1000" dirty="0">
                <a:solidFill>
                  <a:prstClr val="black"/>
                </a:solidFill>
                <a:latin typeface="Arial" panose="020B0604020202020204" pitchFamily="34" charset="0"/>
                <a:cs typeface="Arial" panose="020B0604020202020204" pitchFamily="34" charset="0"/>
              </a:rPr>
              <a:t>: MTPS/CGEDA							</a:t>
            </a:r>
          </a:p>
          <a:p>
            <a:r>
              <a:rPr lang="es-ES" sz="1000" dirty="0" err="1">
                <a:solidFill>
                  <a:prstClr val="black"/>
                </a:solidFill>
                <a:latin typeface="Arial" panose="020B0604020202020204" pitchFamily="34" charset="0"/>
                <a:cs typeface="Arial" panose="020B0604020202020204" pitchFamily="34" charset="0"/>
              </a:rPr>
              <a:t>Obs</a:t>
            </a:r>
            <a:r>
              <a:rPr lang="es-ES" sz="1000" dirty="0" smtClean="0">
                <a:solidFill>
                  <a:prstClr val="black"/>
                </a:solidFill>
                <a:latin typeface="Arial" panose="020B0604020202020204" pitchFamily="34" charset="0"/>
                <a:cs typeface="Arial" panose="020B0604020202020204" pitchFamily="34" charset="0"/>
              </a:rPr>
              <a:t>.:   1</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Remuneração</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Média</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em</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dezembro</a:t>
            </a:r>
            <a:r>
              <a:rPr lang="es-ES" sz="1000" dirty="0">
                <a:solidFill>
                  <a:prstClr val="black"/>
                </a:solidFill>
                <a:latin typeface="Arial" panose="020B0604020202020204" pitchFamily="34" charset="0"/>
                <a:cs typeface="Arial" panose="020B0604020202020204" pitchFamily="34" charset="0"/>
              </a:rPr>
              <a:t> de cada ano, </a:t>
            </a:r>
            <a:r>
              <a:rPr lang="es-ES" sz="1000" dirty="0" err="1">
                <a:solidFill>
                  <a:prstClr val="black"/>
                </a:solidFill>
                <a:latin typeface="Arial" panose="020B0604020202020204" pitchFamily="34" charset="0"/>
                <a:cs typeface="Arial" panose="020B0604020202020204" pitchFamily="34" charset="0"/>
              </a:rPr>
              <a:t>empregados</a:t>
            </a:r>
            <a:r>
              <a:rPr lang="es-ES" sz="1000" dirty="0">
                <a:solidFill>
                  <a:prstClr val="black"/>
                </a:solidFill>
                <a:latin typeface="Arial" panose="020B0604020202020204" pitchFamily="34" charset="0"/>
                <a:cs typeface="Arial" panose="020B0604020202020204" pitchFamily="34" charset="0"/>
              </a:rPr>
              <a:t> declarados </a:t>
            </a:r>
            <a:r>
              <a:rPr lang="es-ES" sz="1000" dirty="0" err="1">
                <a:solidFill>
                  <a:prstClr val="black"/>
                </a:solidFill>
                <a:latin typeface="Arial" panose="020B0604020202020204" pitchFamily="34" charset="0"/>
                <a:cs typeface="Arial" panose="020B0604020202020204" pitchFamily="34" charset="0"/>
              </a:rPr>
              <a:t>em</a:t>
            </a:r>
            <a:r>
              <a:rPr lang="es-ES" sz="1000" dirty="0">
                <a:solidFill>
                  <a:prstClr val="black"/>
                </a:solidFill>
                <a:latin typeface="Arial" panose="020B0604020202020204" pitchFamily="34" charset="0"/>
                <a:cs typeface="Arial" panose="020B0604020202020204" pitchFamily="34" charset="0"/>
              </a:rPr>
              <a:t> GFIP;						</a:t>
            </a:r>
          </a:p>
          <a:p>
            <a:r>
              <a:rPr lang="es-ES" sz="1000" dirty="0" smtClean="0">
                <a:solidFill>
                  <a:prstClr val="black"/>
                </a:solidFill>
                <a:latin typeface="Arial" panose="020B0604020202020204" pitchFamily="34" charset="0"/>
                <a:cs typeface="Arial" panose="020B0604020202020204" pitchFamily="34" charset="0"/>
              </a:rPr>
              <a:t>            2</a:t>
            </a:r>
            <a:r>
              <a:rPr lang="es-ES" sz="1000" dirty="0">
                <a:solidFill>
                  <a:prstClr val="black"/>
                </a:solidFill>
                <a:latin typeface="Arial" panose="020B0604020202020204" pitchFamily="34" charset="0"/>
                <a:cs typeface="Arial" panose="020B0604020202020204" pitchFamily="34" charset="0"/>
              </a:rPr>
              <a:t>) Valor </a:t>
            </a:r>
            <a:r>
              <a:rPr lang="es-ES" sz="1000" dirty="0" err="1">
                <a:solidFill>
                  <a:prstClr val="black"/>
                </a:solidFill>
                <a:latin typeface="Arial" panose="020B0604020202020204" pitchFamily="34" charset="0"/>
                <a:cs typeface="Arial" panose="020B0604020202020204" pitchFamily="34" charset="0"/>
              </a:rPr>
              <a:t>Médio</a:t>
            </a:r>
            <a:r>
              <a:rPr lang="es-ES" sz="1000" dirty="0">
                <a:solidFill>
                  <a:prstClr val="black"/>
                </a:solidFill>
                <a:latin typeface="Arial" panose="020B0604020202020204" pitchFamily="34" charset="0"/>
                <a:cs typeface="Arial" panose="020B0604020202020204" pitchFamily="34" charset="0"/>
              </a:rPr>
              <a:t> do </a:t>
            </a:r>
            <a:r>
              <a:rPr lang="es-ES" sz="1000" dirty="0" err="1">
                <a:solidFill>
                  <a:prstClr val="black"/>
                </a:solidFill>
                <a:latin typeface="Arial" panose="020B0604020202020204" pitchFamily="34" charset="0"/>
                <a:cs typeface="Arial" panose="020B0604020202020204" pitchFamily="34" charset="0"/>
              </a:rPr>
              <a:t>Benefício</a:t>
            </a:r>
            <a:r>
              <a:rPr lang="es-ES" sz="1000" dirty="0">
                <a:solidFill>
                  <a:prstClr val="black"/>
                </a:solidFill>
                <a:latin typeface="Arial" panose="020B0604020202020204" pitchFamily="34" charset="0"/>
                <a:cs typeface="Arial" panose="020B0604020202020204" pitchFamily="34" charset="0"/>
              </a:rPr>
              <a:t> concedido </a:t>
            </a:r>
            <a:r>
              <a:rPr lang="es-ES" sz="1000" dirty="0" err="1">
                <a:solidFill>
                  <a:prstClr val="black"/>
                </a:solidFill>
                <a:latin typeface="Arial" panose="020B0604020202020204" pitchFamily="34" charset="0"/>
                <a:cs typeface="Arial" panose="020B0604020202020204" pitchFamily="34" charset="0"/>
              </a:rPr>
              <a:t>em</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dezembro</a:t>
            </a:r>
            <a:r>
              <a:rPr lang="es-ES" sz="1000" dirty="0">
                <a:solidFill>
                  <a:prstClr val="black"/>
                </a:solidFill>
                <a:latin typeface="Arial" panose="020B0604020202020204" pitchFamily="34" charset="0"/>
                <a:cs typeface="Arial" panose="020B0604020202020204" pitchFamily="34" charset="0"/>
              </a:rPr>
              <a:t> de cada ano, </a:t>
            </a:r>
            <a:r>
              <a:rPr lang="es-ES" sz="1000" dirty="0" err="1">
                <a:solidFill>
                  <a:prstClr val="black"/>
                </a:solidFill>
                <a:latin typeface="Arial" panose="020B0604020202020204" pitchFamily="34" charset="0"/>
                <a:cs typeface="Arial" panose="020B0604020202020204" pitchFamily="34" charset="0"/>
              </a:rPr>
              <a:t>somente</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aposentadoria</a:t>
            </a:r>
            <a:r>
              <a:rPr lang="es-ES" sz="1000" dirty="0">
                <a:solidFill>
                  <a:prstClr val="black"/>
                </a:solidFill>
                <a:latin typeface="Arial" panose="020B0604020202020204" pitchFamily="34" charset="0"/>
                <a:cs typeface="Arial" panose="020B0604020202020204" pitchFamily="34" charset="0"/>
              </a:rPr>
              <a:t> por </a:t>
            </a:r>
            <a:r>
              <a:rPr lang="es-ES" sz="1000" dirty="0" err="1">
                <a:solidFill>
                  <a:prstClr val="black"/>
                </a:solidFill>
                <a:latin typeface="Arial" panose="020B0604020202020204" pitchFamily="34" charset="0"/>
                <a:cs typeface="Arial" panose="020B0604020202020204" pitchFamily="34" charset="0"/>
              </a:rPr>
              <a:t>idade</a:t>
            </a:r>
            <a:r>
              <a:rPr lang="es-ES" sz="1000" dirty="0">
                <a:solidFill>
                  <a:prstClr val="black"/>
                </a:solidFill>
                <a:latin typeface="Arial" panose="020B0604020202020204" pitchFamily="34" charset="0"/>
                <a:cs typeface="Arial" panose="020B0604020202020204" pitchFamily="34" charset="0"/>
              </a:rPr>
              <a:t> e </a:t>
            </a:r>
            <a:r>
              <a:rPr lang="es-ES" sz="1000" dirty="0" err="1">
                <a:solidFill>
                  <a:prstClr val="black"/>
                </a:solidFill>
                <a:latin typeface="Arial" panose="020B0604020202020204" pitchFamily="34" charset="0"/>
                <a:cs typeface="Arial" panose="020B0604020202020204" pitchFamily="34" charset="0"/>
              </a:rPr>
              <a:t>aposentadoria</a:t>
            </a:r>
            <a:r>
              <a:rPr lang="es-ES" sz="1000" dirty="0">
                <a:solidFill>
                  <a:prstClr val="black"/>
                </a:solidFill>
                <a:latin typeface="Arial" panose="020B0604020202020204" pitchFamily="34" charset="0"/>
                <a:cs typeface="Arial" panose="020B0604020202020204" pitchFamily="34" charset="0"/>
              </a:rPr>
              <a:t> por tempo de </a:t>
            </a:r>
            <a:endParaRPr lang="es-ES" sz="1000" dirty="0" smtClean="0">
              <a:solidFill>
                <a:prstClr val="black"/>
              </a:solidFill>
              <a:latin typeface="Arial" panose="020B0604020202020204" pitchFamily="34" charset="0"/>
              <a:cs typeface="Arial" panose="020B0604020202020204" pitchFamily="34" charset="0"/>
            </a:endParaRPr>
          </a:p>
          <a:p>
            <a:r>
              <a:rPr lang="es-ES" sz="1000" dirty="0">
                <a:solidFill>
                  <a:prstClr val="black"/>
                </a:solidFill>
                <a:latin typeface="Arial" panose="020B0604020202020204" pitchFamily="34" charset="0"/>
                <a:cs typeface="Arial" panose="020B0604020202020204" pitchFamily="34" charset="0"/>
              </a:rPr>
              <a:t> </a:t>
            </a:r>
            <a:r>
              <a:rPr lang="es-ES" sz="1000" dirty="0" smtClean="0">
                <a:solidFill>
                  <a:prstClr val="black"/>
                </a:solidFill>
                <a:latin typeface="Arial" panose="020B0604020202020204" pitchFamily="34" charset="0"/>
                <a:cs typeface="Arial" panose="020B0604020202020204" pitchFamily="34" charset="0"/>
              </a:rPr>
              <a:t>                </a:t>
            </a:r>
            <a:r>
              <a:rPr lang="es-ES" sz="1000" dirty="0" err="1" smtClean="0">
                <a:solidFill>
                  <a:prstClr val="black"/>
                </a:solidFill>
                <a:latin typeface="Arial" panose="020B0604020202020204" pitchFamily="34" charset="0"/>
                <a:cs typeface="Arial" panose="020B0604020202020204" pitchFamily="34" charset="0"/>
              </a:rPr>
              <a:t>contribuição</a:t>
            </a:r>
            <a:r>
              <a:rPr lang="es-ES" sz="1000" dirty="0">
                <a:solidFill>
                  <a:prstClr val="black"/>
                </a:solidFill>
                <a:latin typeface="Arial" panose="020B0604020202020204" pitchFamily="34" charset="0"/>
                <a:cs typeface="Arial" panose="020B0604020202020204" pitchFamily="34" charset="0"/>
              </a:rPr>
              <a:t>;						</a:t>
            </a:r>
          </a:p>
          <a:p>
            <a:r>
              <a:rPr lang="es-ES" sz="1000" dirty="0" smtClean="0">
                <a:solidFill>
                  <a:prstClr val="black"/>
                </a:solidFill>
                <a:latin typeface="Arial" panose="020B0604020202020204" pitchFamily="34" charset="0"/>
                <a:cs typeface="Arial" panose="020B0604020202020204" pitchFamily="34" charset="0"/>
              </a:rPr>
              <a:t>            3</a:t>
            </a:r>
            <a:r>
              <a:rPr lang="es-ES" sz="1000" dirty="0">
                <a:solidFill>
                  <a:prstClr val="black"/>
                </a:solidFill>
                <a:latin typeface="Arial" panose="020B0604020202020204" pitchFamily="34" charset="0"/>
                <a:cs typeface="Arial" panose="020B0604020202020204" pitchFamily="34" charset="0"/>
              </a:rPr>
              <a:t>) </a:t>
            </a:r>
            <a:r>
              <a:rPr lang="es-ES" sz="1000" dirty="0" err="1">
                <a:solidFill>
                  <a:prstClr val="black"/>
                </a:solidFill>
                <a:latin typeface="Arial" panose="020B0604020202020204" pitchFamily="34" charset="0"/>
                <a:cs typeface="Arial" panose="020B0604020202020204" pitchFamily="34" charset="0"/>
              </a:rPr>
              <a:t>Somente</a:t>
            </a:r>
            <a:r>
              <a:rPr lang="es-ES" sz="1000" dirty="0">
                <a:solidFill>
                  <a:prstClr val="black"/>
                </a:solidFill>
                <a:latin typeface="Arial" panose="020B0604020202020204" pitchFamily="34" charset="0"/>
                <a:cs typeface="Arial" panose="020B0604020202020204" pitchFamily="34" charset="0"/>
              </a:rPr>
              <a:t> forma de </a:t>
            </a:r>
            <a:r>
              <a:rPr lang="es-ES" sz="1000" dirty="0" err="1">
                <a:solidFill>
                  <a:prstClr val="black"/>
                </a:solidFill>
                <a:latin typeface="Arial" panose="020B0604020202020204" pitchFamily="34" charset="0"/>
                <a:cs typeface="Arial" panose="020B0604020202020204" pitchFamily="34" charset="0"/>
              </a:rPr>
              <a:t>filiação</a:t>
            </a:r>
            <a:r>
              <a:rPr lang="es-ES" sz="1000" dirty="0">
                <a:solidFill>
                  <a:prstClr val="black"/>
                </a:solidFill>
                <a:latin typeface="Arial" panose="020B0604020202020204" pitchFamily="34" charset="0"/>
                <a:cs typeface="Arial" panose="020B0604020202020204" pitchFamily="34" charset="0"/>
              </a:rPr>
              <a:t> igual a </a:t>
            </a:r>
            <a:r>
              <a:rPr lang="es-ES" sz="1000" dirty="0" err="1">
                <a:solidFill>
                  <a:prstClr val="black"/>
                </a:solidFill>
                <a:latin typeface="Arial" panose="020B0604020202020204" pitchFamily="34" charset="0"/>
                <a:cs typeface="Arial" panose="020B0604020202020204" pitchFamily="34" charset="0"/>
              </a:rPr>
              <a:t>empregado</a:t>
            </a:r>
            <a:r>
              <a:rPr lang="es-ES" sz="1000" dirty="0">
                <a:solidFill>
                  <a:prstClr val="black"/>
                </a:solidFill>
                <a:latin typeface="Arial" panose="020B0604020202020204" pitchFamily="34" charset="0"/>
                <a:cs typeface="Arial" panose="020B0604020202020204" pitchFamily="34" charset="0"/>
              </a:rPr>
              <a:t> na data do </a:t>
            </a:r>
            <a:r>
              <a:rPr lang="es-ES" sz="1000" dirty="0" err="1">
                <a:solidFill>
                  <a:prstClr val="black"/>
                </a:solidFill>
                <a:latin typeface="Arial" panose="020B0604020202020204" pitchFamily="34" charset="0"/>
                <a:cs typeface="Arial" panose="020B0604020202020204" pitchFamily="34" charset="0"/>
              </a:rPr>
              <a:t>requerimento</a:t>
            </a:r>
            <a:r>
              <a:rPr lang="es-ES" sz="1000" dirty="0">
                <a:solidFill>
                  <a:prstClr val="black"/>
                </a:solidFill>
                <a:latin typeface="Arial" panose="020B0604020202020204" pitchFamily="34" charset="0"/>
                <a:cs typeface="Arial" panose="020B0604020202020204" pitchFamily="34" charset="0"/>
              </a:rPr>
              <a:t>.	</a:t>
            </a:r>
            <a:endParaRPr lang="es-ES" sz="1000" dirty="0" smtClean="0">
              <a:solidFill>
                <a:prstClr val="black"/>
              </a:solidFill>
              <a:latin typeface="Arial" panose="020B0604020202020204" pitchFamily="34" charset="0"/>
              <a:cs typeface="Arial" panose="020B0604020202020204" pitchFamily="34" charset="0"/>
            </a:endParaRPr>
          </a:p>
          <a:p>
            <a:r>
              <a:rPr lang="es-ES" sz="1000" dirty="0" smtClean="0">
                <a:solidFill>
                  <a:prstClr val="black"/>
                </a:solidFill>
                <a:latin typeface="Arial" panose="020B0604020202020204" pitchFamily="34" charset="0"/>
                <a:cs typeface="Arial" panose="020B0604020202020204" pitchFamily="34" charset="0"/>
              </a:rPr>
              <a:t>            4) Os dados de beneficios e </a:t>
            </a:r>
            <a:r>
              <a:rPr lang="es-ES" sz="1000" dirty="0" err="1" smtClean="0">
                <a:solidFill>
                  <a:prstClr val="black"/>
                </a:solidFill>
                <a:latin typeface="Arial" panose="020B0604020202020204" pitchFamily="34" charset="0"/>
                <a:cs typeface="Arial" panose="020B0604020202020204" pitchFamily="34" charset="0"/>
              </a:rPr>
              <a:t>remunerações</a:t>
            </a:r>
            <a:r>
              <a:rPr lang="es-ES" sz="1000" dirty="0">
                <a:solidFill>
                  <a:prstClr val="black"/>
                </a:solidFill>
                <a:latin typeface="Arial" panose="020B0604020202020204" pitchFamily="34" charset="0"/>
                <a:cs typeface="Arial" panose="020B0604020202020204" pitchFamily="34" charset="0"/>
              </a:rPr>
              <a:t> </a:t>
            </a:r>
            <a:r>
              <a:rPr lang="es-ES" sz="1000" dirty="0" err="1" smtClean="0">
                <a:solidFill>
                  <a:prstClr val="black"/>
                </a:solidFill>
                <a:latin typeface="Arial" panose="020B0604020202020204" pitchFamily="34" charset="0"/>
                <a:cs typeface="Arial" panose="020B0604020202020204" pitchFamily="34" charset="0"/>
              </a:rPr>
              <a:t>correspondem</a:t>
            </a:r>
            <a:r>
              <a:rPr lang="es-ES" sz="1000" dirty="0" smtClean="0">
                <a:solidFill>
                  <a:prstClr val="black"/>
                </a:solidFill>
                <a:latin typeface="Arial" panose="020B0604020202020204" pitchFamily="34" charset="0"/>
                <a:cs typeface="Arial" panose="020B0604020202020204" pitchFamily="34" charset="0"/>
              </a:rPr>
              <a:t> ao estoque de </a:t>
            </a:r>
            <a:r>
              <a:rPr lang="es-ES" sz="1000" dirty="0" err="1" smtClean="0">
                <a:solidFill>
                  <a:prstClr val="black"/>
                </a:solidFill>
                <a:latin typeface="Arial" panose="020B0604020202020204" pitchFamily="34" charset="0"/>
                <a:cs typeface="Arial" panose="020B0604020202020204" pitchFamily="34" charset="0"/>
              </a:rPr>
              <a:t>aposentadorias</a:t>
            </a:r>
            <a:r>
              <a:rPr lang="es-ES" sz="1000" dirty="0" smtClean="0">
                <a:solidFill>
                  <a:prstClr val="black"/>
                </a:solidFill>
                <a:latin typeface="Arial" panose="020B0604020202020204" pitchFamily="34" charset="0"/>
                <a:cs typeface="Arial" panose="020B0604020202020204" pitchFamily="34" charset="0"/>
              </a:rPr>
              <a:t> de cada ano.</a:t>
            </a:r>
            <a:r>
              <a:rPr lang="es-ES" sz="10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131765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220660" y="1268760"/>
          <a:ext cx="8373368" cy="4453065"/>
        </p:xfrm>
        <a:graphic>
          <a:graphicData uri="http://schemas.openxmlformats.org/presentationml/2006/ole">
            <mc:AlternateContent xmlns:mc="http://schemas.openxmlformats.org/markup-compatibility/2006">
              <mc:Choice xmlns:v="urn:schemas-microsoft-com:vml" Requires="v">
                <p:oleObj spid="_x0000_s55314" name="Planilha" r:id="rId3" imgW="3848044" imgH="1723950" progId="Excel.Sheet.12">
                  <p:embed/>
                </p:oleObj>
              </mc:Choice>
              <mc:Fallback>
                <p:oleObj name="Planilha" r:id="rId3" imgW="3848044" imgH="1723950" progId="Excel.Sheet.12">
                  <p:embed/>
                  <p:pic>
                    <p:nvPicPr>
                      <p:cNvPr id="0" name=""/>
                      <p:cNvPicPr/>
                      <p:nvPr/>
                    </p:nvPicPr>
                    <p:blipFill>
                      <a:blip r:embed="rId4"/>
                      <a:stretch>
                        <a:fillRect/>
                      </a:stretch>
                    </p:blipFill>
                    <p:spPr>
                      <a:xfrm>
                        <a:off x="220660" y="1268760"/>
                        <a:ext cx="8373368" cy="4453065"/>
                      </a:xfrm>
                      <a:prstGeom prst="rect">
                        <a:avLst/>
                      </a:prstGeom>
                    </p:spPr>
                  </p:pic>
                </p:oleObj>
              </mc:Fallback>
            </mc:AlternateContent>
          </a:graphicData>
        </a:graphic>
      </p:graphicFrame>
      <p:sp>
        <p:nvSpPr>
          <p:cNvPr id="2" name="Retângulo 1"/>
          <p:cNvSpPr/>
          <p:nvPr/>
        </p:nvSpPr>
        <p:spPr>
          <a:xfrm>
            <a:off x="127889" y="5867002"/>
            <a:ext cx="8558911" cy="861774"/>
          </a:xfrm>
          <a:prstGeom prst="rect">
            <a:avLst/>
          </a:prstGeom>
        </p:spPr>
        <p:txBody>
          <a:bodyPr wrap="square">
            <a:spAutoFit/>
          </a:bodyPr>
          <a:lstStyle/>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Fonte: MTPS/CGEDA </a:t>
            </a: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1) Dados estimados, sujeitos </a:t>
            </a:r>
            <a:r>
              <a:rPr lang="pt-BR" sz="1000" dirty="0">
                <a:solidFill>
                  <a:prstClr val="black"/>
                </a:solidFill>
                <a:latin typeface="Arial" panose="020B0604020202020204" pitchFamily="34" charset="0"/>
                <a:ea typeface="Calibri" panose="020F0502020204030204" pitchFamily="34" charset="0"/>
                <a:cs typeface="Arial" panose="020B0604020202020204" pitchFamily="34" charset="0"/>
              </a:rPr>
              <a:t>a revisão e correções</a:t>
            </a: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1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2) Considerado apenas empregados declarados em GFIP para estimativa de salário médio dos ativos na categoria empregado;</a:t>
            </a:r>
            <a:endParaRPr lang="es-ES" sz="1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3) Considerados os benefícios aposentadoria por idade e aposentadoria por tempo de contribuição, cuja forma de filiação na data de          requerimento era da categoria de Empregado.</a:t>
            </a:r>
            <a:endParaRPr lang="es-ES" sz="1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4" name="Título 1"/>
          <p:cNvSpPr txBox="1">
            <a:spLocks/>
          </p:cNvSpPr>
          <p:nvPr/>
        </p:nvSpPr>
        <p:spPr>
          <a:xfrm>
            <a:off x="1859220" y="836712"/>
            <a:ext cx="5096247" cy="548680"/>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Estimativa </a:t>
            </a:r>
            <a:r>
              <a:rPr lang="pt-BR" sz="2800" b="1" dirty="0">
                <a:solidFill>
                  <a:prstClr val="black"/>
                </a:solidFill>
                <a:latin typeface="Calibri"/>
                <a:cs typeface="Arial" charset="0"/>
              </a:rPr>
              <a:t>da Taxa de Reposição por Sexo (em %)</a:t>
            </a:r>
          </a:p>
        </p:txBody>
      </p:sp>
      <p:sp>
        <p:nvSpPr>
          <p:cNvPr id="5" name="Espaço Reservado para Número de Slide 4"/>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64</a:t>
            </a:fld>
            <a:endParaRPr lang="pt-BR" dirty="0">
              <a:solidFill>
                <a:prstClr val="black"/>
              </a:solidFill>
            </a:endParaRPr>
          </a:p>
        </p:txBody>
      </p:sp>
    </p:spTree>
    <p:extLst>
      <p:ext uri="{BB962C8B-B14F-4D97-AF65-F5344CB8AC3E}">
        <p14:creationId xmlns:p14="http://schemas.microsoft.com/office/powerpoint/2010/main" val="1046484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nvPr>
        </p:nvGraphicFramePr>
        <p:xfrm>
          <a:off x="204622" y="1188142"/>
          <a:ext cx="8658546" cy="5350770"/>
        </p:xfrm>
        <a:graphic>
          <a:graphicData uri="http://schemas.openxmlformats.org/presentationml/2006/ole">
            <mc:AlternateContent xmlns:mc="http://schemas.openxmlformats.org/markup-compatibility/2006">
              <mc:Choice xmlns:v="urn:schemas-microsoft-com:vml" Requires="v">
                <p:oleObj spid="_x0000_s56338" name="Planilha" r:id="rId3" imgW="4543366" imgH="2486160" progId="Excel.Sheet.12">
                  <p:embed/>
                </p:oleObj>
              </mc:Choice>
              <mc:Fallback>
                <p:oleObj name="Planilha" r:id="rId3" imgW="4543366" imgH="2486160" progId="Excel.Sheet.12">
                  <p:embed/>
                  <p:pic>
                    <p:nvPicPr>
                      <p:cNvPr id="0" name=""/>
                      <p:cNvPicPr/>
                      <p:nvPr/>
                    </p:nvPicPr>
                    <p:blipFill>
                      <a:blip r:embed="rId4"/>
                      <a:stretch>
                        <a:fillRect/>
                      </a:stretch>
                    </p:blipFill>
                    <p:spPr>
                      <a:xfrm>
                        <a:off x="204622" y="1188142"/>
                        <a:ext cx="8658546" cy="5350770"/>
                      </a:xfrm>
                      <a:prstGeom prst="rect">
                        <a:avLst/>
                      </a:prstGeom>
                    </p:spPr>
                  </p:pic>
                </p:oleObj>
              </mc:Fallback>
            </mc:AlternateContent>
          </a:graphicData>
        </a:graphic>
      </p:graphicFrame>
      <p:sp>
        <p:nvSpPr>
          <p:cNvPr id="4" name="Título 1"/>
          <p:cNvSpPr txBox="1">
            <a:spLocks/>
          </p:cNvSpPr>
          <p:nvPr/>
        </p:nvSpPr>
        <p:spPr>
          <a:xfrm>
            <a:off x="1174349" y="836712"/>
            <a:ext cx="6719093" cy="520106"/>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Evolução </a:t>
            </a:r>
            <a:r>
              <a:rPr lang="pt-BR" sz="2800" b="1" dirty="0">
                <a:solidFill>
                  <a:prstClr val="black"/>
                </a:solidFill>
                <a:latin typeface="Calibri"/>
                <a:cs typeface="Arial" charset="0"/>
              </a:rPr>
              <a:t>dos Benefícios Emitidos - Posição Dezembro de Cada Ano</a:t>
            </a:r>
          </a:p>
        </p:txBody>
      </p:sp>
      <p:sp>
        <p:nvSpPr>
          <p:cNvPr id="6" name="Espaço Reservado para Número de Slide 5"/>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65</a:t>
            </a:fld>
            <a:endParaRPr lang="pt-BR" dirty="0">
              <a:solidFill>
                <a:prstClr val="black"/>
              </a:solidFill>
            </a:endParaRPr>
          </a:p>
        </p:txBody>
      </p:sp>
      <p:sp>
        <p:nvSpPr>
          <p:cNvPr id="2" name="Retângulo 1"/>
          <p:cNvSpPr/>
          <p:nvPr/>
        </p:nvSpPr>
        <p:spPr>
          <a:xfrm>
            <a:off x="204622" y="6198482"/>
            <a:ext cx="5621256" cy="246221"/>
          </a:xfrm>
          <a:prstGeom prst="rect">
            <a:avLst/>
          </a:prstGeom>
        </p:spPr>
        <p:txBody>
          <a:bodyPr wrap="square">
            <a:spAutoFit/>
          </a:bodyPr>
          <a:lstStyle/>
          <a:p>
            <a:r>
              <a:rPr lang="es-ES" sz="1000" dirty="0" err="1">
                <a:solidFill>
                  <a:prstClr val="black"/>
                </a:solidFill>
                <a:latin typeface="Arial" panose="020B0604020202020204" pitchFamily="34" charset="0"/>
                <a:cs typeface="Arial" panose="020B0604020202020204" pitchFamily="34" charset="0"/>
              </a:rPr>
              <a:t>Fonte</a:t>
            </a:r>
            <a:r>
              <a:rPr lang="es-ES" sz="1000" dirty="0">
                <a:solidFill>
                  <a:prstClr val="black"/>
                </a:solidFill>
                <a:latin typeface="Arial" panose="020B0604020202020204" pitchFamily="34" charset="0"/>
                <a:cs typeface="Arial" panose="020B0604020202020204" pitchFamily="34" charset="0"/>
              </a:rPr>
              <a:t>: MTPS/AEPS; </a:t>
            </a:r>
            <a:r>
              <a:rPr lang="es-ES" sz="1000" dirty="0" err="1" smtClean="0">
                <a:solidFill>
                  <a:prstClr val="black"/>
                </a:solidFill>
                <a:latin typeface="Arial" panose="020B0604020202020204" pitchFamily="34" charset="0"/>
                <a:cs typeface="Arial" panose="020B0604020202020204" pitchFamily="34" charset="0"/>
              </a:rPr>
              <a:t>Elaboração</a:t>
            </a:r>
            <a:r>
              <a:rPr lang="es-ES" sz="1000" dirty="0">
                <a:solidFill>
                  <a:prstClr val="black"/>
                </a:solidFill>
                <a:latin typeface="Arial" panose="020B0604020202020204" pitchFamily="34" charset="0"/>
                <a:cs typeface="Arial" panose="020B0604020202020204" pitchFamily="34" charset="0"/>
              </a:rPr>
              <a:t>: MTPS/CGEDA</a:t>
            </a:r>
          </a:p>
        </p:txBody>
      </p:sp>
    </p:spTree>
    <p:extLst>
      <p:ext uri="{BB962C8B-B14F-4D97-AF65-F5344CB8AC3E}">
        <p14:creationId xmlns:p14="http://schemas.microsoft.com/office/powerpoint/2010/main" val="215839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323528" y="1249710"/>
          <a:ext cx="8656974" cy="5087590"/>
        </p:xfrm>
        <a:graphic>
          <a:graphicData uri="http://schemas.openxmlformats.org/presentationml/2006/ole">
            <mc:AlternateContent xmlns:mc="http://schemas.openxmlformats.org/markup-compatibility/2006">
              <mc:Choice xmlns:v="urn:schemas-microsoft-com:vml" Requires="v">
                <p:oleObj spid="_x0000_s57362" name="Planilha" r:id="rId3" imgW="2581390" imgH="2486160" progId="Excel.Sheet.12">
                  <p:embed/>
                </p:oleObj>
              </mc:Choice>
              <mc:Fallback>
                <p:oleObj name="Planilha" r:id="rId3" imgW="2581390" imgH="2486160" progId="Excel.Sheet.12">
                  <p:embed/>
                  <p:pic>
                    <p:nvPicPr>
                      <p:cNvPr id="0" name=""/>
                      <p:cNvPicPr/>
                      <p:nvPr/>
                    </p:nvPicPr>
                    <p:blipFill>
                      <a:blip r:embed="rId4"/>
                      <a:stretch>
                        <a:fillRect/>
                      </a:stretch>
                    </p:blipFill>
                    <p:spPr>
                      <a:xfrm>
                        <a:off x="323528" y="1249710"/>
                        <a:ext cx="8656974" cy="5087590"/>
                      </a:xfrm>
                      <a:prstGeom prst="rect">
                        <a:avLst/>
                      </a:prstGeom>
                    </p:spPr>
                  </p:pic>
                </p:oleObj>
              </mc:Fallback>
            </mc:AlternateContent>
          </a:graphicData>
        </a:graphic>
      </p:graphicFrame>
      <p:sp>
        <p:nvSpPr>
          <p:cNvPr id="3" name="Título 1"/>
          <p:cNvSpPr txBox="1">
            <a:spLocks/>
          </p:cNvSpPr>
          <p:nvPr/>
        </p:nvSpPr>
        <p:spPr>
          <a:xfrm>
            <a:off x="1571385" y="701030"/>
            <a:ext cx="5640398" cy="548680"/>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Evolução dos Contribuintes </a:t>
            </a:r>
            <a:r>
              <a:rPr lang="pt-BR" sz="2800" b="1" dirty="0">
                <a:solidFill>
                  <a:prstClr val="black"/>
                </a:solidFill>
                <a:latin typeface="Calibri"/>
                <a:cs typeface="Arial" charset="0"/>
              </a:rPr>
              <a:t>do RGPS</a:t>
            </a:r>
          </a:p>
        </p:txBody>
      </p:sp>
      <p:sp>
        <p:nvSpPr>
          <p:cNvPr id="4" name="Retângulo 3"/>
          <p:cNvSpPr/>
          <p:nvPr/>
        </p:nvSpPr>
        <p:spPr>
          <a:xfrm>
            <a:off x="235505" y="5589240"/>
            <a:ext cx="8312157" cy="861774"/>
          </a:xfrm>
          <a:prstGeom prst="rect">
            <a:avLst/>
          </a:prstGeom>
        </p:spPr>
        <p:txBody>
          <a:bodyPr wrap="square">
            <a:spAutoFit/>
          </a:bodyPr>
          <a:lstStyle/>
          <a:p>
            <a:pPr>
              <a:spcAft>
                <a:spcPts val="0"/>
              </a:spcAft>
            </a:pPr>
            <a:r>
              <a:rPr lang="pt-BR" sz="1000" dirty="0">
                <a:solidFill>
                  <a:prstClr val="black"/>
                </a:solidFill>
                <a:latin typeface="Arial" panose="020B0604020202020204" pitchFamily="34" charset="0"/>
                <a:ea typeface="Calibri" panose="020F0502020204030204" pitchFamily="34" charset="0"/>
                <a:cs typeface="Arial" panose="020B0604020202020204" pitchFamily="34" charset="0"/>
              </a:rPr>
              <a:t>Fonte: MTPS/AEPS; elaboração: MTPS/CGEDA</a:t>
            </a: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Nota:</a:t>
            </a: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1) Número Médio de Contribuintes: corresponde à soma do número de meses de contribuição para cada trabalhador, dividido por 12.</a:t>
            </a: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2) Total de Contribuintes: corresponde a quantidade de trabalhador com pelo menos uma remuneração mensal declarada em GFIP ao longo do ano considerado.</a:t>
            </a:r>
            <a:endParaRPr lang="es-ES" sz="1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66</a:t>
            </a:fld>
            <a:endParaRPr lang="pt-BR" dirty="0">
              <a:solidFill>
                <a:prstClr val="black"/>
              </a:solidFill>
            </a:endParaRPr>
          </a:p>
        </p:txBody>
      </p:sp>
    </p:spTree>
    <p:extLst>
      <p:ext uri="{BB962C8B-B14F-4D97-AF65-F5344CB8AC3E}">
        <p14:creationId xmlns:p14="http://schemas.microsoft.com/office/powerpoint/2010/main" val="38077399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nvPr>
        </p:nvGraphicFramePr>
        <p:xfrm>
          <a:off x="234950" y="1989138"/>
          <a:ext cx="8674100" cy="3065462"/>
        </p:xfrm>
        <a:graphic>
          <a:graphicData uri="http://schemas.openxmlformats.org/presentationml/2006/ole">
            <mc:AlternateContent xmlns:mc="http://schemas.openxmlformats.org/markup-compatibility/2006">
              <mc:Choice xmlns:v="urn:schemas-microsoft-com:vml" Requires="v">
                <p:oleObj spid="_x0000_s58386" name="Planilha" r:id="rId3" imgW="6505612" imgH="2133540" progId="Excel.Sheet.12">
                  <p:embed/>
                </p:oleObj>
              </mc:Choice>
              <mc:Fallback>
                <p:oleObj name="Planilha" r:id="rId3" imgW="6505612" imgH="2133540" progId="Excel.Sheet.12">
                  <p:embed/>
                  <p:pic>
                    <p:nvPicPr>
                      <p:cNvPr id="0" name=""/>
                      <p:cNvPicPr/>
                      <p:nvPr/>
                    </p:nvPicPr>
                    <p:blipFill>
                      <a:blip r:embed="rId4"/>
                      <a:stretch>
                        <a:fillRect/>
                      </a:stretch>
                    </p:blipFill>
                    <p:spPr>
                      <a:xfrm>
                        <a:off x="234950" y="1989138"/>
                        <a:ext cx="8674100" cy="3065462"/>
                      </a:xfrm>
                      <a:prstGeom prst="rect">
                        <a:avLst/>
                      </a:prstGeom>
                    </p:spPr>
                  </p:pic>
                </p:oleObj>
              </mc:Fallback>
            </mc:AlternateContent>
          </a:graphicData>
        </a:graphic>
      </p:graphicFrame>
      <p:sp>
        <p:nvSpPr>
          <p:cNvPr id="4" name="Título 1"/>
          <p:cNvSpPr txBox="1">
            <a:spLocks/>
          </p:cNvSpPr>
          <p:nvPr/>
        </p:nvSpPr>
        <p:spPr>
          <a:xfrm>
            <a:off x="492300" y="980728"/>
            <a:ext cx="8126792" cy="548680"/>
          </a:xfrm>
          <a:prstGeom prst="rect">
            <a:avLst/>
          </a:prstGeom>
        </p:spPr>
        <p:txBody>
          <a:bodyPr anchor="ctr"/>
          <a:lstStyle/>
          <a:p>
            <a:pPr algn="ctr" fontAlgn="auto">
              <a:spcAft>
                <a:spcPts val="0"/>
              </a:spcAft>
              <a:defRPr/>
            </a:pPr>
            <a:r>
              <a:rPr lang="pt-BR" sz="2800" b="1" dirty="0" smtClean="0">
                <a:solidFill>
                  <a:prstClr val="black"/>
                </a:solidFill>
                <a:latin typeface="Calibri"/>
                <a:cs typeface="Arial" charset="0"/>
              </a:rPr>
              <a:t>Razão entre ativos e inativos</a:t>
            </a:r>
            <a:r>
              <a:rPr lang="pt-BR" sz="2800" b="1" baseline="30000" dirty="0" smtClean="0">
                <a:solidFill>
                  <a:prstClr val="black"/>
                </a:solidFill>
                <a:latin typeface="Calibri"/>
                <a:cs typeface="Arial" charset="0"/>
              </a:rPr>
              <a:t>*</a:t>
            </a:r>
            <a:r>
              <a:rPr lang="pt-BR" sz="2800" b="1" dirty="0" smtClean="0">
                <a:solidFill>
                  <a:prstClr val="black"/>
                </a:solidFill>
                <a:latin typeface="Calibri"/>
                <a:cs typeface="Arial" charset="0"/>
              </a:rPr>
              <a:t> do RGPS, considerando a média de contribuintes e o total de contribuintes – Dezembro de cada ano</a:t>
            </a:r>
            <a:endParaRPr lang="pt-BR" sz="2800" b="1" dirty="0">
              <a:solidFill>
                <a:prstClr val="black"/>
              </a:solidFill>
              <a:latin typeface="Calibri"/>
              <a:cs typeface="Arial" charset="0"/>
            </a:endParaRPr>
          </a:p>
        </p:txBody>
      </p:sp>
      <p:sp>
        <p:nvSpPr>
          <p:cNvPr id="5" name="Retângulo 4"/>
          <p:cNvSpPr/>
          <p:nvPr/>
        </p:nvSpPr>
        <p:spPr>
          <a:xfrm>
            <a:off x="55881" y="5197643"/>
            <a:ext cx="9032237" cy="1169551"/>
          </a:xfrm>
          <a:prstGeom prst="rect">
            <a:avLst/>
          </a:prstGeom>
        </p:spPr>
        <p:txBody>
          <a:bodyPr wrap="square">
            <a:spAutoFit/>
          </a:bodyPr>
          <a:lstStyle/>
          <a:p>
            <a:pPr>
              <a:spcAft>
                <a:spcPts val="0"/>
              </a:spcAft>
            </a:pPr>
            <a:r>
              <a:rPr lang="pt-BR" sz="1000" dirty="0">
                <a:solidFill>
                  <a:prstClr val="black"/>
                </a:solidFill>
                <a:latin typeface="Arial" panose="020B0604020202020204" pitchFamily="34" charset="0"/>
                <a:ea typeface="Calibri" panose="020F0502020204030204" pitchFamily="34" charset="0"/>
                <a:cs typeface="Arial" panose="020B0604020202020204" pitchFamily="34" charset="0"/>
              </a:rPr>
              <a:t>Fonte: MTPS/AEPS; elaboração: </a:t>
            </a: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MTPS/CGEDA</a:t>
            </a:r>
          </a:p>
          <a:p>
            <a:pPr>
              <a:spcAft>
                <a:spcPts val="0"/>
              </a:spcAft>
            </a:pPr>
            <a:endPar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pt-BR" sz="1000" dirty="0">
                <a:solidFill>
                  <a:prstClr val="black"/>
                </a:solidFill>
                <a:latin typeface="Arial" panose="020B0604020202020204" pitchFamily="34" charset="0"/>
                <a:ea typeface="Calibri" panose="020F0502020204030204" pitchFamily="34" charset="0"/>
                <a:cs typeface="Arial" panose="020B0604020202020204" pitchFamily="34" charset="0"/>
              </a:rPr>
              <a:t>1) Número Médio de Contribuintes: corresponde à soma do número de meses de contribuição para cada trabalhador, dividido por 12.</a:t>
            </a:r>
          </a:p>
          <a:p>
            <a:pPr>
              <a:spcAft>
                <a:spcPts val="0"/>
              </a:spcAft>
            </a:pPr>
            <a:r>
              <a:rPr lang="pt-BR" sz="1000" dirty="0">
                <a:solidFill>
                  <a:prstClr val="black"/>
                </a:solidFill>
                <a:latin typeface="Arial" panose="020B0604020202020204" pitchFamily="34" charset="0"/>
                <a:ea typeface="Calibri" panose="020F0502020204030204" pitchFamily="34" charset="0"/>
                <a:cs typeface="Arial" panose="020B0604020202020204" pitchFamily="34" charset="0"/>
              </a:rPr>
              <a:t>2) Total de Contribuintes: corresponde a quantidade de trabalhador com pelo menos uma remuneração mensal declarada em GFIP ao longo do ano considerado.</a:t>
            </a:r>
            <a:endParaRPr lang="es-ES" sz="1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 Para os inativos foram utilizados três grupos: apenas aposentados (</a:t>
            </a:r>
            <a:r>
              <a:rPr lang="pt-BR" sz="1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Ap</a:t>
            </a: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 aposentados e pensionistas (</a:t>
            </a:r>
            <a:r>
              <a:rPr lang="pt-BR" sz="1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Ap+Pen</a:t>
            </a: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 e todos os benefícios (RGPS).</a:t>
            </a:r>
          </a:p>
          <a:p>
            <a:pPr>
              <a:spcAft>
                <a:spcPts val="0"/>
              </a:spcAft>
            </a:pPr>
            <a:r>
              <a:rPr lang="es-ES"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pt-BR" sz="1000" dirty="0" smtClean="0">
                <a:solidFill>
                  <a:prstClr val="black"/>
                </a:solidFill>
                <a:latin typeface="Arial" panose="020B0604020202020204" pitchFamily="34" charset="0"/>
                <a:ea typeface="Calibri" panose="020F0502020204030204" pitchFamily="34" charset="0"/>
                <a:cs typeface="Arial" panose="020B0604020202020204" pitchFamily="34" charset="0"/>
              </a:rPr>
              <a:t>Representa a razão máxima que seria possível obter se todos que contribuíram ao RGPS ao menos uma vez no ano mantivessem 100% de regularidade.</a:t>
            </a:r>
            <a:endParaRPr lang="pt-BR" sz="1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Espaço Reservado para Número de Slide 6"/>
          <p:cNvSpPr>
            <a:spLocks noGrp="1"/>
          </p:cNvSpPr>
          <p:nvPr>
            <p:ph type="sldNum" sz="quarter" idx="12"/>
          </p:nvPr>
        </p:nvSpPr>
        <p:spPr/>
        <p:txBody>
          <a:bodyPr/>
          <a:lstStyle/>
          <a:p>
            <a:pPr>
              <a:defRPr/>
            </a:pPr>
            <a:fld id="{FAD3A2D2-D382-46B3-9673-6AB041072037}" type="slidenum">
              <a:rPr lang="pt-BR" smtClean="0">
                <a:solidFill>
                  <a:prstClr val="black"/>
                </a:solidFill>
              </a:rPr>
              <a:pPr>
                <a:defRPr/>
              </a:pPr>
              <a:t>67</a:t>
            </a:fld>
            <a:endParaRPr lang="pt-BR" dirty="0">
              <a:solidFill>
                <a:prstClr val="black"/>
              </a:solidFill>
            </a:endParaRPr>
          </a:p>
        </p:txBody>
      </p:sp>
    </p:spTree>
    <p:extLst>
      <p:ext uri="{BB962C8B-B14F-4D97-AF65-F5344CB8AC3E}">
        <p14:creationId xmlns:p14="http://schemas.microsoft.com/office/powerpoint/2010/main" val="5860052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68</a:t>
            </a:fld>
            <a:endParaRPr lang="pt-BR" dirty="0">
              <a:solidFill>
                <a:prstClr val="black"/>
              </a:solidFill>
            </a:endParaRPr>
          </a:p>
        </p:txBody>
      </p:sp>
      <p:sp>
        <p:nvSpPr>
          <p:cNvPr id="5" name="Text Box 7"/>
          <p:cNvSpPr txBox="1">
            <a:spLocks noChangeArrowheads="1"/>
          </p:cNvSpPr>
          <p:nvPr/>
        </p:nvSpPr>
        <p:spPr bwMode="auto">
          <a:xfrm>
            <a:off x="683568" y="2996952"/>
            <a:ext cx="7655738"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a:solidFill>
                  <a:prstClr val="black"/>
                </a:solidFill>
              </a:rPr>
              <a:t>Previdência Social Rural</a:t>
            </a:r>
          </a:p>
        </p:txBody>
      </p:sp>
    </p:spTree>
    <p:extLst>
      <p:ext uri="{BB962C8B-B14F-4D97-AF65-F5344CB8AC3E}">
        <p14:creationId xmlns:p14="http://schemas.microsoft.com/office/powerpoint/2010/main" val="42903685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69</a:t>
            </a:fld>
            <a:endParaRPr lang="pt-BR" dirty="0">
              <a:solidFill>
                <a:prstClr val="black"/>
              </a:solidFill>
            </a:endParaRPr>
          </a:p>
        </p:txBody>
      </p:sp>
      <p:sp>
        <p:nvSpPr>
          <p:cNvPr id="5" name="Título 1"/>
          <p:cNvSpPr>
            <a:spLocks noGrp="1"/>
          </p:cNvSpPr>
          <p:nvPr>
            <p:ph type="title"/>
          </p:nvPr>
        </p:nvSpPr>
        <p:spPr>
          <a:xfrm>
            <a:off x="2303971" y="664120"/>
            <a:ext cx="4302695" cy="985838"/>
          </a:xfrm>
        </p:spPr>
        <p:txBody>
          <a:bodyPr rtlCol="0">
            <a:noAutofit/>
          </a:bodyPr>
          <a:lstStyle/>
          <a:p>
            <a:pPr algn="ctr" eaLnBrk="1" fontAlgn="auto" hangingPunct="1">
              <a:spcAft>
                <a:spcPts val="0"/>
              </a:spcAft>
              <a:defRPr/>
            </a:pPr>
            <a:r>
              <a:rPr lang="pt-BR" sz="2800" b="1" dirty="0" smtClean="0">
                <a:latin typeface="+mn-lt"/>
              </a:rPr>
              <a:t>Previdência Social Rural</a:t>
            </a:r>
            <a:endParaRPr lang="pt-BR" sz="2800" b="1" dirty="0">
              <a:latin typeface="+mn-lt"/>
            </a:endParaRPr>
          </a:p>
        </p:txBody>
      </p:sp>
      <p:sp>
        <p:nvSpPr>
          <p:cNvPr id="6" name="Text Box 5"/>
          <p:cNvSpPr txBox="1">
            <a:spLocks noChangeArrowheads="1"/>
          </p:cNvSpPr>
          <p:nvPr/>
        </p:nvSpPr>
        <p:spPr bwMode="auto">
          <a:xfrm>
            <a:off x="282576" y="1862286"/>
            <a:ext cx="8345487" cy="3693319"/>
          </a:xfrm>
          <a:prstGeom prst="rect">
            <a:avLst/>
          </a:prstGeom>
          <a:noFill/>
          <a:ln w="9525">
            <a:noFill/>
            <a:miter lim="800000"/>
            <a:headEnd/>
            <a:tailEnd/>
          </a:ln>
          <a:effectLst/>
        </p:spPr>
        <p:txBody>
          <a:bodyPr wrap="square">
            <a:spAutoFit/>
          </a:bodyPr>
          <a:lstStyle/>
          <a:p>
            <a:pPr algn="just">
              <a:buFontTx/>
              <a:buChar char="•"/>
            </a:pPr>
            <a:r>
              <a:rPr lang="pt-BR" sz="1800" dirty="0">
                <a:solidFill>
                  <a:prstClr val="black"/>
                </a:solidFill>
                <a:latin typeface="Calibri"/>
                <a:cs typeface="Arial" charset="0"/>
              </a:rPr>
              <a:t>A Constituição Federal prevê que o trabalhador rural possa se aposentar por idade cinco anos antes do trabalhador urbano. Isso faz com que a idade média de aposentadoria do trabalhador rural seja menor do que a do urbano</a:t>
            </a:r>
            <a:r>
              <a:rPr lang="pt-BR" sz="1800" dirty="0" smtClean="0">
                <a:solidFill>
                  <a:prstClr val="black"/>
                </a:solidFill>
                <a:latin typeface="Calibri"/>
                <a:cs typeface="Arial" charset="0"/>
              </a:rPr>
              <a:t>.</a:t>
            </a:r>
          </a:p>
          <a:p>
            <a:pPr algn="just"/>
            <a:endParaRPr lang="pt-BR" sz="1800" dirty="0">
              <a:solidFill>
                <a:prstClr val="black"/>
              </a:solidFill>
              <a:latin typeface="Calibri"/>
              <a:cs typeface="Arial" charset="0"/>
            </a:endParaRPr>
          </a:p>
          <a:p>
            <a:pPr algn="just">
              <a:buFontTx/>
              <a:buChar char="•"/>
            </a:pPr>
            <a:r>
              <a:rPr lang="pt-BR" sz="1800" dirty="0">
                <a:solidFill>
                  <a:prstClr val="black"/>
                </a:solidFill>
                <a:latin typeface="Calibri"/>
                <a:cs typeface="Arial" charset="0"/>
              </a:rPr>
              <a:t>A previdência teve um resultado negativo de R$ 85,8 bilhões em 2015. A previdência urbana obteve um superávit de R$ 5,1 bilhões e a rural um déficit de R$ 91 bilhões</a:t>
            </a:r>
            <a:r>
              <a:rPr lang="pt-BR" sz="1800" dirty="0" smtClean="0">
                <a:solidFill>
                  <a:prstClr val="black"/>
                </a:solidFill>
                <a:latin typeface="Calibri"/>
                <a:cs typeface="Arial" charset="0"/>
              </a:rPr>
              <a:t>.</a:t>
            </a:r>
          </a:p>
          <a:p>
            <a:pPr algn="just"/>
            <a:endParaRPr lang="pt-BR" sz="1800" dirty="0">
              <a:solidFill>
                <a:prstClr val="black"/>
              </a:solidFill>
              <a:latin typeface="Calibri"/>
              <a:cs typeface="Arial" charset="0"/>
            </a:endParaRPr>
          </a:p>
          <a:p>
            <a:pPr algn="just">
              <a:buFontTx/>
              <a:buChar char="•"/>
            </a:pPr>
            <a:r>
              <a:rPr lang="pt-BR" sz="1800" dirty="0">
                <a:solidFill>
                  <a:prstClr val="black"/>
                </a:solidFill>
                <a:latin typeface="Calibri"/>
                <a:cs typeface="Arial" charset="0"/>
              </a:rPr>
              <a:t>A contribuição rural corresponde a 2% da arrecadação previdenciária. A contribuição urbana representa 98% do total</a:t>
            </a:r>
            <a:r>
              <a:rPr lang="pt-BR" sz="1800" dirty="0" smtClean="0">
                <a:solidFill>
                  <a:prstClr val="black"/>
                </a:solidFill>
                <a:latin typeface="Calibri"/>
                <a:cs typeface="Arial" charset="0"/>
              </a:rPr>
              <a:t>.</a:t>
            </a:r>
          </a:p>
          <a:p>
            <a:pPr algn="just"/>
            <a:endParaRPr lang="pt-BR" sz="1800" dirty="0">
              <a:solidFill>
                <a:prstClr val="black"/>
              </a:solidFill>
              <a:latin typeface="Calibri"/>
              <a:cs typeface="Arial" charset="0"/>
            </a:endParaRPr>
          </a:p>
          <a:p>
            <a:pPr algn="just">
              <a:buFontTx/>
              <a:buChar char="•"/>
            </a:pPr>
            <a:r>
              <a:rPr lang="pt-BR" sz="1800" dirty="0">
                <a:solidFill>
                  <a:prstClr val="black"/>
                </a:solidFill>
                <a:latin typeface="Calibri"/>
                <a:cs typeface="Arial" charset="0"/>
              </a:rPr>
              <a:t>A previdência rural concentra </a:t>
            </a:r>
            <a:r>
              <a:rPr lang="pt-BR" sz="1800" dirty="0" smtClean="0">
                <a:solidFill>
                  <a:prstClr val="black"/>
                </a:solidFill>
                <a:latin typeface="Calibri"/>
                <a:cs typeface="Arial" charset="0"/>
              </a:rPr>
              <a:t>32,8% </a:t>
            </a:r>
            <a:r>
              <a:rPr lang="pt-BR" sz="1800" dirty="0">
                <a:solidFill>
                  <a:prstClr val="black"/>
                </a:solidFill>
                <a:latin typeface="Calibri"/>
                <a:cs typeface="Arial" charset="0"/>
              </a:rPr>
              <a:t>do total de beneficiários, mas a despesa com a previdência rural corresponde a </a:t>
            </a:r>
            <a:r>
              <a:rPr lang="pt-BR" sz="1800" dirty="0" smtClean="0">
                <a:solidFill>
                  <a:prstClr val="black"/>
                </a:solidFill>
                <a:latin typeface="Calibri"/>
                <a:cs typeface="Arial" charset="0"/>
              </a:rPr>
              <a:t>22,5% </a:t>
            </a:r>
            <a:r>
              <a:rPr lang="pt-BR" sz="1800" dirty="0">
                <a:solidFill>
                  <a:prstClr val="black"/>
                </a:solidFill>
                <a:latin typeface="Calibri"/>
                <a:cs typeface="Arial" charset="0"/>
              </a:rPr>
              <a:t>do total das despesas previdenciárias. Isso porque o valor do </a:t>
            </a:r>
            <a:r>
              <a:rPr lang="pt-BR" sz="1800" dirty="0" smtClean="0">
                <a:solidFill>
                  <a:prstClr val="black"/>
                </a:solidFill>
                <a:latin typeface="Calibri"/>
                <a:cs typeface="Arial" charset="0"/>
              </a:rPr>
              <a:t>benefício rural </a:t>
            </a:r>
            <a:r>
              <a:rPr lang="pt-BR" sz="1800" dirty="0">
                <a:solidFill>
                  <a:prstClr val="black"/>
                </a:solidFill>
                <a:latin typeface="Calibri"/>
                <a:cs typeface="Arial" charset="0"/>
              </a:rPr>
              <a:t>está diretamente relacionado com o salário mínimo. </a:t>
            </a:r>
          </a:p>
        </p:txBody>
      </p:sp>
    </p:spTree>
    <p:extLst>
      <p:ext uri="{BB962C8B-B14F-4D97-AF65-F5344CB8AC3E}">
        <p14:creationId xmlns:p14="http://schemas.microsoft.com/office/powerpoint/2010/main" val="327478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4294967295"/>
          </p:nvPr>
        </p:nvSpPr>
        <p:spPr bwMode="auto">
          <a:xfrm>
            <a:off x="27278" y="836712"/>
            <a:ext cx="9062112" cy="5471219"/>
          </a:xfrm>
          <a:prstGeom prst="rect">
            <a:avLst/>
          </a:prstGeom>
          <a:solidFill>
            <a:srgbClr val="FFFFFF"/>
          </a:solidFill>
          <a:ln>
            <a:noFill/>
            <a:miter lim="800000"/>
            <a:headEnd/>
            <a:tailEnd/>
          </a:ln>
        </p:spPr>
        <p:txBody>
          <a:bodyPr vert="horz" wrap="square" lIns="91440" tIns="45720" rIns="91440" bIns="45720" numCol="1" anchor="t" anchorCtr="0" compatLnSpc="1">
            <a:prstTxWarp prst="textNoShape">
              <a:avLst/>
            </a:prstTxWarp>
          </a:bodyPr>
          <a:lstStyle/>
          <a:p>
            <a:pPr algn="ctr" eaLnBrk="1" hangingPunct="1">
              <a:lnSpc>
                <a:spcPct val="80000"/>
              </a:lnSpc>
              <a:buFontTx/>
              <a:buNone/>
              <a:defRPr/>
            </a:pPr>
            <a:endParaRPr lang="pt-BR" sz="2400" b="1" i="1" dirty="0" smtClean="0">
              <a:solidFill>
                <a:srgbClr val="0033CC"/>
              </a:solidFill>
            </a:endParaRPr>
          </a:p>
          <a:p>
            <a:pPr algn="ctr" eaLnBrk="1" hangingPunct="1">
              <a:lnSpc>
                <a:spcPct val="80000"/>
              </a:lnSpc>
              <a:buFontTx/>
              <a:buNone/>
              <a:defRPr/>
            </a:pPr>
            <a:endParaRPr lang="pt-BR" sz="2400" b="1" i="1" dirty="0" smtClean="0">
              <a:solidFill>
                <a:srgbClr val="0033CC"/>
              </a:solidFill>
            </a:endParaRPr>
          </a:p>
          <a:p>
            <a:pPr marL="0" indent="0" algn="ctr">
              <a:spcBef>
                <a:spcPct val="0"/>
              </a:spcBef>
              <a:buFontTx/>
              <a:buNone/>
              <a:defRPr/>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PARTE 2</a:t>
            </a:r>
          </a:p>
          <a:p>
            <a:pPr marL="0" indent="0" algn="ctr">
              <a:buNone/>
            </a:pPr>
            <a:endParaRPr lang="pt-BR" sz="1200" b="1" dirty="0" smtClean="0">
              <a:solidFill>
                <a:srgbClr val="008080"/>
              </a:solidFill>
              <a:effectLst>
                <a:outerShdw blurRad="38100" dist="38100" dir="2700000" algn="tl">
                  <a:srgbClr val="C0C0C0"/>
                </a:outerShdw>
              </a:effectLst>
              <a:latin typeface="+mj-lt"/>
              <a:ea typeface="+mj-ea"/>
              <a:cs typeface="Calibri" pitchFamily="34" charset="0"/>
            </a:endParaRPr>
          </a:p>
          <a:p>
            <a:pPr marL="0" indent="0" algn="ctr">
              <a:buNone/>
            </a:pPr>
            <a:r>
              <a:rPr lang="pt-BR" sz="4800" b="1" dirty="0" smtClean="0">
                <a:solidFill>
                  <a:srgbClr val="008080"/>
                </a:solidFill>
                <a:effectLst>
                  <a:outerShdw blurRad="38100" dist="38100" dir="2700000" algn="tl">
                    <a:srgbClr val="C0C0C0"/>
                  </a:outerShdw>
                </a:effectLst>
                <a:latin typeface="+mj-lt"/>
                <a:ea typeface="+mj-ea"/>
                <a:cs typeface="Calibri" pitchFamily="34" charset="0"/>
              </a:rPr>
              <a:t>SITUAÇÃO ATUARIAL E FINANCEIRA DOS RPPS - INDICADORES E METAS DO PLANO PLURIANUAL</a:t>
            </a:r>
            <a:endParaRPr lang="pt-BR" sz="4800" b="1" dirty="0">
              <a:solidFill>
                <a:srgbClr val="008080"/>
              </a:solidFill>
              <a:effectLst>
                <a:outerShdw blurRad="38100" dist="38100" dir="2700000" algn="tl">
                  <a:srgbClr val="C0C0C0"/>
                </a:outerShdw>
              </a:effectLst>
              <a:latin typeface="+mj-lt"/>
              <a:ea typeface="+mj-ea"/>
              <a:cs typeface="Calibri" pitchFamily="34" charset="0"/>
            </a:endParaRPr>
          </a:p>
        </p:txBody>
      </p:sp>
    </p:spTree>
    <p:extLst>
      <p:ext uri="{BB962C8B-B14F-4D97-AF65-F5344CB8AC3E}">
        <p14:creationId xmlns:p14="http://schemas.microsoft.com/office/powerpoint/2010/main" val="35119681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70</a:t>
            </a:fld>
            <a:endParaRPr lang="pt-BR" dirty="0">
              <a:solidFill>
                <a:prstClr val="black"/>
              </a:solidFill>
            </a:endParaRPr>
          </a:p>
        </p:txBody>
      </p:sp>
      <p:sp>
        <p:nvSpPr>
          <p:cNvPr id="5" name="Título 1"/>
          <p:cNvSpPr>
            <a:spLocks noGrp="1"/>
          </p:cNvSpPr>
          <p:nvPr>
            <p:ph type="title"/>
          </p:nvPr>
        </p:nvSpPr>
        <p:spPr>
          <a:xfrm>
            <a:off x="2110681" y="788245"/>
            <a:ext cx="4707880" cy="700187"/>
          </a:xfrm>
        </p:spPr>
        <p:txBody>
          <a:bodyPr rtlCol="0">
            <a:normAutofit/>
          </a:bodyPr>
          <a:lstStyle/>
          <a:p>
            <a:pPr algn="ctr" eaLnBrk="1" fontAlgn="auto" hangingPunct="1">
              <a:spcAft>
                <a:spcPts val="0"/>
              </a:spcAft>
              <a:defRPr/>
            </a:pPr>
            <a:r>
              <a:rPr lang="pt-BR" sz="2800" b="1" dirty="0" smtClean="0">
                <a:latin typeface="+mn-lt"/>
              </a:rPr>
              <a:t>Preceito Constitucional</a:t>
            </a:r>
            <a:endParaRPr lang="pt-BR" sz="2800" b="1" dirty="0">
              <a:latin typeface="+mn-lt"/>
            </a:endParaRPr>
          </a:p>
        </p:txBody>
      </p:sp>
      <p:sp>
        <p:nvSpPr>
          <p:cNvPr id="6" name="Espaço Reservado para Conteúdo 2"/>
          <p:cNvSpPr>
            <a:spLocks noGrp="1"/>
          </p:cNvSpPr>
          <p:nvPr>
            <p:ph idx="1"/>
          </p:nvPr>
        </p:nvSpPr>
        <p:spPr>
          <a:xfrm>
            <a:off x="242442" y="1532787"/>
            <a:ext cx="8444358" cy="4714875"/>
          </a:xfrm>
        </p:spPr>
        <p:txBody>
          <a:bodyPr/>
          <a:lstStyle/>
          <a:p>
            <a:pPr marL="0" indent="0" algn="just" eaLnBrk="1" hangingPunct="1">
              <a:lnSpc>
                <a:spcPct val="110000"/>
              </a:lnSpc>
              <a:buFont typeface="Arial" charset="0"/>
              <a:buNone/>
            </a:pPr>
            <a:r>
              <a:rPr lang="pt-BR" sz="1800" dirty="0" smtClean="0"/>
              <a:t>Art. 195............</a:t>
            </a:r>
          </a:p>
          <a:p>
            <a:pPr marL="0" indent="0" algn="just" eaLnBrk="1" hangingPunct="1">
              <a:lnSpc>
                <a:spcPct val="110000"/>
              </a:lnSpc>
              <a:buFont typeface="Arial" charset="0"/>
              <a:buNone/>
            </a:pPr>
            <a:r>
              <a:rPr lang="pt-BR" sz="1800" dirty="0" smtClean="0"/>
              <a:t>§8º O produtor, o parceiro, o meeiro e o arrendatário rurais e o pescador artesanal, bem como os respectivos cônjuges, que exerçam suas atividades em regime de economia familiar, sem empregados permanentes, contribuirão para a seguridade social mediante a aplicação de uma alíquota sobre o resultado da comercialização da produção e farão jus aos benefícios nos termos da lei.</a:t>
            </a:r>
          </a:p>
          <a:p>
            <a:pPr marL="0" indent="0" algn="just" eaLnBrk="1" hangingPunct="1">
              <a:lnSpc>
                <a:spcPct val="110000"/>
              </a:lnSpc>
              <a:buFont typeface="Arial" charset="0"/>
              <a:buNone/>
            </a:pPr>
            <a:endParaRPr lang="pt-BR" sz="1800" dirty="0" smtClean="0"/>
          </a:p>
          <a:p>
            <a:pPr marL="0" indent="0" algn="just" eaLnBrk="1" hangingPunct="1">
              <a:lnSpc>
                <a:spcPct val="110000"/>
              </a:lnSpc>
              <a:buFont typeface="Arial" charset="0"/>
              <a:buNone/>
            </a:pPr>
            <a:r>
              <a:rPr lang="pt-BR" sz="1800" dirty="0" smtClean="0"/>
              <a:t>Art. 201............</a:t>
            </a:r>
          </a:p>
          <a:p>
            <a:pPr marL="0" indent="0" algn="just" eaLnBrk="1" hangingPunct="1">
              <a:lnSpc>
                <a:spcPct val="110000"/>
              </a:lnSpc>
              <a:buFont typeface="Arial" charset="0"/>
              <a:buNone/>
            </a:pPr>
            <a:r>
              <a:rPr lang="pt-BR" sz="1800" dirty="0" smtClean="0"/>
              <a:t>§7º É assegurada aposentadoria no regime geral de previdência social, nos termos da lei, obedecidas as seguintes condições:</a:t>
            </a:r>
          </a:p>
          <a:p>
            <a:pPr marL="0" indent="0" algn="just" eaLnBrk="1" hangingPunct="1">
              <a:lnSpc>
                <a:spcPct val="110000"/>
              </a:lnSpc>
              <a:buFont typeface="Arial" charset="0"/>
              <a:buNone/>
            </a:pPr>
            <a:r>
              <a:rPr lang="pt-BR" sz="1800" dirty="0" smtClean="0"/>
              <a:t>II - sessenta e cinco anos de idade, se homem, e sessenta anos de idade, se mulher, </a:t>
            </a:r>
            <a:r>
              <a:rPr lang="pt-BR" sz="1800" b="1" dirty="0" smtClean="0"/>
              <a:t>reduzido em cinco anos o limite para os trabalhadores rurais de ambos os sexos e para os que exerçam suas atividades em regime de economia familiar</a:t>
            </a:r>
            <a:r>
              <a:rPr lang="pt-BR" sz="1800" dirty="0" smtClean="0"/>
              <a:t>, nestes incluídos o produtor rural, o garimpeiro e o pescador artesanal. </a:t>
            </a:r>
          </a:p>
          <a:p>
            <a:pPr marL="0" indent="0" algn="just" eaLnBrk="1" hangingPunct="1">
              <a:lnSpc>
                <a:spcPct val="110000"/>
              </a:lnSpc>
              <a:buFont typeface="Arial" charset="0"/>
              <a:buNone/>
            </a:pPr>
            <a:endParaRPr lang="pt-BR" sz="1800" dirty="0" smtClean="0"/>
          </a:p>
        </p:txBody>
      </p:sp>
    </p:spTree>
    <p:extLst>
      <p:ext uri="{BB962C8B-B14F-4D97-AF65-F5344CB8AC3E}">
        <p14:creationId xmlns:p14="http://schemas.microsoft.com/office/powerpoint/2010/main" val="20381477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71</a:t>
            </a:fld>
            <a:endParaRPr lang="pt-BR" dirty="0">
              <a:solidFill>
                <a:prstClr val="black"/>
              </a:solidFill>
            </a:endParaRPr>
          </a:p>
        </p:txBody>
      </p:sp>
      <p:sp>
        <p:nvSpPr>
          <p:cNvPr id="5" name="Título 1"/>
          <p:cNvSpPr>
            <a:spLocks noGrp="1"/>
          </p:cNvSpPr>
          <p:nvPr>
            <p:ph type="title"/>
          </p:nvPr>
        </p:nvSpPr>
        <p:spPr>
          <a:xfrm>
            <a:off x="259351" y="879895"/>
            <a:ext cx="8724900" cy="527050"/>
          </a:xfrm>
        </p:spPr>
        <p:txBody>
          <a:bodyPr/>
          <a:lstStyle/>
          <a:p>
            <a:pPr eaLnBrk="1" hangingPunct="1"/>
            <a:r>
              <a:rPr lang="pt-BR" altLang="es-ES" sz="2800" b="1" dirty="0" smtClean="0">
                <a:latin typeface="+mn-lt"/>
                <a:cs typeface="Arial" charset="0"/>
              </a:rPr>
              <a:t>Previdência rural – pós constituição de 1988</a:t>
            </a:r>
          </a:p>
        </p:txBody>
      </p:sp>
      <p:sp>
        <p:nvSpPr>
          <p:cNvPr id="6" name="CaixaDeTexto 5"/>
          <p:cNvSpPr txBox="1"/>
          <p:nvPr/>
        </p:nvSpPr>
        <p:spPr>
          <a:xfrm>
            <a:off x="200816" y="6415801"/>
            <a:ext cx="1436687" cy="246221"/>
          </a:xfrm>
          <a:prstGeom prst="rect">
            <a:avLst/>
          </a:prstGeom>
          <a:noFill/>
        </p:spPr>
        <p:txBody>
          <a:bodyPr>
            <a:spAutoFit/>
          </a:bodyPr>
          <a:lstStyle/>
          <a:p>
            <a:pPr fontAlgn="auto">
              <a:spcBef>
                <a:spcPts val="0"/>
              </a:spcBef>
              <a:spcAft>
                <a:spcPts val="0"/>
              </a:spcAft>
              <a:defRPr/>
            </a:pPr>
            <a:r>
              <a:rPr lang="pt-BR" sz="1000" dirty="0">
                <a:solidFill>
                  <a:prstClr val="black"/>
                </a:solidFill>
                <a:latin typeface="Arial" panose="020B0604020202020204" pitchFamily="34" charset="0"/>
                <a:cs typeface="Arial" panose="020B0604020202020204" pitchFamily="34" charset="0"/>
              </a:rPr>
              <a:t>Fonte: </a:t>
            </a:r>
            <a:r>
              <a:rPr lang="pt-BR" sz="1000" dirty="0" smtClean="0">
                <a:solidFill>
                  <a:prstClr val="black"/>
                </a:solidFill>
                <a:latin typeface="Arial" panose="020B0604020202020204" pitchFamily="34" charset="0"/>
                <a:cs typeface="Arial" panose="020B0604020202020204" pitchFamily="34" charset="0"/>
              </a:rPr>
              <a:t>MTPS</a:t>
            </a:r>
            <a:endParaRPr lang="pt-BR" sz="1000" dirty="0">
              <a:solidFill>
                <a:prstClr val="black"/>
              </a:solidFill>
              <a:latin typeface="Arial" panose="020B0604020202020204" pitchFamily="34" charset="0"/>
              <a:cs typeface="Arial" panose="020B0604020202020204" pitchFamily="34" charset="0"/>
            </a:endParaRPr>
          </a:p>
        </p:txBody>
      </p:sp>
      <p:grpSp>
        <p:nvGrpSpPr>
          <p:cNvPr id="7" name="Grupo 12"/>
          <p:cNvGrpSpPr>
            <a:grpSpLocks/>
          </p:cNvGrpSpPr>
          <p:nvPr/>
        </p:nvGrpSpPr>
        <p:grpSpPr bwMode="auto">
          <a:xfrm>
            <a:off x="277012" y="1844824"/>
            <a:ext cx="8255428" cy="4088101"/>
            <a:chOff x="239617" y="1759609"/>
            <a:chExt cx="7617692" cy="3940283"/>
          </a:xfrm>
        </p:grpSpPr>
        <p:sp>
          <p:nvSpPr>
            <p:cNvPr id="8" name="Retângulo 7"/>
            <p:cNvSpPr/>
            <p:nvPr/>
          </p:nvSpPr>
          <p:spPr>
            <a:xfrm>
              <a:off x="239617" y="3334452"/>
              <a:ext cx="2122730" cy="960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800" dirty="0">
                  <a:solidFill>
                    <a:prstClr val="black"/>
                  </a:solidFill>
                </a:rPr>
                <a:t>Filiação dos trabalhadores rurais ao RGPS</a:t>
              </a:r>
            </a:p>
          </p:txBody>
        </p:sp>
        <p:sp>
          <p:nvSpPr>
            <p:cNvPr id="9" name="Retângulo 8"/>
            <p:cNvSpPr/>
            <p:nvPr/>
          </p:nvSpPr>
          <p:spPr>
            <a:xfrm>
              <a:off x="2746565" y="3309051"/>
              <a:ext cx="1662301" cy="960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800" dirty="0">
                  <a:solidFill>
                    <a:prstClr val="black"/>
                  </a:solidFill>
                </a:rPr>
                <a:t>Segurado Especial</a:t>
              </a:r>
            </a:p>
          </p:txBody>
        </p:sp>
        <p:sp>
          <p:nvSpPr>
            <p:cNvPr id="10" name="Retângulo 9"/>
            <p:cNvSpPr/>
            <p:nvPr/>
          </p:nvSpPr>
          <p:spPr>
            <a:xfrm>
              <a:off x="2722750" y="4739428"/>
              <a:ext cx="1686117" cy="960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800" dirty="0">
                  <a:solidFill>
                    <a:prstClr val="black"/>
                  </a:solidFill>
                </a:rPr>
                <a:t>Empregado Rural</a:t>
              </a:r>
            </a:p>
          </p:txBody>
        </p:sp>
        <p:sp>
          <p:nvSpPr>
            <p:cNvPr id="11" name="Retângulo 10"/>
            <p:cNvSpPr/>
            <p:nvPr/>
          </p:nvSpPr>
          <p:spPr>
            <a:xfrm>
              <a:off x="2770380" y="1862799"/>
              <a:ext cx="1638486" cy="960464"/>
            </a:xfrm>
            <a:prstGeom prst="rect">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800" dirty="0">
                  <a:solidFill>
                    <a:prstClr val="black"/>
                  </a:solidFill>
                </a:rPr>
                <a:t>Contribuinte Individual</a:t>
              </a:r>
            </a:p>
          </p:txBody>
        </p:sp>
        <p:sp>
          <p:nvSpPr>
            <p:cNvPr id="12" name="Retângulo 11"/>
            <p:cNvSpPr/>
            <p:nvPr/>
          </p:nvSpPr>
          <p:spPr>
            <a:xfrm>
              <a:off x="4869294" y="1759609"/>
              <a:ext cx="2988015" cy="908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fontAlgn="auto">
                <a:spcBef>
                  <a:spcPts val="0"/>
                </a:spcBef>
                <a:spcAft>
                  <a:spcPts val="0"/>
                </a:spcAft>
                <a:buFont typeface="Arial" panose="020B0604020202020204" pitchFamily="34" charset="0"/>
                <a:buChar char="•"/>
                <a:defRPr/>
              </a:pPr>
              <a:r>
                <a:rPr lang="pt-BR" sz="1500" dirty="0">
                  <a:solidFill>
                    <a:prstClr val="black"/>
                  </a:solidFill>
                </a:rPr>
                <a:t>Produtor rural pessoa física</a:t>
              </a:r>
            </a:p>
            <a:p>
              <a:pPr marL="285750" indent="-285750" fontAlgn="auto">
                <a:spcBef>
                  <a:spcPts val="0"/>
                </a:spcBef>
                <a:spcAft>
                  <a:spcPts val="0"/>
                </a:spcAft>
                <a:buFont typeface="Arial" panose="020B0604020202020204" pitchFamily="34" charset="0"/>
                <a:buChar char="•"/>
                <a:defRPr/>
              </a:pPr>
              <a:r>
                <a:rPr lang="pt-BR" sz="1500" dirty="0">
                  <a:solidFill>
                    <a:prstClr val="black"/>
                  </a:solidFill>
                </a:rPr>
                <a:t>Trabalhador por conta própria</a:t>
              </a:r>
            </a:p>
          </p:txBody>
        </p:sp>
        <p:sp>
          <p:nvSpPr>
            <p:cNvPr id="13" name="Retângulo 12"/>
            <p:cNvSpPr/>
            <p:nvPr/>
          </p:nvSpPr>
          <p:spPr>
            <a:xfrm>
              <a:off x="4861356" y="3156647"/>
              <a:ext cx="2995953" cy="12335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500" dirty="0">
                  <a:solidFill>
                    <a:prstClr val="black"/>
                  </a:solidFill>
                </a:rPr>
                <a:t>Pequeno Agricultor  que produz de forma individual ou em regime de economia familiar</a:t>
              </a:r>
            </a:p>
          </p:txBody>
        </p:sp>
        <p:sp>
          <p:nvSpPr>
            <p:cNvPr id="14" name="Retângulo 13"/>
            <p:cNvSpPr/>
            <p:nvPr/>
          </p:nvSpPr>
          <p:spPr>
            <a:xfrm>
              <a:off x="4869294" y="4739428"/>
              <a:ext cx="2988015" cy="9334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500" dirty="0">
                  <a:solidFill>
                    <a:prstClr val="black"/>
                  </a:solidFill>
                </a:rPr>
                <a:t>Trabalhador que presta serviço de natureza rural </a:t>
              </a:r>
              <a:r>
                <a:rPr lang="pt-BR" sz="1500" dirty="0" smtClean="0">
                  <a:solidFill>
                    <a:prstClr val="black"/>
                  </a:solidFill>
                </a:rPr>
                <a:t>a empregador </a:t>
              </a:r>
              <a:r>
                <a:rPr lang="pt-BR" sz="1500" dirty="0">
                  <a:solidFill>
                    <a:prstClr val="black"/>
                  </a:solidFill>
                </a:rPr>
                <a:t>em caráter não eventual e remunerado</a:t>
              </a:r>
            </a:p>
          </p:txBody>
        </p:sp>
        <p:cxnSp>
          <p:nvCxnSpPr>
            <p:cNvPr id="15" name="Conector angulado 14"/>
            <p:cNvCxnSpPr/>
            <p:nvPr/>
          </p:nvCxnSpPr>
          <p:spPr>
            <a:xfrm flipV="1">
              <a:off x="239617" y="2480354"/>
              <a:ext cx="2530763" cy="906487"/>
            </a:xfrm>
            <a:prstGeom prst="bentConnector3">
              <a:avLst>
                <a:gd name="adj1" fmla="val 5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a:stCxn id="8" idx="3"/>
            </p:cNvCxnSpPr>
            <p:nvPr/>
          </p:nvCxnSpPr>
          <p:spPr>
            <a:xfrm>
              <a:off x="2362347" y="3815477"/>
              <a:ext cx="408033" cy="19051"/>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7" name="Conector angulado 16"/>
            <p:cNvCxnSpPr>
              <a:endCxn id="10" idx="1"/>
            </p:cNvCxnSpPr>
            <p:nvPr/>
          </p:nvCxnSpPr>
          <p:spPr>
            <a:xfrm>
              <a:off x="309475" y="4263165"/>
              <a:ext cx="2413275" cy="957289"/>
            </a:xfrm>
            <a:prstGeom prst="bentConnector3">
              <a:avLst>
                <a:gd name="adj1" fmla="val 50000"/>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a:endCxn id="13" idx="1"/>
            </p:cNvCxnSpPr>
            <p:nvPr/>
          </p:nvCxnSpPr>
          <p:spPr>
            <a:xfrm>
              <a:off x="4386639" y="3764676"/>
              <a:ext cx="474717" cy="95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p:cNvCxnSpPr>
              <a:endCxn id="14" idx="1"/>
            </p:cNvCxnSpPr>
            <p:nvPr/>
          </p:nvCxnSpPr>
          <p:spPr>
            <a:xfrm flipV="1">
              <a:off x="4377113" y="5206165"/>
              <a:ext cx="492181" cy="7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p:cNvCxnSpPr/>
            <p:nvPr/>
          </p:nvCxnSpPr>
          <p:spPr>
            <a:xfrm>
              <a:off x="4408867" y="2191421"/>
              <a:ext cx="460427" cy="15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40075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72</a:t>
            </a:fld>
            <a:endParaRPr lang="pt-BR" dirty="0">
              <a:solidFill>
                <a:prstClr val="black"/>
              </a:solidFill>
            </a:endParaRPr>
          </a:p>
        </p:txBody>
      </p:sp>
      <p:sp>
        <p:nvSpPr>
          <p:cNvPr id="5" name="Título 1"/>
          <p:cNvSpPr>
            <a:spLocks noGrp="1"/>
          </p:cNvSpPr>
          <p:nvPr>
            <p:ph type="title"/>
          </p:nvPr>
        </p:nvSpPr>
        <p:spPr>
          <a:xfrm>
            <a:off x="2249425" y="933029"/>
            <a:ext cx="4464496" cy="854075"/>
          </a:xfrm>
        </p:spPr>
        <p:txBody>
          <a:bodyPr/>
          <a:lstStyle/>
          <a:p>
            <a:pPr algn="ctr"/>
            <a:r>
              <a:rPr lang="pt-BR" sz="2800" b="1" dirty="0">
                <a:latin typeface="+mn-lt"/>
                <a:cs typeface="Arial" panose="020B0604020202020204" pitchFamily="34" charset="0"/>
              </a:rPr>
              <a:t>Contribuinte Individual: </a:t>
            </a:r>
            <a:r>
              <a:rPr lang="pt-BR" sz="2800" b="1" dirty="0" smtClean="0">
                <a:latin typeface="+mn-lt"/>
                <a:cs typeface="Arial" panose="020B0604020202020204" pitchFamily="34" charset="0"/>
              </a:rPr>
              <a:t/>
            </a:r>
            <a:br>
              <a:rPr lang="pt-BR" sz="2800" b="1" dirty="0" smtClean="0">
                <a:latin typeface="+mn-lt"/>
                <a:cs typeface="Arial" panose="020B0604020202020204" pitchFamily="34" charset="0"/>
              </a:rPr>
            </a:br>
            <a:r>
              <a:rPr lang="pt-BR" sz="2800" b="1" dirty="0" smtClean="0">
                <a:latin typeface="+mn-lt"/>
                <a:cs typeface="Arial" panose="020B0604020202020204" pitchFamily="34" charset="0"/>
              </a:rPr>
              <a:t>Produtor </a:t>
            </a:r>
            <a:r>
              <a:rPr lang="pt-BR" sz="2800" b="1" dirty="0">
                <a:latin typeface="+mn-lt"/>
                <a:cs typeface="Arial" panose="020B0604020202020204" pitchFamily="34" charset="0"/>
              </a:rPr>
              <a:t>rural pessoa </a:t>
            </a:r>
            <a:r>
              <a:rPr lang="pt-BR" sz="2800" b="1" dirty="0" smtClean="0">
                <a:latin typeface="+mn-lt"/>
                <a:cs typeface="Arial" panose="020B0604020202020204" pitchFamily="34" charset="0"/>
              </a:rPr>
              <a:t>física</a:t>
            </a:r>
            <a:endParaRPr lang="pt-BR" sz="2800" b="1" dirty="0">
              <a:latin typeface="+mn-lt"/>
              <a:cs typeface="Arial" panose="020B0604020202020204" pitchFamily="34" charset="0"/>
            </a:endParaRPr>
          </a:p>
        </p:txBody>
      </p:sp>
      <p:sp>
        <p:nvSpPr>
          <p:cNvPr id="6" name="Espaço Reservado para Conteúdo 2"/>
          <p:cNvSpPr>
            <a:spLocks noGrp="1"/>
          </p:cNvSpPr>
          <p:nvPr>
            <p:ph idx="1"/>
          </p:nvPr>
        </p:nvSpPr>
        <p:spPr>
          <a:xfrm>
            <a:off x="142875" y="2348880"/>
            <a:ext cx="8543925" cy="4002662"/>
          </a:xfrm>
        </p:spPr>
        <p:txBody>
          <a:bodyPr/>
          <a:lstStyle/>
          <a:p>
            <a:pPr algn="just"/>
            <a:r>
              <a:rPr lang="pt-BR" sz="1800" dirty="0" smtClean="0"/>
              <a:t>Aquele que explora </a:t>
            </a:r>
            <a:r>
              <a:rPr lang="pt-BR" sz="1800" dirty="0"/>
              <a:t>atividade agropecuária, a qualquer título, em caráter permanente ou temporário, em </a:t>
            </a:r>
            <a:r>
              <a:rPr lang="pt-BR" sz="1800" b="1" dirty="0"/>
              <a:t>área superior a 4 (quatro) módulos fiscais</a:t>
            </a:r>
            <a:r>
              <a:rPr lang="pt-BR" sz="1800" dirty="0"/>
              <a:t>; ou, quando em </a:t>
            </a:r>
            <a:r>
              <a:rPr lang="pt-BR" sz="1800" b="1" dirty="0"/>
              <a:t>área igual ou inferior a 4 (quatro) módulos fiscais</a:t>
            </a:r>
            <a:r>
              <a:rPr lang="pt-BR" sz="1800" dirty="0"/>
              <a:t> </a:t>
            </a:r>
            <a:r>
              <a:rPr lang="pt-BR" sz="1800" b="1" dirty="0" smtClean="0"/>
              <a:t>possui empregados permanentes.  </a:t>
            </a:r>
          </a:p>
          <a:p>
            <a:pPr algn="just"/>
            <a:r>
              <a:rPr lang="pt-BR" sz="1800" dirty="0" smtClean="0"/>
              <a:t>Pode ter empregados permanentes. </a:t>
            </a:r>
          </a:p>
          <a:p>
            <a:pPr algn="just"/>
            <a:r>
              <a:rPr lang="pt-BR" sz="1800" dirty="0" smtClean="0"/>
              <a:t>Contribuição:</a:t>
            </a:r>
          </a:p>
          <a:p>
            <a:pPr marL="0" indent="0" algn="just">
              <a:buNone/>
            </a:pPr>
            <a:r>
              <a:rPr lang="pt-BR" sz="1800" dirty="0" smtClean="0"/>
              <a:t> </a:t>
            </a:r>
          </a:p>
          <a:p>
            <a:pPr marL="971550" lvl="1" indent="-514350" algn="just">
              <a:buFont typeface="+mj-lt"/>
              <a:buAutoNum type="alphaLcParenR"/>
              <a:defRPr/>
            </a:pPr>
            <a:r>
              <a:rPr lang="pt-BR" sz="1800" dirty="0" smtClean="0"/>
              <a:t>Na qualidade de </a:t>
            </a:r>
            <a:r>
              <a:rPr lang="pt-BR" sz="1800" b="1" dirty="0" smtClean="0"/>
              <a:t>contribuinte individua</a:t>
            </a:r>
            <a:r>
              <a:rPr lang="pt-BR" sz="1800" dirty="0" smtClean="0"/>
              <a:t>l (para a sua própria proteção previdenciária): 20% sobre o salário de contribuição; </a:t>
            </a:r>
          </a:p>
          <a:p>
            <a:pPr marL="971550" lvl="1" indent="-514350" algn="just">
              <a:buFont typeface="+mj-lt"/>
              <a:buAutoNum type="alphaLcParenR"/>
              <a:defRPr/>
            </a:pPr>
            <a:r>
              <a:rPr lang="pt-BR" sz="1800" dirty="0"/>
              <a:t>Na qualidade de </a:t>
            </a:r>
            <a:r>
              <a:rPr lang="pt-BR" sz="1800" b="1" dirty="0"/>
              <a:t>empregador rural </a:t>
            </a:r>
            <a:r>
              <a:rPr lang="pt-BR" sz="1800" dirty="0"/>
              <a:t>(em substituição a cota patronal): 2,1% sobre o valor da receita bruta da comercialização da sua </a:t>
            </a:r>
            <a:r>
              <a:rPr lang="pt-BR" sz="1800" dirty="0" smtClean="0"/>
              <a:t>produção.</a:t>
            </a:r>
            <a:endParaRPr lang="pt-BR" sz="1800" dirty="0"/>
          </a:p>
          <a:p>
            <a:pPr marL="971550" lvl="1" indent="-514350" algn="just">
              <a:buFont typeface="+mj-lt"/>
              <a:buAutoNum type="alphaLcParenR"/>
              <a:defRPr/>
            </a:pPr>
            <a:endParaRPr lang="pt-BR" sz="1800" dirty="0"/>
          </a:p>
        </p:txBody>
      </p:sp>
    </p:spTree>
    <p:extLst>
      <p:ext uri="{BB962C8B-B14F-4D97-AF65-F5344CB8AC3E}">
        <p14:creationId xmlns:p14="http://schemas.microsoft.com/office/powerpoint/2010/main" val="36426425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73</a:t>
            </a:fld>
            <a:endParaRPr lang="pt-BR" dirty="0">
              <a:solidFill>
                <a:prstClr val="black"/>
              </a:solidFill>
            </a:endParaRPr>
          </a:p>
        </p:txBody>
      </p:sp>
      <p:sp>
        <p:nvSpPr>
          <p:cNvPr id="5" name="Título 1"/>
          <p:cNvSpPr>
            <a:spLocks noGrp="1"/>
          </p:cNvSpPr>
          <p:nvPr>
            <p:ph type="title"/>
          </p:nvPr>
        </p:nvSpPr>
        <p:spPr>
          <a:xfrm>
            <a:off x="1475655" y="989412"/>
            <a:ext cx="6085309" cy="804648"/>
          </a:xfrm>
        </p:spPr>
        <p:txBody>
          <a:bodyPr/>
          <a:lstStyle/>
          <a:p>
            <a:pPr algn="ctr"/>
            <a:r>
              <a:rPr lang="pt-BR" sz="2800" b="1" dirty="0">
                <a:latin typeface="+mn-lt"/>
                <a:cs typeface="Arial" panose="020B0604020202020204" pitchFamily="34" charset="0"/>
              </a:rPr>
              <a:t>Contribuinte </a:t>
            </a:r>
            <a:r>
              <a:rPr lang="pt-BR" sz="2800" b="1" dirty="0" smtClean="0">
                <a:latin typeface="+mn-lt"/>
                <a:cs typeface="Arial" panose="020B0604020202020204" pitchFamily="34" charset="0"/>
              </a:rPr>
              <a:t>Individual: </a:t>
            </a:r>
            <a:br>
              <a:rPr lang="pt-BR" sz="2800" b="1" dirty="0" smtClean="0">
                <a:latin typeface="+mn-lt"/>
                <a:cs typeface="Arial" panose="020B0604020202020204" pitchFamily="34" charset="0"/>
              </a:rPr>
            </a:br>
            <a:r>
              <a:rPr lang="pt-BR" sz="2800" b="1" dirty="0" smtClean="0">
                <a:latin typeface="+mn-lt"/>
                <a:cs typeface="Arial" panose="020B0604020202020204" pitchFamily="34" charset="0"/>
              </a:rPr>
              <a:t>Trabalhador rural </a:t>
            </a:r>
            <a:r>
              <a:rPr lang="pt-BR" sz="2800" b="1" dirty="0">
                <a:latin typeface="+mn-lt"/>
                <a:cs typeface="Arial" panose="020B0604020202020204" pitchFamily="34" charset="0"/>
              </a:rPr>
              <a:t>por conta </a:t>
            </a:r>
            <a:r>
              <a:rPr lang="pt-BR" sz="2800" b="1" dirty="0" smtClean="0">
                <a:latin typeface="+mn-lt"/>
                <a:cs typeface="Arial" panose="020B0604020202020204" pitchFamily="34" charset="0"/>
              </a:rPr>
              <a:t>própria</a:t>
            </a:r>
            <a:endParaRPr lang="pt-BR" sz="2800" dirty="0">
              <a:latin typeface="+mn-lt"/>
            </a:endParaRPr>
          </a:p>
        </p:txBody>
      </p:sp>
      <p:sp>
        <p:nvSpPr>
          <p:cNvPr id="6" name="Espaço Reservado para Conteúdo 2"/>
          <p:cNvSpPr>
            <a:spLocks noGrp="1"/>
          </p:cNvSpPr>
          <p:nvPr>
            <p:ph idx="1"/>
          </p:nvPr>
        </p:nvSpPr>
        <p:spPr>
          <a:xfrm>
            <a:off x="179513" y="2573588"/>
            <a:ext cx="8507288" cy="2151556"/>
          </a:xfrm>
        </p:spPr>
        <p:txBody>
          <a:bodyPr/>
          <a:lstStyle/>
          <a:p>
            <a:pPr algn="just"/>
            <a:r>
              <a:rPr lang="pt-BR" sz="1800" dirty="0"/>
              <a:t>Aquele que presta </a:t>
            </a:r>
            <a:r>
              <a:rPr lang="pt-BR" sz="1800" b="1" dirty="0"/>
              <a:t>serviços </a:t>
            </a:r>
            <a:r>
              <a:rPr lang="pt-BR" sz="1800" b="1" dirty="0" smtClean="0"/>
              <a:t>de natureza rural, em caráter eventual, a um ou mais empregador, sem </a:t>
            </a:r>
            <a:r>
              <a:rPr lang="pt-BR" sz="1800" b="1" dirty="0"/>
              <a:t>relação de </a:t>
            </a:r>
            <a:r>
              <a:rPr lang="pt-BR" sz="1800" b="1" dirty="0" smtClean="0"/>
              <a:t>emprego.</a:t>
            </a:r>
            <a:endParaRPr lang="pt-BR" sz="1800" b="1" dirty="0"/>
          </a:p>
          <a:p>
            <a:pPr algn="just">
              <a:defRPr/>
            </a:pPr>
            <a:r>
              <a:rPr lang="pt-BR" sz="1800" dirty="0"/>
              <a:t>Contribuição:</a:t>
            </a:r>
          </a:p>
          <a:p>
            <a:pPr marL="971550" lvl="1" indent="-514350" algn="just">
              <a:buFont typeface="+mj-lt"/>
              <a:buAutoNum type="alphaLcParenR"/>
              <a:defRPr/>
            </a:pPr>
            <a:r>
              <a:rPr lang="pt-BR" sz="1800" dirty="0"/>
              <a:t>20% sobre o salário de contribuição; ou </a:t>
            </a:r>
            <a:endParaRPr lang="pt-BR" sz="1800" dirty="0" smtClean="0"/>
          </a:p>
          <a:p>
            <a:pPr marL="971550" lvl="1" indent="-514350" algn="just">
              <a:buFont typeface="+mj-lt"/>
              <a:buAutoNum type="alphaLcParenR"/>
              <a:defRPr/>
            </a:pPr>
            <a:r>
              <a:rPr lang="pt-BR" sz="1800" dirty="0" smtClean="0"/>
              <a:t>11% sobre o salário mínimo </a:t>
            </a:r>
            <a:r>
              <a:rPr lang="pt-BR" sz="1800" dirty="0"/>
              <a:t>caso opte </a:t>
            </a:r>
            <a:r>
              <a:rPr lang="pt-BR" sz="1800" dirty="0" smtClean="0"/>
              <a:t>pelo Plano Simplificado. Nesse caso, não tem direito a </a:t>
            </a:r>
            <a:r>
              <a:rPr lang="pt-BR" sz="1800" dirty="0"/>
              <a:t>aposentadoria por </a:t>
            </a:r>
            <a:r>
              <a:rPr lang="pt-BR" sz="1800" dirty="0" smtClean="0"/>
              <a:t>tempo de contribuição.</a:t>
            </a:r>
            <a:endParaRPr lang="pt-BR" sz="1800" dirty="0"/>
          </a:p>
          <a:p>
            <a:endParaRPr lang="pt-BR" sz="1800" dirty="0"/>
          </a:p>
        </p:txBody>
      </p:sp>
    </p:spTree>
    <p:extLst>
      <p:ext uri="{BB962C8B-B14F-4D97-AF65-F5344CB8AC3E}">
        <p14:creationId xmlns:p14="http://schemas.microsoft.com/office/powerpoint/2010/main" val="3541780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74</a:t>
            </a:fld>
            <a:endParaRPr lang="pt-BR" dirty="0">
              <a:solidFill>
                <a:prstClr val="black"/>
              </a:solidFill>
            </a:endParaRPr>
          </a:p>
        </p:txBody>
      </p:sp>
      <p:sp>
        <p:nvSpPr>
          <p:cNvPr id="5" name="Título 1"/>
          <p:cNvSpPr>
            <a:spLocks noGrp="1"/>
          </p:cNvSpPr>
          <p:nvPr>
            <p:ph type="title"/>
          </p:nvPr>
        </p:nvSpPr>
        <p:spPr>
          <a:xfrm>
            <a:off x="2609544" y="851000"/>
            <a:ext cx="3606781" cy="586133"/>
          </a:xfrm>
        </p:spPr>
        <p:txBody>
          <a:bodyPr/>
          <a:lstStyle/>
          <a:p>
            <a:pPr algn="ctr"/>
            <a:r>
              <a:rPr lang="pt-BR" sz="2800" b="1" dirty="0">
                <a:latin typeface="+mn-lt"/>
                <a:cs typeface="Arial" panose="020B0604020202020204" pitchFamily="34" charset="0"/>
              </a:rPr>
              <a:t>Segurado Especial</a:t>
            </a:r>
            <a:r>
              <a:rPr lang="pt-BR" sz="2800" b="1" dirty="0" smtClean="0">
                <a:latin typeface="+mn-lt"/>
                <a:cs typeface="Arial" panose="020B0604020202020204" pitchFamily="34" charset="0"/>
              </a:rPr>
              <a:t>:</a:t>
            </a:r>
            <a:endParaRPr lang="pt-BR" sz="2800" b="1" dirty="0">
              <a:latin typeface="+mn-lt"/>
              <a:cs typeface="Arial" panose="020B0604020202020204" pitchFamily="34" charset="0"/>
            </a:endParaRPr>
          </a:p>
        </p:txBody>
      </p:sp>
      <p:sp>
        <p:nvSpPr>
          <p:cNvPr id="6" name="Espaço Reservado para Conteúdo 2"/>
          <p:cNvSpPr>
            <a:spLocks noGrp="1"/>
          </p:cNvSpPr>
          <p:nvPr>
            <p:ph idx="1"/>
          </p:nvPr>
        </p:nvSpPr>
        <p:spPr>
          <a:xfrm>
            <a:off x="131008" y="2000306"/>
            <a:ext cx="8563854" cy="4370332"/>
          </a:xfrm>
        </p:spPr>
        <p:txBody>
          <a:bodyPr/>
          <a:lstStyle/>
          <a:p>
            <a:pPr algn="just"/>
            <a:r>
              <a:rPr lang="pt-BR" sz="1800" dirty="0" smtClean="0"/>
              <a:t>Pequeno produtor rural que explora atividade agropecuária em área de até 4 módulos fiscais; o seringueiro ou extrativista vegetal que faça dessas atividades o principal meio de vida; e pescador artesanal.</a:t>
            </a:r>
          </a:p>
          <a:p>
            <a:pPr algn="just"/>
            <a:r>
              <a:rPr lang="pt-BR" sz="1800" dirty="0" smtClean="0"/>
              <a:t>Não </a:t>
            </a:r>
            <a:r>
              <a:rPr lang="pt-BR" sz="1800" dirty="0"/>
              <a:t>pode ter empregado </a:t>
            </a:r>
            <a:r>
              <a:rPr lang="pt-BR" sz="1800" dirty="0" smtClean="0"/>
              <a:t>permanente.</a:t>
            </a:r>
          </a:p>
          <a:p>
            <a:pPr algn="just"/>
            <a:r>
              <a:rPr lang="pt-BR" sz="1800" dirty="0" smtClean="0"/>
              <a:t>Exerce suas atividades em regime de economia familiar. </a:t>
            </a:r>
          </a:p>
          <a:p>
            <a:pPr algn="just">
              <a:defRPr/>
            </a:pPr>
            <a:r>
              <a:rPr lang="pt-BR" sz="1800" dirty="0" smtClean="0"/>
              <a:t>Contribuição:</a:t>
            </a:r>
          </a:p>
          <a:p>
            <a:pPr marL="1428750" lvl="2" indent="-514350" algn="just">
              <a:buAutoNum type="alphaLcParenR"/>
              <a:defRPr/>
            </a:pPr>
            <a:r>
              <a:rPr lang="pt-BR" sz="1800" b="1" u="sng" dirty="0" smtClean="0"/>
              <a:t>Contribuição única para o grupo familiar (regra geral):</a:t>
            </a:r>
            <a:r>
              <a:rPr lang="pt-BR" sz="1800" b="1" dirty="0" smtClean="0"/>
              <a:t> 2,1</a:t>
            </a:r>
            <a:r>
              <a:rPr lang="pt-BR" sz="1800" b="1" dirty="0"/>
              <a:t>% sobre o valor da receita bruta da comercialização da sua </a:t>
            </a:r>
            <a:r>
              <a:rPr lang="pt-BR" sz="1800" b="1" dirty="0" smtClean="0"/>
              <a:t>produção</a:t>
            </a:r>
            <a:r>
              <a:rPr lang="pt-BR" sz="1800" dirty="0" smtClean="0"/>
              <a:t>. Em regra, recolhida (sub-rogação) pela empresa adquirente da produção, salvo exceções legais (ex.: pessoa física);</a:t>
            </a:r>
          </a:p>
          <a:p>
            <a:pPr marL="1428750" lvl="2" indent="-514350" algn="just">
              <a:buAutoNum type="alphaLcParenR"/>
              <a:defRPr/>
            </a:pPr>
            <a:r>
              <a:rPr lang="pt-BR" sz="1800" b="1" u="sng" dirty="0" smtClean="0"/>
              <a:t>Contribuição facultativa adicional:</a:t>
            </a:r>
            <a:r>
              <a:rPr lang="pt-BR" sz="1800" b="1" dirty="0" smtClean="0"/>
              <a:t> 20% opcional </a:t>
            </a:r>
            <a:r>
              <a:rPr lang="pt-BR" sz="1800" dirty="0" smtClean="0"/>
              <a:t>(art. 25, § 1º, da Lei nº 8.212, de 1991, c/c art. 39, inciso II, da Lei nº 8.213, de 1991).  Nesse caso, </a:t>
            </a:r>
            <a:r>
              <a:rPr lang="pt-BR" sz="1800" b="1" u="sng" dirty="0" smtClean="0"/>
              <a:t>o membro do grupo familiar</a:t>
            </a:r>
            <a:r>
              <a:rPr lang="pt-BR" sz="1800" b="1" dirty="0" smtClean="0"/>
              <a:t> </a:t>
            </a:r>
            <a:r>
              <a:rPr lang="pt-BR" sz="1800" dirty="0" smtClean="0"/>
              <a:t>terá direito a benefícios com </a:t>
            </a:r>
            <a:r>
              <a:rPr lang="pt-BR" sz="1800" b="1" dirty="0" smtClean="0"/>
              <a:t>valores acima do piso previdenciário</a:t>
            </a:r>
            <a:r>
              <a:rPr lang="pt-BR" sz="1800" b="1" dirty="0"/>
              <a:t> </a:t>
            </a:r>
            <a:r>
              <a:rPr lang="pt-BR" sz="1800" b="1" dirty="0" smtClean="0"/>
              <a:t>e aposentadoria por tempo de contribuição. </a:t>
            </a:r>
            <a:endParaRPr lang="pt-BR" sz="1800" b="1" dirty="0"/>
          </a:p>
        </p:txBody>
      </p:sp>
    </p:spTree>
    <p:extLst>
      <p:ext uri="{BB962C8B-B14F-4D97-AF65-F5344CB8AC3E}">
        <p14:creationId xmlns:p14="http://schemas.microsoft.com/office/powerpoint/2010/main" val="40480761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75</a:t>
            </a:fld>
            <a:endParaRPr lang="pt-BR" dirty="0">
              <a:solidFill>
                <a:prstClr val="black"/>
              </a:solidFill>
            </a:endParaRPr>
          </a:p>
        </p:txBody>
      </p:sp>
      <p:sp>
        <p:nvSpPr>
          <p:cNvPr id="5" name="Título 1"/>
          <p:cNvSpPr>
            <a:spLocks noGrp="1"/>
          </p:cNvSpPr>
          <p:nvPr>
            <p:ph type="title"/>
          </p:nvPr>
        </p:nvSpPr>
        <p:spPr>
          <a:xfrm>
            <a:off x="2592411" y="955957"/>
            <a:ext cx="3644851" cy="672843"/>
          </a:xfrm>
        </p:spPr>
        <p:txBody>
          <a:bodyPr/>
          <a:lstStyle/>
          <a:p>
            <a:pPr algn="ctr"/>
            <a:r>
              <a:rPr lang="pt-BR" sz="2800" b="1" dirty="0" smtClean="0">
                <a:latin typeface="+mn-lt"/>
                <a:cs typeface="Arial" panose="020B0604020202020204" pitchFamily="34" charset="0"/>
              </a:rPr>
              <a:t>Empregado rural</a:t>
            </a:r>
            <a:endParaRPr lang="pt-BR" sz="2800" b="1" dirty="0">
              <a:latin typeface="+mn-lt"/>
              <a:cs typeface="Arial" panose="020B0604020202020204" pitchFamily="34" charset="0"/>
            </a:endParaRPr>
          </a:p>
        </p:txBody>
      </p:sp>
      <p:sp>
        <p:nvSpPr>
          <p:cNvPr id="6" name="Espaço Reservado para Conteúdo 2"/>
          <p:cNvSpPr>
            <a:spLocks noGrp="1"/>
          </p:cNvSpPr>
          <p:nvPr>
            <p:ph idx="1"/>
          </p:nvPr>
        </p:nvSpPr>
        <p:spPr>
          <a:xfrm>
            <a:off x="142875" y="2420888"/>
            <a:ext cx="8543925" cy="3606565"/>
          </a:xfrm>
        </p:spPr>
        <p:txBody>
          <a:bodyPr/>
          <a:lstStyle/>
          <a:p>
            <a:pPr algn="just">
              <a:defRPr/>
            </a:pPr>
            <a:r>
              <a:rPr lang="pt-BR" sz="1800" dirty="0" smtClean="0"/>
              <a:t>Aquele </a:t>
            </a:r>
            <a:r>
              <a:rPr lang="pt-BR" sz="1800" dirty="0"/>
              <a:t>que presta serviço de natureza </a:t>
            </a:r>
            <a:r>
              <a:rPr lang="pt-BR" sz="1800" dirty="0" smtClean="0"/>
              <a:t>rural a empregador, </a:t>
            </a:r>
            <a:r>
              <a:rPr lang="pt-BR" sz="1800" dirty="0"/>
              <a:t>em caráter não eventual, sob sua subordinação e mediante </a:t>
            </a:r>
            <a:r>
              <a:rPr lang="pt-BR" sz="1800" dirty="0" smtClean="0"/>
              <a:t>remuneração.</a:t>
            </a:r>
          </a:p>
          <a:p>
            <a:pPr algn="just">
              <a:defRPr/>
            </a:pPr>
            <a:r>
              <a:rPr lang="pt-BR" sz="1800" dirty="0" smtClean="0"/>
              <a:t>Contribuição (retida e recolhida pelo empregador):</a:t>
            </a:r>
          </a:p>
          <a:p>
            <a:pPr marL="457200" lvl="1" indent="0" algn="just">
              <a:buNone/>
              <a:defRPr/>
            </a:pPr>
            <a:r>
              <a:rPr lang="pt-BR" sz="1800" dirty="0" smtClean="0"/>
              <a:t>8</a:t>
            </a:r>
            <a:r>
              <a:rPr lang="pt-BR" sz="1800" dirty="0"/>
              <a:t>, 9 ou 11% </a:t>
            </a:r>
            <a:r>
              <a:rPr lang="pt-BR" sz="1800" dirty="0" smtClean="0"/>
              <a:t>incidente sobre o respectivo salário de contribuição de acordo com o seu valor. </a:t>
            </a:r>
          </a:p>
          <a:p>
            <a:pPr marL="457200" lvl="1" indent="0" algn="just">
              <a:buNone/>
              <a:defRPr/>
            </a:pPr>
            <a:endParaRPr lang="pt-BR" sz="1800" dirty="0" smtClean="0"/>
          </a:p>
          <a:p>
            <a:pPr marL="457200" lvl="1" indent="0" algn="just">
              <a:buNone/>
              <a:defRPr/>
            </a:pPr>
            <a:endParaRPr lang="pt-BR" sz="1800" dirty="0" smtClean="0"/>
          </a:p>
          <a:p>
            <a:pPr marL="457200" lvl="1" indent="0" algn="just">
              <a:buNone/>
              <a:defRPr/>
            </a:pPr>
            <a:r>
              <a:rPr lang="pt-BR" sz="1800" b="1" dirty="0" smtClean="0">
                <a:cs typeface="Arial" panose="020B0604020202020204" pitchFamily="34" charset="0"/>
              </a:rPr>
              <a:t>Obs.: </a:t>
            </a:r>
            <a:r>
              <a:rPr lang="pt-BR" sz="1800" dirty="0"/>
              <a:t>no âmbito rural, </a:t>
            </a:r>
            <a:r>
              <a:rPr lang="pt-BR" sz="1800" dirty="0" smtClean="0"/>
              <a:t>em regra, </a:t>
            </a:r>
            <a:r>
              <a:rPr lang="pt-BR" sz="1800" dirty="0"/>
              <a:t>a contribuição do tomador de serviços </a:t>
            </a:r>
            <a:r>
              <a:rPr lang="pt-BR" sz="1800" dirty="0" smtClean="0"/>
              <a:t>ocorre também sobre </a:t>
            </a:r>
            <a:r>
              <a:rPr lang="pt-BR" sz="1800" dirty="0"/>
              <a:t>a comercialização da produção, no caso de se tratar de </a:t>
            </a:r>
            <a:r>
              <a:rPr lang="pt-BR" sz="1800" b="1" dirty="0"/>
              <a:t>agroindústria/produtor rural pessoa jurídica</a:t>
            </a:r>
            <a:r>
              <a:rPr lang="pt-BR" sz="1800" dirty="0"/>
              <a:t>, de 2,6% sobre a receita bruta da comercialização. </a:t>
            </a:r>
            <a:endParaRPr lang="pt-BR" sz="1800" b="1" dirty="0" smtClean="0">
              <a:cs typeface="Arial" panose="020B0604020202020204" pitchFamily="34" charset="0"/>
            </a:endParaRPr>
          </a:p>
          <a:p>
            <a:pPr marL="457200" lvl="1" indent="0" algn="just">
              <a:buNone/>
              <a:defRPr/>
            </a:pPr>
            <a:endParaRPr lang="pt-BR" sz="1800" dirty="0"/>
          </a:p>
          <a:p>
            <a:endParaRPr lang="pt-BR" sz="1800" dirty="0"/>
          </a:p>
        </p:txBody>
      </p:sp>
    </p:spTree>
    <p:extLst>
      <p:ext uri="{BB962C8B-B14F-4D97-AF65-F5344CB8AC3E}">
        <p14:creationId xmlns:p14="http://schemas.microsoft.com/office/powerpoint/2010/main" val="17189951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76</a:t>
            </a:fld>
            <a:endParaRPr lang="pt-BR" dirty="0">
              <a:solidFill>
                <a:prstClr val="black"/>
              </a:solidFill>
            </a:endParaRPr>
          </a:p>
        </p:txBody>
      </p:sp>
      <p:graphicFrame>
        <p:nvGraphicFramePr>
          <p:cNvPr id="5" name="Diagrama 4"/>
          <p:cNvGraphicFramePr/>
          <p:nvPr>
            <p:extLst/>
          </p:nvPr>
        </p:nvGraphicFramePr>
        <p:xfrm>
          <a:off x="1" y="2435746"/>
          <a:ext cx="8686800" cy="4339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a:spLocks noChangeArrowheads="1"/>
          </p:cNvSpPr>
          <p:nvPr/>
        </p:nvSpPr>
        <p:spPr bwMode="auto">
          <a:xfrm>
            <a:off x="786692" y="2023690"/>
            <a:ext cx="4824536" cy="800403"/>
          </a:xfrm>
          <a:prstGeom prst="rect">
            <a:avLst/>
          </a:prstGeom>
          <a:noFill/>
          <a:ln w="9525">
            <a:noFill/>
            <a:miter lim="800000"/>
            <a:headEnd/>
            <a:tailEnd/>
          </a:ln>
        </p:spPr>
        <p:txBody>
          <a:bodyPr/>
          <a:lstStyle/>
          <a:p>
            <a:pPr algn="ctr">
              <a:spcBef>
                <a:spcPct val="20000"/>
              </a:spcBef>
            </a:pPr>
            <a:r>
              <a:rPr lang="pt-BR" altLang="es-ES" b="1" dirty="0">
                <a:solidFill>
                  <a:prstClr val="black"/>
                </a:solidFill>
                <a:latin typeface="Calibri"/>
                <a:cs typeface="Arial" charset="0"/>
              </a:rPr>
              <a:t>Evolução do Conceito de Segurado Especial </a:t>
            </a:r>
          </a:p>
          <a:p>
            <a:pPr algn="ctr">
              <a:spcBef>
                <a:spcPct val="20000"/>
              </a:spcBef>
            </a:pPr>
            <a:r>
              <a:rPr lang="pt-BR" altLang="es-ES" b="1" dirty="0">
                <a:solidFill>
                  <a:prstClr val="black"/>
                </a:solidFill>
                <a:latin typeface="Calibri"/>
                <a:cs typeface="Arial" charset="0"/>
              </a:rPr>
              <a:t>Quadro Resumo</a:t>
            </a:r>
            <a:endParaRPr lang="pt-BR" altLang="es-ES" dirty="0">
              <a:solidFill>
                <a:prstClr val="black"/>
              </a:solidFill>
              <a:latin typeface="Calibri"/>
              <a:cs typeface="Arial" charset="0"/>
            </a:endParaRPr>
          </a:p>
        </p:txBody>
      </p:sp>
      <p:sp>
        <p:nvSpPr>
          <p:cNvPr id="7" name="CaixaDeTexto 6"/>
          <p:cNvSpPr txBox="1"/>
          <p:nvPr/>
        </p:nvSpPr>
        <p:spPr>
          <a:xfrm>
            <a:off x="180081" y="6415801"/>
            <a:ext cx="1436687" cy="246221"/>
          </a:xfrm>
          <a:prstGeom prst="rect">
            <a:avLst/>
          </a:prstGeom>
          <a:noFill/>
        </p:spPr>
        <p:txBody>
          <a:bodyPr>
            <a:spAutoFit/>
          </a:bodyPr>
          <a:lstStyle/>
          <a:p>
            <a:pPr fontAlgn="auto">
              <a:spcBef>
                <a:spcPts val="0"/>
              </a:spcBef>
              <a:spcAft>
                <a:spcPts val="0"/>
              </a:spcAft>
              <a:defRPr/>
            </a:pPr>
            <a:r>
              <a:rPr lang="pt-BR" sz="1000" dirty="0">
                <a:solidFill>
                  <a:prstClr val="black"/>
                </a:solidFill>
                <a:latin typeface="Arial" panose="020B0604020202020204" pitchFamily="34" charset="0"/>
                <a:cs typeface="Arial" panose="020B0604020202020204" pitchFamily="34" charset="0"/>
              </a:rPr>
              <a:t>Fonte: </a:t>
            </a:r>
            <a:r>
              <a:rPr lang="pt-BR" sz="1000" dirty="0" smtClean="0">
                <a:solidFill>
                  <a:prstClr val="black"/>
                </a:solidFill>
                <a:latin typeface="Arial" panose="020B0604020202020204" pitchFamily="34" charset="0"/>
                <a:cs typeface="Arial" panose="020B0604020202020204" pitchFamily="34" charset="0"/>
              </a:rPr>
              <a:t>MTPS</a:t>
            </a:r>
            <a:endParaRPr lang="pt-BR" sz="1000" dirty="0">
              <a:solidFill>
                <a:prstClr val="black"/>
              </a:solidFill>
              <a:latin typeface="Arial" panose="020B0604020202020204" pitchFamily="34" charset="0"/>
              <a:cs typeface="Arial" panose="020B0604020202020204" pitchFamily="34" charset="0"/>
            </a:endParaRPr>
          </a:p>
        </p:txBody>
      </p:sp>
      <p:sp>
        <p:nvSpPr>
          <p:cNvPr id="8" name="Título 1"/>
          <p:cNvSpPr>
            <a:spLocks noGrp="1"/>
          </p:cNvSpPr>
          <p:nvPr>
            <p:ph type="title"/>
          </p:nvPr>
        </p:nvSpPr>
        <p:spPr>
          <a:xfrm>
            <a:off x="180081" y="707823"/>
            <a:ext cx="8435280" cy="1301579"/>
          </a:xfrm>
        </p:spPr>
        <p:txBody>
          <a:bodyPr>
            <a:noAutofit/>
          </a:bodyPr>
          <a:lstStyle/>
          <a:p>
            <a:pPr algn="just"/>
            <a:r>
              <a:rPr lang="pt-BR" sz="1800" dirty="0" smtClean="0">
                <a:latin typeface="+mn-lt"/>
              </a:rPr>
              <a:t>A Constituição Federal de 1988 estabeleceu tratamento diferenciado para o agricultor familiar, o que ampliou consideravelmente a proteção previdenciária no campo.  A evolução no conceito de Segurado Especial vem incorporando as mudanças ocorridas no processo produtivo dos grupos familiares, de modo a refletir a nova realidade dessa população ocupada no campo.</a:t>
            </a:r>
            <a:endParaRPr lang="pt-BR" sz="1800" dirty="0">
              <a:latin typeface="+mn-lt"/>
            </a:endParaRPr>
          </a:p>
        </p:txBody>
      </p:sp>
    </p:spTree>
    <p:extLst>
      <p:ext uri="{BB962C8B-B14F-4D97-AF65-F5344CB8AC3E}">
        <p14:creationId xmlns:p14="http://schemas.microsoft.com/office/powerpoint/2010/main" val="25128755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77</a:t>
            </a:fld>
            <a:endParaRPr lang="pt-BR" dirty="0">
              <a:solidFill>
                <a:prstClr val="black"/>
              </a:solidFill>
            </a:endParaRPr>
          </a:p>
        </p:txBody>
      </p:sp>
      <p:sp>
        <p:nvSpPr>
          <p:cNvPr id="5" name="Título 1"/>
          <p:cNvSpPr>
            <a:spLocks noGrp="1"/>
          </p:cNvSpPr>
          <p:nvPr>
            <p:ph type="title"/>
          </p:nvPr>
        </p:nvSpPr>
        <p:spPr>
          <a:xfrm>
            <a:off x="332070" y="678419"/>
            <a:ext cx="8589516" cy="1094397"/>
          </a:xfrm>
        </p:spPr>
        <p:txBody>
          <a:bodyPr>
            <a:noAutofit/>
          </a:bodyPr>
          <a:lstStyle/>
          <a:p>
            <a:pPr algn="ctr"/>
            <a:r>
              <a:rPr lang="pt-BR" sz="2400" b="1" dirty="0">
                <a:latin typeface="+mn-lt"/>
              </a:rPr>
              <a:t>Idade média na concessão em </a:t>
            </a:r>
            <a:r>
              <a:rPr lang="pt-BR" sz="2400" b="1" dirty="0" smtClean="0">
                <a:latin typeface="+mn-lt"/>
              </a:rPr>
              <a:t>2015 </a:t>
            </a:r>
            <a:r>
              <a:rPr lang="pt-BR" sz="2400" b="1" dirty="0">
                <a:latin typeface="+mn-lt"/>
              </a:rPr>
              <a:t>do rural e urbano mostra uma diferença, em média, de </a:t>
            </a:r>
            <a:r>
              <a:rPr lang="pt-BR" sz="2400" b="1" dirty="0" smtClean="0">
                <a:latin typeface="+mn-lt"/>
              </a:rPr>
              <a:t>4,7 </a:t>
            </a:r>
            <a:r>
              <a:rPr lang="pt-BR" sz="2400" b="1" dirty="0">
                <a:latin typeface="+mn-lt"/>
              </a:rPr>
              <a:t>anos na aposentadoria por </a:t>
            </a:r>
            <a:r>
              <a:rPr lang="pt-BR" sz="2400" b="1" dirty="0" smtClean="0">
                <a:latin typeface="+mn-lt"/>
              </a:rPr>
              <a:t>idade.</a:t>
            </a:r>
            <a:endParaRPr lang="pt-BR" sz="2400" b="1" dirty="0">
              <a:latin typeface="+mn-lt"/>
            </a:endParaRPr>
          </a:p>
        </p:txBody>
      </p:sp>
      <p:sp>
        <p:nvSpPr>
          <p:cNvPr id="6" name="CaixaDeTexto 5"/>
          <p:cNvSpPr txBox="1"/>
          <p:nvPr/>
        </p:nvSpPr>
        <p:spPr>
          <a:xfrm>
            <a:off x="198305" y="6356349"/>
            <a:ext cx="1228637"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MTPS</a:t>
            </a:r>
            <a:endParaRPr lang="pt-BR" sz="1000" dirty="0">
              <a:solidFill>
                <a:prstClr val="black"/>
              </a:solidFill>
              <a:latin typeface="Arial" charset="0"/>
              <a:cs typeface="Arial" charset="0"/>
            </a:endParaRPr>
          </a:p>
        </p:txBody>
      </p:sp>
      <p:sp>
        <p:nvSpPr>
          <p:cNvPr id="7" name="Título 1"/>
          <p:cNvSpPr txBox="1">
            <a:spLocks/>
          </p:cNvSpPr>
          <p:nvPr/>
        </p:nvSpPr>
        <p:spPr>
          <a:xfrm>
            <a:off x="2820184" y="1945408"/>
            <a:ext cx="3613289" cy="524243"/>
          </a:xfrm>
          <a:prstGeom prst="rect">
            <a:avLst/>
          </a:prstGeom>
        </p:spPr>
        <p:txBody>
          <a:bodyPr vert="horz" lIns="91440" tIns="45720" rIns="91440" bIns="45720" rtlCol="0" anchor="ctr">
            <a:normAutofit/>
          </a:bodyPr>
          <a:lstStyle/>
          <a:p>
            <a:pPr algn="ctr" fontAlgn="auto">
              <a:lnSpc>
                <a:spcPct val="90000"/>
              </a:lnSpc>
              <a:spcAft>
                <a:spcPts val="0"/>
              </a:spcAft>
              <a:defRPr/>
            </a:pPr>
            <a:r>
              <a:rPr lang="pt-BR" sz="1800" dirty="0" smtClean="0">
                <a:solidFill>
                  <a:srgbClr val="000000"/>
                </a:solidFill>
                <a:latin typeface="Calibri"/>
                <a:cs typeface="Arial" charset="0"/>
              </a:rPr>
              <a:t>Idade média na concessão em 2015</a:t>
            </a:r>
            <a:endParaRPr lang="pt-BR" sz="1800" dirty="0">
              <a:solidFill>
                <a:srgbClr val="000000"/>
              </a:solidFill>
              <a:latin typeface="Calibri"/>
              <a:cs typeface="Arial" charset="0"/>
            </a:endParaRPr>
          </a:p>
        </p:txBody>
      </p:sp>
      <p:sp>
        <p:nvSpPr>
          <p:cNvPr id="8" name="Elipse 7"/>
          <p:cNvSpPr/>
          <p:nvPr/>
        </p:nvSpPr>
        <p:spPr>
          <a:xfrm>
            <a:off x="8030295" y="4481680"/>
            <a:ext cx="585065" cy="576064"/>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graphicFrame>
        <p:nvGraphicFramePr>
          <p:cNvPr id="9" name="Objeto 8"/>
          <p:cNvGraphicFramePr>
            <a:graphicFrameLocks noChangeAspect="1"/>
          </p:cNvGraphicFramePr>
          <p:nvPr>
            <p:extLst/>
          </p:nvPr>
        </p:nvGraphicFramePr>
        <p:xfrm>
          <a:off x="294542" y="2439463"/>
          <a:ext cx="8664575" cy="3790950"/>
        </p:xfrm>
        <a:graphic>
          <a:graphicData uri="http://schemas.openxmlformats.org/presentationml/2006/ole">
            <mc:AlternateContent xmlns:mc="http://schemas.openxmlformats.org/markup-compatibility/2006">
              <mc:Choice xmlns:v="urn:schemas-microsoft-com:vml" Requires="v">
                <p:oleObj spid="_x0000_s59410" name="Planilha" r:id="rId3" imgW="10696454" imgH="3619620" progId="Excel.Sheet.8">
                  <p:embed/>
                </p:oleObj>
              </mc:Choice>
              <mc:Fallback>
                <p:oleObj name="Planilha" r:id="rId3" imgW="10696454" imgH="3619620" progId="Excel.Sheet.8">
                  <p:embed/>
                  <p:pic>
                    <p:nvPicPr>
                      <p:cNvPr id="0" name=""/>
                      <p:cNvPicPr/>
                      <p:nvPr/>
                    </p:nvPicPr>
                    <p:blipFill>
                      <a:blip r:embed="rId4"/>
                      <a:stretch>
                        <a:fillRect/>
                      </a:stretch>
                    </p:blipFill>
                    <p:spPr>
                      <a:xfrm>
                        <a:off x="294542" y="2439463"/>
                        <a:ext cx="8664575" cy="3790950"/>
                      </a:xfrm>
                      <a:prstGeom prst="rect">
                        <a:avLst/>
                      </a:prstGeom>
                    </p:spPr>
                  </p:pic>
                </p:oleObj>
              </mc:Fallback>
            </mc:AlternateContent>
          </a:graphicData>
        </a:graphic>
      </p:graphicFrame>
    </p:spTree>
    <p:extLst>
      <p:ext uri="{BB962C8B-B14F-4D97-AF65-F5344CB8AC3E}">
        <p14:creationId xmlns:p14="http://schemas.microsoft.com/office/powerpoint/2010/main" val="15222321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78</a:t>
            </a:fld>
            <a:endParaRPr lang="pt-BR" dirty="0">
              <a:solidFill>
                <a:prstClr val="black"/>
              </a:solidFill>
            </a:endParaRPr>
          </a:p>
        </p:txBody>
      </p:sp>
      <p:sp>
        <p:nvSpPr>
          <p:cNvPr id="5" name="Título 1"/>
          <p:cNvSpPr>
            <a:spLocks noGrp="1"/>
          </p:cNvSpPr>
          <p:nvPr>
            <p:ph type="title"/>
          </p:nvPr>
        </p:nvSpPr>
        <p:spPr>
          <a:xfrm>
            <a:off x="610199" y="620688"/>
            <a:ext cx="7911883" cy="799139"/>
          </a:xfrm>
        </p:spPr>
        <p:txBody>
          <a:bodyPr>
            <a:noAutofit/>
          </a:bodyPr>
          <a:lstStyle/>
          <a:p>
            <a:pPr algn="ctr"/>
            <a:r>
              <a:rPr lang="pt-BR" sz="2800" b="1" dirty="0" smtClean="0">
                <a:latin typeface="+mn-lt"/>
                <a:cs typeface="Arial" panose="020B0604020202020204" pitchFamily="34" charset="0"/>
              </a:rPr>
              <a:t>Quantidade e Valor de Benefícios Emitidos do RGPS, segundo a clientela – Posição em Janeiro de 2016</a:t>
            </a:r>
            <a:endParaRPr lang="pt-BR" sz="2800" b="1" dirty="0">
              <a:latin typeface="+mn-lt"/>
              <a:cs typeface="Arial" panose="020B0604020202020204" pitchFamily="34" charset="0"/>
            </a:endParaRPr>
          </a:p>
        </p:txBody>
      </p:sp>
      <p:sp>
        <p:nvSpPr>
          <p:cNvPr id="6" name="CaixaDeTexto 5"/>
          <p:cNvSpPr txBox="1"/>
          <p:nvPr/>
        </p:nvSpPr>
        <p:spPr>
          <a:xfrm>
            <a:off x="182649" y="6415801"/>
            <a:ext cx="2544743"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DATAPREV, SINTESEWEB</a:t>
            </a:r>
            <a:endParaRPr lang="pt-BR" sz="1000" dirty="0">
              <a:solidFill>
                <a:prstClr val="black"/>
              </a:solidFill>
              <a:latin typeface="Arial" charset="0"/>
              <a:cs typeface="Arial" charset="0"/>
            </a:endParaRPr>
          </a:p>
        </p:txBody>
      </p:sp>
      <p:sp>
        <p:nvSpPr>
          <p:cNvPr id="8" name="Título 1"/>
          <p:cNvSpPr txBox="1">
            <a:spLocks/>
          </p:cNvSpPr>
          <p:nvPr/>
        </p:nvSpPr>
        <p:spPr>
          <a:xfrm>
            <a:off x="182651" y="1463382"/>
            <a:ext cx="8766981" cy="734357"/>
          </a:xfrm>
          <a:prstGeom prst="rect">
            <a:avLst/>
          </a:prstGeom>
        </p:spPr>
        <p:txBody>
          <a:bodyPr vert="horz" lIns="91440" tIns="45720" rIns="91440" bIns="45720" rtlCol="0" anchor="ctr">
            <a:noAutofit/>
          </a:bodyPr>
          <a:lstStyle/>
          <a:p>
            <a:pPr algn="just" fontAlgn="auto">
              <a:lnSpc>
                <a:spcPct val="90000"/>
              </a:lnSpc>
              <a:spcAft>
                <a:spcPts val="0"/>
              </a:spcAft>
              <a:defRPr/>
            </a:pPr>
            <a:r>
              <a:rPr lang="pt-BR" sz="1800" dirty="0" smtClean="0">
                <a:solidFill>
                  <a:srgbClr val="000000"/>
                </a:solidFill>
                <a:latin typeface="Calibri"/>
                <a:cs typeface="Arial" panose="020B0604020202020204" pitchFamily="34" charset="0"/>
              </a:rPr>
              <a:t>Mais de 90% dos benefícios emitidos rurais estão concentrados em aposentadorias por idade (67,2%) e pensões por morte (25,1%). Já na clientela Urbana, esses dois grupos de espécies representam 46,0% do total de benefícios emitidos urbanos.</a:t>
            </a:r>
            <a:endParaRPr lang="pt-BR" sz="1800" dirty="0">
              <a:solidFill>
                <a:srgbClr val="000000"/>
              </a:solidFill>
              <a:latin typeface="Calibri"/>
              <a:cs typeface="Arial" panose="020B0604020202020204" pitchFamily="34" charset="0"/>
            </a:endParaRPr>
          </a:p>
        </p:txBody>
      </p:sp>
      <p:graphicFrame>
        <p:nvGraphicFramePr>
          <p:cNvPr id="9" name="Objeto 8"/>
          <p:cNvGraphicFramePr>
            <a:graphicFrameLocks noChangeAspect="1"/>
          </p:cNvGraphicFramePr>
          <p:nvPr>
            <p:extLst/>
          </p:nvPr>
        </p:nvGraphicFramePr>
        <p:xfrm>
          <a:off x="251520" y="2276872"/>
          <a:ext cx="8568952" cy="4133672"/>
        </p:xfrm>
        <a:graphic>
          <a:graphicData uri="http://schemas.openxmlformats.org/presentationml/2006/ole">
            <mc:AlternateContent xmlns:mc="http://schemas.openxmlformats.org/markup-compatibility/2006">
              <mc:Choice xmlns:v="urn:schemas-microsoft-com:vml" Requires="v">
                <p:oleObj spid="_x0000_s60434" name="Planilha" r:id="rId3" imgW="12173001" imgH="4286250" progId="Excel.Sheet.8">
                  <p:embed/>
                </p:oleObj>
              </mc:Choice>
              <mc:Fallback>
                <p:oleObj name="Planilha" r:id="rId3" imgW="12173001" imgH="4286250" progId="Excel.Sheet.8">
                  <p:embed/>
                  <p:pic>
                    <p:nvPicPr>
                      <p:cNvPr id="0" name=""/>
                      <p:cNvPicPr/>
                      <p:nvPr/>
                    </p:nvPicPr>
                    <p:blipFill>
                      <a:blip r:embed="rId4"/>
                      <a:stretch>
                        <a:fillRect/>
                      </a:stretch>
                    </p:blipFill>
                    <p:spPr>
                      <a:xfrm>
                        <a:off x="251520" y="2276872"/>
                        <a:ext cx="8568952" cy="4133672"/>
                      </a:xfrm>
                      <a:prstGeom prst="rect">
                        <a:avLst/>
                      </a:prstGeom>
                    </p:spPr>
                  </p:pic>
                </p:oleObj>
              </mc:Fallback>
            </mc:AlternateContent>
          </a:graphicData>
        </a:graphic>
      </p:graphicFrame>
    </p:spTree>
    <p:extLst>
      <p:ext uri="{BB962C8B-B14F-4D97-AF65-F5344CB8AC3E}">
        <p14:creationId xmlns:p14="http://schemas.microsoft.com/office/powerpoint/2010/main" val="1514300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79</a:t>
            </a:fld>
            <a:endParaRPr lang="pt-BR" dirty="0">
              <a:solidFill>
                <a:prstClr val="black"/>
              </a:solidFill>
            </a:endParaRPr>
          </a:p>
        </p:txBody>
      </p:sp>
      <p:sp>
        <p:nvSpPr>
          <p:cNvPr id="5" name="Título 1"/>
          <p:cNvSpPr>
            <a:spLocks noGrp="1"/>
          </p:cNvSpPr>
          <p:nvPr>
            <p:ph type="title"/>
          </p:nvPr>
        </p:nvSpPr>
        <p:spPr>
          <a:xfrm>
            <a:off x="440224" y="648412"/>
            <a:ext cx="8095820" cy="821516"/>
          </a:xfrm>
        </p:spPr>
        <p:txBody>
          <a:bodyPr>
            <a:noAutofit/>
          </a:bodyPr>
          <a:lstStyle/>
          <a:p>
            <a:pPr algn="ctr"/>
            <a:r>
              <a:rPr lang="pt-BR" sz="2800" b="1" dirty="0" smtClean="0">
                <a:latin typeface="+mn-lt"/>
                <a:cs typeface="Arial" panose="020B0604020202020204" pitchFamily="34" charset="0"/>
              </a:rPr>
              <a:t>Quantidade de Benefícios Rurais Emitidos do RGPS – </a:t>
            </a:r>
            <a:br>
              <a:rPr lang="pt-BR" sz="2800" b="1" dirty="0" smtClean="0">
                <a:latin typeface="+mn-lt"/>
                <a:cs typeface="Arial" panose="020B0604020202020204" pitchFamily="34" charset="0"/>
              </a:rPr>
            </a:br>
            <a:r>
              <a:rPr lang="pt-BR" sz="2800" b="1" dirty="0" smtClean="0">
                <a:latin typeface="+mn-lt"/>
                <a:cs typeface="Arial" panose="020B0604020202020204" pitchFamily="34" charset="0"/>
              </a:rPr>
              <a:t>2000 a 2015 (Posição em dezembro de cada ano)</a:t>
            </a:r>
            <a:endParaRPr lang="pt-BR" sz="2800" b="1" dirty="0">
              <a:latin typeface="+mn-lt"/>
              <a:cs typeface="Arial" panose="020B0604020202020204" pitchFamily="34" charset="0"/>
            </a:endParaRPr>
          </a:p>
        </p:txBody>
      </p:sp>
      <p:sp>
        <p:nvSpPr>
          <p:cNvPr id="6" name="CaixaDeTexto 5"/>
          <p:cNvSpPr txBox="1"/>
          <p:nvPr/>
        </p:nvSpPr>
        <p:spPr>
          <a:xfrm>
            <a:off x="193175" y="6412329"/>
            <a:ext cx="3056325"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DATAPREV, SINTESEWEB</a:t>
            </a:r>
            <a:endParaRPr lang="pt-BR" sz="1000" dirty="0">
              <a:solidFill>
                <a:prstClr val="black"/>
              </a:solidFill>
              <a:latin typeface="Arial" charset="0"/>
              <a:cs typeface="Arial" charset="0"/>
            </a:endParaRPr>
          </a:p>
        </p:txBody>
      </p:sp>
      <p:graphicFrame>
        <p:nvGraphicFramePr>
          <p:cNvPr id="8" name="Objeto 7"/>
          <p:cNvGraphicFramePr>
            <a:graphicFrameLocks noChangeAspect="1"/>
          </p:cNvGraphicFramePr>
          <p:nvPr>
            <p:extLst/>
          </p:nvPr>
        </p:nvGraphicFramePr>
        <p:xfrm>
          <a:off x="289469" y="1556792"/>
          <a:ext cx="8397331" cy="4799558"/>
        </p:xfrm>
        <a:graphic>
          <a:graphicData uri="http://schemas.openxmlformats.org/presentationml/2006/ole">
            <mc:AlternateContent xmlns:mc="http://schemas.openxmlformats.org/markup-compatibility/2006">
              <mc:Choice xmlns:v="urn:schemas-microsoft-com:vml" Requires="v">
                <p:oleObj spid="_x0000_s61458" name="Planilha" r:id="rId3" imgW="7772535" imgH="5695920" progId="Excel.Sheet.12">
                  <p:embed/>
                </p:oleObj>
              </mc:Choice>
              <mc:Fallback>
                <p:oleObj name="Planilha" r:id="rId3" imgW="7772535" imgH="5695920" progId="Excel.Sheet.12">
                  <p:embed/>
                  <p:pic>
                    <p:nvPicPr>
                      <p:cNvPr id="0" name=""/>
                      <p:cNvPicPr/>
                      <p:nvPr/>
                    </p:nvPicPr>
                    <p:blipFill>
                      <a:blip r:embed="rId4"/>
                      <a:stretch>
                        <a:fillRect/>
                      </a:stretch>
                    </p:blipFill>
                    <p:spPr>
                      <a:xfrm>
                        <a:off x="289469" y="1556792"/>
                        <a:ext cx="8397331" cy="4799558"/>
                      </a:xfrm>
                      <a:prstGeom prst="rect">
                        <a:avLst/>
                      </a:prstGeom>
                    </p:spPr>
                  </p:pic>
                </p:oleObj>
              </mc:Fallback>
            </mc:AlternateContent>
          </a:graphicData>
        </a:graphic>
      </p:graphicFrame>
    </p:spTree>
    <p:extLst>
      <p:ext uri="{BB962C8B-B14F-4D97-AF65-F5344CB8AC3E}">
        <p14:creationId xmlns:p14="http://schemas.microsoft.com/office/powerpoint/2010/main" val="2803325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799133"/>
            <a:ext cx="9142595" cy="5924699"/>
          </a:xfrm>
          <a:prstGeom prst="rect">
            <a:avLst/>
          </a:prstGeom>
        </p:spPr>
        <p:txBody>
          <a:bodyPr wrap="square">
            <a:spAutoFit/>
          </a:bodyPr>
          <a:lstStyle/>
          <a:p>
            <a:pPr algn="ctr"/>
            <a:r>
              <a:rPr lang="pt-BR" sz="2400" b="1" u="sng" dirty="0" smtClean="0">
                <a:solidFill>
                  <a:srgbClr val="002060"/>
                </a:solidFill>
              </a:rPr>
              <a:t>PPA 2012-2015 - METAS DO OBJETIVO ESTRATÉGICO 0252</a:t>
            </a:r>
            <a:endParaRPr lang="pt-BR" sz="2400" b="1" u="sng" dirty="0">
              <a:solidFill>
                <a:srgbClr val="FF0000"/>
              </a:solidFill>
            </a:endParaRPr>
          </a:p>
          <a:p>
            <a:pPr algn="just"/>
            <a:endParaRPr lang="pt-BR" sz="600" u="sng" dirty="0" smtClean="0"/>
          </a:p>
          <a:p>
            <a:pPr algn="just"/>
            <a:r>
              <a:rPr lang="pt-BR" sz="2200" dirty="0" smtClean="0">
                <a:sym typeface="Wingdings" panose="05000000000000000000" pitchFamily="2" charset="2"/>
              </a:rPr>
              <a:t> </a:t>
            </a:r>
            <a:r>
              <a:rPr lang="pt-BR" sz="2200" u="sng" dirty="0" smtClean="0"/>
              <a:t>OBJETIVO ESTRATÉGICO 0252</a:t>
            </a:r>
            <a:r>
              <a:rPr lang="pt-BR" sz="2200" dirty="0" smtClean="0"/>
              <a:t>:</a:t>
            </a:r>
          </a:p>
          <a:p>
            <a:pPr marL="180975" indent="-180975" algn="just">
              <a:buFont typeface="Arial" pitchFamily="34" charset="0"/>
              <a:buChar char="•"/>
            </a:pPr>
            <a:r>
              <a:rPr lang="pt-BR" dirty="0" smtClean="0"/>
              <a:t>Fomentar </a:t>
            </a:r>
            <a:r>
              <a:rPr lang="pt-BR" dirty="0"/>
              <a:t>políticas e ações de sustentabilidade dos regimes previdenciários, com foco em supervisão, controle e gestão de </a:t>
            </a:r>
            <a:r>
              <a:rPr lang="pt-BR" dirty="0" smtClean="0"/>
              <a:t>riscos.</a:t>
            </a:r>
          </a:p>
          <a:p>
            <a:pPr algn="just"/>
            <a:endParaRPr lang="pt-BR" sz="600" dirty="0" smtClean="0"/>
          </a:p>
          <a:p>
            <a:pPr algn="just"/>
            <a:r>
              <a:rPr lang="pt-BR" sz="2200" dirty="0" smtClean="0">
                <a:sym typeface="Wingdings" panose="05000000000000000000" pitchFamily="2" charset="2"/>
              </a:rPr>
              <a:t> </a:t>
            </a:r>
            <a:r>
              <a:rPr lang="pt-BR" sz="2200" u="sng" dirty="0" smtClean="0"/>
              <a:t>METAS</a:t>
            </a:r>
            <a:r>
              <a:rPr lang="pt-BR" sz="2200" dirty="0" smtClean="0"/>
              <a:t>:</a:t>
            </a:r>
          </a:p>
          <a:p>
            <a:pPr marL="180975" indent="-180975" algn="just">
              <a:buFont typeface="Arial" panose="020B0604020202020204" pitchFamily="34" charset="0"/>
              <a:buChar char="•"/>
            </a:pPr>
            <a:r>
              <a:rPr lang="pt-BR" sz="1850" dirty="0" smtClean="0"/>
              <a:t>Aumentar </a:t>
            </a:r>
            <a:r>
              <a:rPr lang="pt-BR" sz="1850" dirty="0"/>
              <a:t>os ativos totais dos RPPS dos Estados, DF e Municípios para 5% do </a:t>
            </a:r>
            <a:r>
              <a:rPr lang="pt-BR" sz="1850" dirty="0" smtClean="0"/>
              <a:t>PIB. </a:t>
            </a:r>
            <a:r>
              <a:rPr lang="pt-BR" sz="1850" dirty="0" smtClean="0">
                <a:solidFill>
                  <a:srgbClr val="FF0000"/>
                </a:solidFill>
              </a:rPr>
              <a:t>(3,37%)</a:t>
            </a:r>
            <a:endParaRPr lang="pt-BR" sz="1850" dirty="0">
              <a:solidFill>
                <a:srgbClr val="FF0000"/>
              </a:solidFill>
            </a:endParaRPr>
          </a:p>
          <a:p>
            <a:pPr marL="180975" indent="-180975" algn="just">
              <a:buFont typeface="Arial" panose="020B0604020202020204" pitchFamily="34" charset="0"/>
              <a:buChar char="•"/>
            </a:pPr>
            <a:r>
              <a:rPr lang="pt-BR" sz="1850" dirty="0"/>
              <a:t>Aumentar o superávit financeiro dos RPPS dos Municípios para 0,40% do PIB</a:t>
            </a:r>
            <a:r>
              <a:rPr lang="pt-BR" sz="1850" dirty="0" smtClean="0"/>
              <a:t>. </a:t>
            </a:r>
            <a:r>
              <a:rPr lang="pt-BR" sz="1850" dirty="0" smtClean="0">
                <a:solidFill>
                  <a:srgbClr val="FF0000"/>
                </a:solidFill>
              </a:rPr>
              <a:t>(0,20%)</a:t>
            </a:r>
            <a:endParaRPr lang="pt-BR" sz="1850" dirty="0">
              <a:solidFill>
                <a:srgbClr val="FF0000"/>
              </a:solidFill>
            </a:endParaRPr>
          </a:p>
          <a:p>
            <a:pPr marL="180975" indent="-180975" algn="just">
              <a:buFont typeface="Arial" panose="020B0604020202020204" pitchFamily="34" charset="0"/>
              <a:buChar char="•"/>
            </a:pPr>
            <a:r>
              <a:rPr lang="pt-BR" sz="1850" strike="sngStrike" dirty="0" smtClean="0"/>
              <a:t>Fomentar </a:t>
            </a:r>
            <a:r>
              <a:rPr lang="pt-BR" sz="1850" strike="sngStrike" dirty="0"/>
              <a:t>a criação de Regimes Próprios de Previdência Social nos municípios - </a:t>
            </a:r>
            <a:r>
              <a:rPr lang="pt-BR" sz="1850" strike="sngStrike" dirty="0" smtClean="0"/>
              <a:t>SPPS.</a:t>
            </a:r>
            <a:endParaRPr lang="pt-BR" sz="1850" strike="sngStrike" dirty="0"/>
          </a:p>
          <a:p>
            <a:pPr marL="180975" indent="-180975" algn="just">
              <a:buFont typeface="Arial" panose="020B0604020202020204" pitchFamily="34" charset="0"/>
              <a:buChar char="•"/>
            </a:pPr>
            <a:r>
              <a:rPr lang="pt-BR" sz="1850" strike="sngStrike" dirty="0" smtClean="0"/>
              <a:t>Reduzir </a:t>
            </a:r>
            <a:r>
              <a:rPr lang="pt-BR" sz="1850" strike="sngStrike" dirty="0"/>
              <a:t>o déficit atuarial dos RPPS dos Estados, DF e Municípios para 13,5% do </a:t>
            </a:r>
            <a:r>
              <a:rPr lang="pt-BR" sz="1850" strike="sngStrike" dirty="0" smtClean="0"/>
              <a:t>PIB. </a:t>
            </a:r>
            <a:r>
              <a:rPr lang="pt-BR" sz="1850" strike="sngStrike" dirty="0" smtClean="0">
                <a:solidFill>
                  <a:srgbClr val="FF0000"/>
                </a:solidFill>
              </a:rPr>
              <a:t>(59,64%)</a:t>
            </a:r>
            <a:endParaRPr lang="pt-BR" sz="1850" strike="sngStrike" dirty="0">
              <a:solidFill>
                <a:srgbClr val="FF0000"/>
              </a:solidFill>
            </a:endParaRPr>
          </a:p>
          <a:p>
            <a:pPr marL="180975" indent="-180975" algn="just">
              <a:buFont typeface="Arial" panose="020B0604020202020204" pitchFamily="34" charset="0"/>
              <a:buChar char="•"/>
            </a:pPr>
            <a:r>
              <a:rPr lang="pt-BR" sz="1850" dirty="0"/>
              <a:t>Reduzir o déficit financeiro do RPPS da União para o máximo de 0,80% do PIB</a:t>
            </a:r>
            <a:r>
              <a:rPr lang="pt-BR" sz="1850" dirty="0" smtClean="0"/>
              <a:t>. </a:t>
            </a:r>
            <a:r>
              <a:rPr lang="pt-BR" sz="1850" dirty="0" smtClean="0">
                <a:solidFill>
                  <a:srgbClr val="0000FF"/>
                </a:solidFill>
              </a:rPr>
              <a:t>(0,75%)</a:t>
            </a:r>
            <a:endParaRPr lang="pt-BR" sz="1850" dirty="0">
              <a:solidFill>
                <a:srgbClr val="0000FF"/>
              </a:solidFill>
            </a:endParaRPr>
          </a:p>
          <a:p>
            <a:pPr marL="180975" indent="-180975" algn="just">
              <a:buFont typeface="Arial" panose="020B0604020202020204" pitchFamily="34" charset="0"/>
              <a:buChar char="•"/>
            </a:pPr>
            <a:r>
              <a:rPr lang="pt-BR" sz="1850" dirty="0"/>
              <a:t>Reduzir o déficit financeiro dos RPPS dos Estados e DF para o máximo de 1% do PIB</a:t>
            </a:r>
            <a:r>
              <a:rPr lang="pt-BR" sz="1850" dirty="0" smtClean="0"/>
              <a:t>. </a:t>
            </a:r>
            <a:r>
              <a:rPr lang="pt-BR" sz="1850" dirty="0" smtClean="0">
                <a:solidFill>
                  <a:srgbClr val="0000FF"/>
                </a:solidFill>
              </a:rPr>
              <a:t>(0,92%)</a:t>
            </a:r>
            <a:endParaRPr lang="pt-BR" sz="1850" dirty="0">
              <a:solidFill>
                <a:srgbClr val="0000FF"/>
              </a:solidFill>
            </a:endParaRPr>
          </a:p>
          <a:p>
            <a:pPr marL="180975" indent="-180975" algn="just">
              <a:buFont typeface="Arial" panose="020B0604020202020204" pitchFamily="34" charset="0"/>
              <a:buChar char="•"/>
            </a:pPr>
            <a:r>
              <a:rPr lang="pt-BR" sz="1850" dirty="0" smtClean="0"/>
              <a:t>Reduzir </a:t>
            </a:r>
            <a:r>
              <a:rPr lang="pt-BR" sz="1850" dirty="0"/>
              <a:t>o ritmo de crescimento déficit atuarial do RPPS da União para no máximo </a:t>
            </a:r>
            <a:r>
              <a:rPr lang="pt-BR" sz="1850" dirty="0" smtClean="0"/>
              <a:t>30% </a:t>
            </a:r>
            <a:r>
              <a:rPr lang="pt-BR" sz="1850" dirty="0"/>
              <a:t>do </a:t>
            </a:r>
            <a:r>
              <a:rPr lang="pt-BR" sz="1850" dirty="0" smtClean="0"/>
              <a:t>PIB. </a:t>
            </a:r>
            <a:r>
              <a:rPr lang="pt-BR" sz="1850" dirty="0" smtClean="0">
                <a:solidFill>
                  <a:srgbClr val="0000FF"/>
                </a:solidFill>
              </a:rPr>
              <a:t>(20,21%)</a:t>
            </a:r>
            <a:endParaRPr lang="pt-BR" sz="1850" dirty="0">
              <a:solidFill>
                <a:srgbClr val="0000FF"/>
              </a:solidFill>
            </a:endParaRPr>
          </a:p>
          <a:p>
            <a:pPr marL="180975" indent="-180975" algn="just">
              <a:buFont typeface="Arial" panose="020B0604020202020204" pitchFamily="34" charset="0"/>
              <a:buChar char="•"/>
            </a:pPr>
            <a:r>
              <a:rPr lang="pt-BR" sz="1850" dirty="0" smtClean="0"/>
              <a:t>Reduzir </a:t>
            </a:r>
            <a:r>
              <a:rPr lang="pt-BR" sz="1850" dirty="0"/>
              <a:t>o ritmo de crescimento déficit atuarial dos RPPS dos Estados e DF União para no máximo </a:t>
            </a:r>
            <a:r>
              <a:rPr lang="pt-BR" sz="1850" dirty="0" smtClean="0"/>
              <a:t>50% </a:t>
            </a:r>
            <a:r>
              <a:rPr lang="pt-BR" sz="1850" dirty="0"/>
              <a:t>do </a:t>
            </a:r>
            <a:r>
              <a:rPr lang="pt-BR" sz="1850" dirty="0" smtClean="0"/>
              <a:t>PIB. </a:t>
            </a:r>
            <a:r>
              <a:rPr lang="pt-BR" sz="1850" dirty="0" smtClean="0">
                <a:solidFill>
                  <a:srgbClr val="0000FF"/>
                </a:solidFill>
              </a:rPr>
              <a:t>(49,77%)</a:t>
            </a:r>
            <a:endParaRPr lang="pt-BR" sz="1850" dirty="0">
              <a:solidFill>
                <a:srgbClr val="0000FF"/>
              </a:solidFill>
            </a:endParaRPr>
          </a:p>
          <a:p>
            <a:pPr marL="180975" indent="-180975" algn="just">
              <a:buFont typeface="Arial" panose="020B0604020202020204" pitchFamily="34" charset="0"/>
              <a:buChar char="•"/>
            </a:pPr>
            <a:r>
              <a:rPr lang="pt-BR" sz="1850" dirty="0" smtClean="0"/>
              <a:t>Reduzir </a:t>
            </a:r>
            <a:r>
              <a:rPr lang="pt-BR" sz="1850" dirty="0"/>
              <a:t>o ritmo de crescimento déficit atuarial dos RPPS dos Municípios para no máximo </a:t>
            </a:r>
            <a:r>
              <a:rPr lang="pt-BR" sz="1850" dirty="0" smtClean="0"/>
              <a:t>10% </a:t>
            </a:r>
            <a:r>
              <a:rPr lang="pt-BR" sz="1850" dirty="0"/>
              <a:t>do </a:t>
            </a:r>
            <a:r>
              <a:rPr lang="pt-BR" sz="1850" dirty="0" smtClean="0"/>
              <a:t>PIB. </a:t>
            </a:r>
            <a:r>
              <a:rPr lang="pt-BR" sz="1850" dirty="0" smtClean="0">
                <a:solidFill>
                  <a:srgbClr val="0000FF"/>
                </a:solidFill>
              </a:rPr>
              <a:t>(9,87%)</a:t>
            </a:r>
            <a:endParaRPr lang="pt-BR" sz="1850" dirty="0">
              <a:solidFill>
                <a:srgbClr val="0000FF"/>
              </a:solidFill>
            </a:endParaRPr>
          </a:p>
        </p:txBody>
      </p:sp>
    </p:spTree>
    <p:extLst>
      <p:ext uri="{BB962C8B-B14F-4D97-AF65-F5344CB8AC3E}">
        <p14:creationId xmlns:p14="http://schemas.microsoft.com/office/powerpoint/2010/main" val="187242013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80</a:t>
            </a:fld>
            <a:endParaRPr lang="pt-BR" dirty="0">
              <a:solidFill>
                <a:prstClr val="black"/>
              </a:solidFill>
            </a:endParaRPr>
          </a:p>
        </p:txBody>
      </p:sp>
      <p:sp>
        <p:nvSpPr>
          <p:cNvPr id="5" name="Título 1"/>
          <p:cNvSpPr>
            <a:spLocks noGrp="1"/>
          </p:cNvSpPr>
          <p:nvPr>
            <p:ph type="title"/>
          </p:nvPr>
        </p:nvSpPr>
        <p:spPr>
          <a:xfrm>
            <a:off x="402457" y="544022"/>
            <a:ext cx="8231832" cy="789982"/>
          </a:xfrm>
        </p:spPr>
        <p:txBody>
          <a:bodyPr>
            <a:noAutofit/>
          </a:bodyPr>
          <a:lstStyle/>
          <a:p>
            <a:pPr algn="ctr"/>
            <a:r>
              <a:rPr lang="pt-BR" sz="2400" b="1" dirty="0" smtClean="0">
                <a:latin typeface="+mn-lt"/>
                <a:cs typeface="Arial" panose="020B0604020202020204" pitchFamily="34" charset="0"/>
              </a:rPr>
              <a:t>Valor de Benefícios Rurais Emitidos do RGPS – Em R$ Nominais</a:t>
            </a:r>
            <a:br>
              <a:rPr lang="pt-BR" sz="2400" b="1" dirty="0" smtClean="0">
                <a:latin typeface="+mn-lt"/>
                <a:cs typeface="Arial" panose="020B0604020202020204" pitchFamily="34" charset="0"/>
              </a:rPr>
            </a:br>
            <a:r>
              <a:rPr lang="pt-BR" sz="2400" b="1" dirty="0" smtClean="0">
                <a:latin typeface="+mn-lt"/>
                <a:cs typeface="Arial" panose="020B0604020202020204" pitchFamily="34" charset="0"/>
              </a:rPr>
              <a:t>2000 a 2015 (Posição em dezembro de cada ano)</a:t>
            </a:r>
            <a:endParaRPr lang="pt-BR" sz="2400" b="1" dirty="0">
              <a:latin typeface="+mn-lt"/>
              <a:cs typeface="Arial" panose="020B0604020202020204" pitchFamily="34" charset="0"/>
            </a:endParaRPr>
          </a:p>
        </p:txBody>
      </p:sp>
      <p:sp>
        <p:nvSpPr>
          <p:cNvPr id="6" name="CaixaDeTexto 5"/>
          <p:cNvSpPr txBox="1"/>
          <p:nvPr/>
        </p:nvSpPr>
        <p:spPr>
          <a:xfrm>
            <a:off x="332334" y="6538912"/>
            <a:ext cx="3056325"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DATAPREV, SINTESEWEB</a:t>
            </a:r>
            <a:endParaRPr lang="pt-BR" sz="1000" dirty="0">
              <a:solidFill>
                <a:prstClr val="black"/>
              </a:solidFill>
              <a:latin typeface="Arial" charset="0"/>
              <a:cs typeface="Arial" charset="0"/>
            </a:endParaRPr>
          </a:p>
        </p:txBody>
      </p:sp>
      <p:sp>
        <p:nvSpPr>
          <p:cNvPr id="8" name="Título 1"/>
          <p:cNvSpPr txBox="1">
            <a:spLocks/>
          </p:cNvSpPr>
          <p:nvPr/>
        </p:nvSpPr>
        <p:spPr>
          <a:xfrm>
            <a:off x="72257" y="1181339"/>
            <a:ext cx="8892232" cy="734357"/>
          </a:xfrm>
          <a:prstGeom prst="rect">
            <a:avLst/>
          </a:prstGeom>
        </p:spPr>
        <p:txBody>
          <a:bodyPr vert="horz" lIns="91440" tIns="45720" rIns="91440" bIns="45720" rtlCol="0" anchor="ctr">
            <a:normAutofit/>
          </a:bodyPr>
          <a:lstStyle/>
          <a:p>
            <a:pPr algn="ctr" fontAlgn="auto">
              <a:lnSpc>
                <a:spcPct val="90000"/>
              </a:lnSpc>
              <a:spcAft>
                <a:spcPts val="0"/>
              </a:spcAft>
              <a:defRPr/>
            </a:pPr>
            <a:r>
              <a:rPr lang="pt-BR" sz="1800" dirty="0" smtClean="0">
                <a:solidFill>
                  <a:srgbClr val="000000"/>
                </a:solidFill>
                <a:latin typeface="Calibri"/>
                <a:cs typeface="Arial" panose="020B0604020202020204" pitchFamily="34" charset="0"/>
              </a:rPr>
              <a:t>Em dezembro de 2000, o valor emitido de aposentadoria por idade rural representou 65,0% do total do valor de benefícios emitidos rurais. Em 2015, esse percentual passou para 67,1%.</a:t>
            </a:r>
            <a:endParaRPr lang="pt-BR" sz="1800" dirty="0">
              <a:solidFill>
                <a:srgbClr val="000000"/>
              </a:solidFill>
              <a:latin typeface="Calibri"/>
              <a:cs typeface="Arial" panose="020B0604020202020204" pitchFamily="34" charset="0"/>
            </a:endParaRPr>
          </a:p>
        </p:txBody>
      </p:sp>
      <p:graphicFrame>
        <p:nvGraphicFramePr>
          <p:cNvPr id="9" name="Objeto 8"/>
          <p:cNvGraphicFramePr>
            <a:graphicFrameLocks noChangeAspect="1"/>
          </p:cNvGraphicFramePr>
          <p:nvPr>
            <p:extLst/>
          </p:nvPr>
        </p:nvGraphicFramePr>
        <p:xfrm>
          <a:off x="303758" y="1829581"/>
          <a:ext cx="8383042" cy="4641073"/>
        </p:xfrm>
        <a:graphic>
          <a:graphicData uri="http://schemas.openxmlformats.org/presentationml/2006/ole">
            <mc:AlternateContent xmlns:mc="http://schemas.openxmlformats.org/markup-compatibility/2006">
              <mc:Choice xmlns:v="urn:schemas-microsoft-com:vml" Requires="v">
                <p:oleObj spid="_x0000_s62482" name="Planilha" r:id="rId3" imgW="7972433" imgH="5143500" progId="Excel.Sheet.12">
                  <p:embed/>
                </p:oleObj>
              </mc:Choice>
              <mc:Fallback>
                <p:oleObj name="Planilha" r:id="rId3" imgW="7972433" imgH="5143500" progId="Excel.Sheet.12">
                  <p:embed/>
                  <p:pic>
                    <p:nvPicPr>
                      <p:cNvPr id="0" name=""/>
                      <p:cNvPicPr/>
                      <p:nvPr/>
                    </p:nvPicPr>
                    <p:blipFill>
                      <a:blip r:embed="rId4"/>
                      <a:stretch>
                        <a:fillRect/>
                      </a:stretch>
                    </p:blipFill>
                    <p:spPr>
                      <a:xfrm>
                        <a:off x="303758" y="1829581"/>
                        <a:ext cx="8383042" cy="4641073"/>
                      </a:xfrm>
                      <a:prstGeom prst="rect">
                        <a:avLst/>
                      </a:prstGeom>
                    </p:spPr>
                  </p:pic>
                </p:oleObj>
              </mc:Fallback>
            </mc:AlternateContent>
          </a:graphicData>
        </a:graphic>
      </p:graphicFrame>
    </p:spTree>
    <p:extLst>
      <p:ext uri="{BB962C8B-B14F-4D97-AF65-F5344CB8AC3E}">
        <p14:creationId xmlns:p14="http://schemas.microsoft.com/office/powerpoint/2010/main" val="2403410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81</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51520" y="1175462"/>
          <a:ext cx="8435279" cy="5251071"/>
        </p:xfrm>
        <a:graphic>
          <a:graphicData uri="http://schemas.openxmlformats.org/presentationml/2006/ole">
            <mc:AlternateContent xmlns:mc="http://schemas.openxmlformats.org/markup-compatibility/2006">
              <mc:Choice xmlns:v="urn:schemas-microsoft-com:vml" Requires="v">
                <p:oleObj spid="_x0000_s63506" name="Planilha" r:id="rId3" imgW="4829167" imgH="2981340" progId="Excel.Sheet.12">
                  <p:embed/>
                </p:oleObj>
              </mc:Choice>
              <mc:Fallback>
                <p:oleObj name="Planilha" r:id="rId3" imgW="4829167" imgH="2981340" progId="Excel.Sheet.12">
                  <p:embed/>
                  <p:pic>
                    <p:nvPicPr>
                      <p:cNvPr id="0" name=""/>
                      <p:cNvPicPr/>
                      <p:nvPr/>
                    </p:nvPicPr>
                    <p:blipFill>
                      <a:blip r:embed="rId4"/>
                      <a:stretch>
                        <a:fillRect/>
                      </a:stretch>
                    </p:blipFill>
                    <p:spPr>
                      <a:xfrm>
                        <a:off x="251520" y="1175462"/>
                        <a:ext cx="8435279" cy="5251071"/>
                      </a:xfrm>
                      <a:prstGeom prst="rect">
                        <a:avLst/>
                      </a:prstGeom>
                    </p:spPr>
                  </p:pic>
                </p:oleObj>
              </mc:Fallback>
            </mc:AlternateContent>
          </a:graphicData>
        </a:graphic>
      </p:graphicFrame>
      <p:sp>
        <p:nvSpPr>
          <p:cNvPr id="6" name="Título 1"/>
          <p:cNvSpPr txBox="1">
            <a:spLocks/>
          </p:cNvSpPr>
          <p:nvPr/>
        </p:nvSpPr>
        <p:spPr>
          <a:xfrm>
            <a:off x="75110" y="779560"/>
            <a:ext cx="8808513" cy="410758"/>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pt-BR" sz="2800" b="1" dirty="0" smtClean="0">
                <a:solidFill>
                  <a:prstClr val="black"/>
                </a:solidFill>
                <a:cs typeface="Arial" panose="020B0604020202020204" pitchFamily="34" charset="0"/>
              </a:rPr>
              <a:t>Concessões </a:t>
            </a:r>
            <a:r>
              <a:rPr lang="pt-BR" sz="2800" b="1" dirty="0">
                <a:solidFill>
                  <a:prstClr val="black"/>
                </a:solidFill>
                <a:cs typeface="Arial" panose="020B0604020202020204" pitchFamily="34" charset="0"/>
              </a:rPr>
              <a:t>de </a:t>
            </a:r>
            <a:r>
              <a:rPr lang="pt-BR" sz="2800" b="1" dirty="0" smtClean="0">
                <a:solidFill>
                  <a:prstClr val="black"/>
                </a:solidFill>
                <a:cs typeface="Arial" panose="020B0604020202020204" pitchFamily="34" charset="0"/>
              </a:rPr>
              <a:t>aposentadorias rurais por forma </a:t>
            </a:r>
            <a:r>
              <a:rPr lang="pt-BR" sz="2800" b="1" dirty="0">
                <a:solidFill>
                  <a:prstClr val="black"/>
                </a:solidFill>
                <a:cs typeface="Arial" panose="020B0604020202020204" pitchFamily="34" charset="0"/>
              </a:rPr>
              <a:t>de </a:t>
            </a:r>
            <a:r>
              <a:rPr lang="pt-BR" sz="2800" b="1" dirty="0" smtClean="0">
                <a:solidFill>
                  <a:prstClr val="black"/>
                </a:solidFill>
                <a:cs typeface="Arial" panose="020B0604020202020204" pitchFamily="34" charset="0"/>
              </a:rPr>
              <a:t>filiação</a:t>
            </a:r>
            <a:endParaRPr lang="pt-BR" sz="2800" b="1" dirty="0">
              <a:solidFill>
                <a:prstClr val="black"/>
              </a:solidFill>
              <a:cs typeface="Arial" panose="020B0604020202020204" pitchFamily="34" charset="0"/>
            </a:endParaRPr>
          </a:p>
        </p:txBody>
      </p:sp>
      <p:sp>
        <p:nvSpPr>
          <p:cNvPr id="7" name="CaixaDeTexto 6"/>
          <p:cNvSpPr txBox="1"/>
          <p:nvPr/>
        </p:nvSpPr>
        <p:spPr>
          <a:xfrm>
            <a:off x="178531" y="6167477"/>
            <a:ext cx="8601670" cy="707886"/>
          </a:xfrm>
          <a:prstGeom prst="rect">
            <a:avLst/>
          </a:prstGeom>
          <a:noFill/>
        </p:spPr>
        <p:txBody>
          <a:bodyPr wrap="square" rtlCol="0">
            <a:spAutoFit/>
          </a:bodyPr>
          <a:lstStyle/>
          <a:p>
            <a:r>
              <a:rPr lang="pt-BR" sz="1000" dirty="0">
                <a:solidFill>
                  <a:prstClr val="black"/>
                </a:solidFill>
                <a:latin typeface="Arial" charset="0"/>
                <a:cs typeface="Arial" charset="0"/>
              </a:rPr>
              <a:t>Fonte: SUIBE/INSS; Elaboração: CGEDA/MTPS.</a:t>
            </a:r>
          </a:p>
          <a:p>
            <a:endParaRPr lang="pt-BR" sz="1000" dirty="0" smtClean="0">
              <a:solidFill>
                <a:prstClr val="black"/>
              </a:solidFill>
              <a:latin typeface="Arial" charset="0"/>
              <a:cs typeface="Arial" charset="0"/>
            </a:endParaRPr>
          </a:p>
          <a:p>
            <a:r>
              <a:rPr lang="pt-BR" sz="1000" dirty="0" smtClean="0">
                <a:solidFill>
                  <a:prstClr val="black"/>
                </a:solidFill>
                <a:latin typeface="Arial" charset="0"/>
                <a:cs typeface="Arial" charset="0"/>
              </a:rPr>
              <a:t>Nota: 1. A forma de filiação é aquela indicada no CNIS na data de requerimento do benefício ou, no caso do desempregado, por auto declaração.</a:t>
            </a:r>
          </a:p>
          <a:p>
            <a:r>
              <a:rPr lang="pt-BR" sz="1000" dirty="0" smtClean="0">
                <a:solidFill>
                  <a:prstClr val="black"/>
                </a:solidFill>
                <a:latin typeface="Arial" charset="0"/>
                <a:cs typeface="Arial" charset="0"/>
              </a:rPr>
              <a:t>          2. De julho a setembro de 2015, ocorreu paralisação de servidores do INSS. </a:t>
            </a:r>
            <a:endParaRPr lang="pt-BR" sz="1000" dirty="0">
              <a:solidFill>
                <a:prstClr val="black"/>
              </a:solidFill>
              <a:latin typeface="Arial" charset="0"/>
              <a:cs typeface="Arial" charset="0"/>
            </a:endParaRPr>
          </a:p>
        </p:txBody>
      </p:sp>
    </p:spTree>
    <p:extLst>
      <p:ext uri="{BB962C8B-B14F-4D97-AF65-F5344CB8AC3E}">
        <p14:creationId xmlns:p14="http://schemas.microsoft.com/office/powerpoint/2010/main" val="22263524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82</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88066" y="2132857"/>
          <a:ext cx="8459202" cy="3600400"/>
        </p:xfrm>
        <a:graphic>
          <a:graphicData uri="http://schemas.openxmlformats.org/presentationml/2006/ole">
            <mc:AlternateContent xmlns:mc="http://schemas.openxmlformats.org/markup-compatibility/2006">
              <mc:Choice xmlns:v="urn:schemas-microsoft-com:vml" Requires="v">
                <p:oleObj spid="_x0000_s64530" name="Planilha" r:id="rId3" imgW="3733777" imgH="1723950" progId="Excel.Sheet.12">
                  <p:embed/>
                </p:oleObj>
              </mc:Choice>
              <mc:Fallback>
                <p:oleObj name="Planilha" r:id="rId3" imgW="3733777" imgH="1723950" progId="Excel.Sheet.12">
                  <p:embed/>
                  <p:pic>
                    <p:nvPicPr>
                      <p:cNvPr id="0" name=""/>
                      <p:cNvPicPr/>
                      <p:nvPr/>
                    </p:nvPicPr>
                    <p:blipFill>
                      <a:blip r:embed="rId4"/>
                      <a:stretch>
                        <a:fillRect/>
                      </a:stretch>
                    </p:blipFill>
                    <p:spPr>
                      <a:xfrm>
                        <a:off x="288066" y="2132857"/>
                        <a:ext cx="8459202" cy="3600400"/>
                      </a:xfrm>
                      <a:prstGeom prst="rect">
                        <a:avLst/>
                      </a:prstGeom>
                    </p:spPr>
                  </p:pic>
                </p:oleObj>
              </mc:Fallback>
            </mc:AlternateContent>
          </a:graphicData>
        </a:graphic>
      </p:graphicFrame>
      <p:sp>
        <p:nvSpPr>
          <p:cNvPr id="6" name="Título 1"/>
          <p:cNvSpPr txBox="1">
            <a:spLocks/>
          </p:cNvSpPr>
          <p:nvPr/>
        </p:nvSpPr>
        <p:spPr>
          <a:xfrm>
            <a:off x="146020" y="851000"/>
            <a:ext cx="8622357" cy="977723"/>
          </a:xfrm>
          <a:prstGeom prst="rect">
            <a:avLst/>
          </a:prstGeom>
        </p:spPr>
        <p:txBody>
          <a:bodyPr>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pt-BR" sz="2800" b="1" dirty="0" smtClean="0">
                <a:solidFill>
                  <a:prstClr val="black"/>
                </a:solidFill>
                <a:cs typeface="Arial" panose="020B0604020202020204" pitchFamily="34" charset="0"/>
              </a:rPr>
              <a:t>Concessões </a:t>
            </a:r>
            <a:r>
              <a:rPr lang="pt-BR" sz="2800" b="1" dirty="0">
                <a:solidFill>
                  <a:prstClr val="black"/>
                </a:solidFill>
                <a:cs typeface="Arial" panose="020B0604020202020204" pitchFamily="34" charset="0"/>
              </a:rPr>
              <a:t>de </a:t>
            </a:r>
            <a:r>
              <a:rPr lang="pt-BR" sz="2800" b="1" dirty="0" smtClean="0">
                <a:solidFill>
                  <a:prstClr val="black"/>
                </a:solidFill>
                <a:cs typeface="Arial" panose="020B0604020202020204" pitchFamily="34" charset="0"/>
              </a:rPr>
              <a:t>aposentadorias rurais por forma </a:t>
            </a:r>
            <a:r>
              <a:rPr lang="pt-BR" sz="2800" b="1" dirty="0">
                <a:solidFill>
                  <a:prstClr val="black"/>
                </a:solidFill>
                <a:cs typeface="Arial" panose="020B0604020202020204" pitchFamily="34" charset="0"/>
              </a:rPr>
              <a:t>de </a:t>
            </a:r>
            <a:r>
              <a:rPr lang="pt-BR" sz="2800" b="1" dirty="0" smtClean="0">
                <a:solidFill>
                  <a:prstClr val="black"/>
                </a:solidFill>
                <a:cs typeface="Arial" panose="020B0604020202020204" pitchFamily="34" charset="0"/>
              </a:rPr>
              <a:t>filiação e sexo - 2015</a:t>
            </a:r>
            <a:endParaRPr lang="pt-BR" sz="2800" b="1" dirty="0">
              <a:solidFill>
                <a:prstClr val="black"/>
              </a:solidFill>
              <a:cs typeface="Arial" panose="020B0604020202020204" pitchFamily="34" charset="0"/>
            </a:endParaRPr>
          </a:p>
        </p:txBody>
      </p:sp>
      <p:sp>
        <p:nvSpPr>
          <p:cNvPr id="2" name="Retângulo 1"/>
          <p:cNvSpPr/>
          <p:nvPr/>
        </p:nvSpPr>
        <p:spPr>
          <a:xfrm>
            <a:off x="288066" y="6350778"/>
            <a:ext cx="6287677" cy="246221"/>
          </a:xfrm>
          <a:prstGeom prst="rect">
            <a:avLst/>
          </a:prstGeom>
        </p:spPr>
        <p:txBody>
          <a:bodyPr wrap="square">
            <a:spAutoFit/>
          </a:bodyPr>
          <a:lstStyle/>
          <a:p>
            <a:r>
              <a:rPr lang="es-ES" sz="1000" dirty="0" err="1">
                <a:solidFill>
                  <a:prstClr val="black"/>
                </a:solidFill>
                <a:latin typeface="Arial" charset="0"/>
                <a:cs typeface="Arial" charset="0"/>
              </a:rPr>
              <a:t>Fonte</a:t>
            </a:r>
            <a:r>
              <a:rPr lang="es-ES" sz="1000" dirty="0">
                <a:solidFill>
                  <a:prstClr val="black"/>
                </a:solidFill>
                <a:latin typeface="Arial" charset="0"/>
                <a:cs typeface="Arial" charset="0"/>
              </a:rPr>
              <a:t>: SUIBE/INSS; </a:t>
            </a:r>
            <a:r>
              <a:rPr lang="es-ES" sz="1000" dirty="0" err="1">
                <a:solidFill>
                  <a:prstClr val="black"/>
                </a:solidFill>
                <a:latin typeface="Arial" charset="0"/>
                <a:cs typeface="Arial" charset="0"/>
              </a:rPr>
              <a:t>Elaboração</a:t>
            </a:r>
            <a:r>
              <a:rPr lang="es-ES" sz="1000" dirty="0">
                <a:solidFill>
                  <a:prstClr val="black"/>
                </a:solidFill>
                <a:latin typeface="Arial" charset="0"/>
                <a:cs typeface="Arial" charset="0"/>
              </a:rPr>
              <a:t>: CGEDA/MTPS.</a:t>
            </a:r>
          </a:p>
        </p:txBody>
      </p:sp>
    </p:spTree>
    <p:extLst>
      <p:ext uri="{BB962C8B-B14F-4D97-AF65-F5344CB8AC3E}">
        <p14:creationId xmlns:p14="http://schemas.microsoft.com/office/powerpoint/2010/main" val="327267280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83</a:t>
            </a:fld>
            <a:endParaRPr lang="pt-BR" dirty="0">
              <a:solidFill>
                <a:prstClr val="black"/>
              </a:solidFill>
            </a:endParaRPr>
          </a:p>
        </p:txBody>
      </p:sp>
      <p:graphicFrame>
        <p:nvGraphicFramePr>
          <p:cNvPr id="8" name="Objeto 7"/>
          <p:cNvGraphicFramePr>
            <a:graphicFrameLocks noChangeAspect="1"/>
          </p:cNvGraphicFramePr>
          <p:nvPr>
            <p:extLst/>
          </p:nvPr>
        </p:nvGraphicFramePr>
        <p:xfrm>
          <a:off x="242891" y="1340768"/>
          <a:ext cx="8721597" cy="5041132"/>
        </p:xfrm>
        <a:graphic>
          <a:graphicData uri="http://schemas.openxmlformats.org/presentationml/2006/ole">
            <mc:AlternateContent xmlns:mc="http://schemas.openxmlformats.org/markup-compatibility/2006">
              <mc:Choice xmlns:v="urn:schemas-microsoft-com:vml" Requires="v">
                <p:oleObj spid="_x0000_s65554" name="Planilha" r:id="rId3" imgW="9645480" imgH="6018336" progId="Excel.Sheet.12">
                  <p:embed/>
                </p:oleObj>
              </mc:Choice>
              <mc:Fallback>
                <p:oleObj name="Planilha" r:id="rId3" imgW="9645480" imgH="6018336" progId="Excel.Sheet.12">
                  <p:embed/>
                  <p:pic>
                    <p:nvPicPr>
                      <p:cNvPr id="0" name=""/>
                      <p:cNvPicPr/>
                      <p:nvPr/>
                    </p:nvPicPr>
                    <p:blipFill>
                      <a:blip r:embed="rId4"/>
                      <a:stretch>
                        <a:fillRect/>
                      </a:stretch>
                    </p:blipFill>
                    <p:spPr>
                      <a:xfrm>
                        <a:off x="242891" y="1340768"/>
                        <a:ext cx="8721597" cy="5041132"/>
                      </a:xfrm>
                      <a:prstGeom prst="rect">
                        <a:avLst/>
                      </a:prstGeom>
                    </p:spPr>
                  </p:pic>
                </p:oleObj>
              </mc:Fallback>
            </mc:AlternateContent>
          </a:graphicData>
        </a:graphic>
      </p:graphicFrame>
      <p:sp>
        <p:nvSpPr>
          <p:cNvPr id="9" name="CaixaDeTexto 5"/>
          <p:cNvSpPr txBox="1">
            <a:spLocks noChangeArrowheads="1"/>
          </p:cNvSpPr>
          <p:nvPr/>
        </p:nvSpPr>
        <p:spPr bwMode="auto">
          <a:xfrm>
            <a:off x="852538" y="606400"/>
            <a:ext cx="7402286" cy="954107"/>
          </a:xfrm>
          <a:prstGeom prst="rect">
            <a:avLst/>
          </a:prstGeom>
          <a:noFill/>
          <a:ln w="9525">
            <a:noFill/>
            <a:miter lim="800000"/>
            <a:headEnd/>
            <a:tailEnd/>
          </a:ln>
        </p:spPr>
        <p:txBody>
          <a:bodyPr wrap="square">
            <a:spAutoFit/>
          </a:bodyPr>
          <a:lstStyle/>
          <a:p>
            <a:pPr algn="ctr"/>
            <a:r>
              <a:rPr lang="pt-BR" sz="2800" b="1" dirty="0">
                <a:solidFill>
                  <a:prstClr val="black"/>
                </a:solidFill>
                <a:latin typeface="Calibri"/>
                <a:cs typeface="Arial" charset="0"/>
              </a:rPr>
              <a:t>Resultado da Previdência </a:t>
            </a:r>
            <a:r>
              <a:rPr lang="pt-BR" sz="2800" b="1" dirty="0" smtClean="0">
                <a:solidFill>
                  <a:prstClr val="black"/>
                </a:solidFill>
                <a:latin typeface="Calibri"/>
                <a:cs typeface="Arial" charset="0"/>
              </a:rPr>
              <a:t>Social Urbana </a:t>
            </a:r>
            <a:r>
              <a:rPr lang="pt-BR" sz="2800" b="1" dirty="0">
                <a:solidFill>
                  <a:prstClr val="black"/>
                </a:solidFill>
                <a:latin typeface="Calibri"/>
                <a:cs typeface="Arial" charset="0"/>
              </a:rPr>
              <a:t>e Rural </a:t>
            </a:r>
          </a:p>
          <a:p>
            <a:pPr algn="ctr"/>
            <a:r>
              <a:rPr lang="pt-BR" sz="2800" b="1" dirty="0">
                <a:solidFill>
                  <a:prstClr val="black"/>
                </a:solidFill>
                <a:latin typeface="Calibri"/>
                <a:cs typeface="Arial" charset="0"/>
              </a:rPr>
              <a:t>(Em R$ b</a:t>
            </a:r>
            <a:r>
              <a:rPr lang="pt-BR" sz="2800" b="1" dirty="0" smtClean="0">
                <a:solidFill>
                  <a:prstClr val="black"/>
                </a:solidFill>
                <a:latin typeface="Calibri"/>
                <a:cs typeface="Arial" charset="0"/>
              </a:rPr>
              <a:t>ilhões </a:t>
            </a:r>
            <a:r>
              <a:rPr lang="pt-BR" sz="2800" b="1" dirty="0">
                <a:solidFill>
                  <a:prstClr val="black"/>
                </a:solidFill>
                <a:latin typeface="Calibri"/>
                <a:cs typeface="Arial" charset="0"/>
              </a:rPr>
              <a:t>n</a:t>
            </a:r>
            <a:r>
              <a:rPr lang="pt-BR" sz="2800" b="1" dirty="0" smtClean="0">
                <a:solidFill>
                  <a:prstClr val="black"/>
                </a:solidFill>
                <a:latin typeface="Calibri"/>
                <a:cs typeface="Arial" charset="0"/>
              </a:rPr>
              <a:t>ominais)</a:t>
            </a:r>
            <a:endParaRPr lang="pt-BR" sz="2800" b="1" dirty="0">
              <a:solidFill>
                <a:prstClr val="black"/>
              </a:solidFill>
              <a:latin typeface="Calibri"/>
              <a:cs typeface="Arial" charset="0"/>
            </a:endParaRPr>
          </a:p>
        </p:txBody>
      </p:sp>
      <p:sp>
        <p:nvSpPr>
          <p:cNvPr id="10" name="CaixaDeTexto 7"/>
          <p:cNvSpPr txBox="1">
            <a:spLocks noChangeArrowheads="1"/>
          </p:cNvSpPr>
          <p:nvPr/>
        </p:nvSpPr>
        <p:spPr bwMode="auto">
          <a:xfrm>
            <a:off x="179512" y="6413502"/>
            <a:ext cx="2597203" cy="246221"/>
          </a:xfrm>
          <a:prstGeom prst="rect">
            <a:avLst/>
          </a:prstGeom>
          <a:noFill/>
          <a:ln w="9525">
            <a:noFill/>
            <a:miter lim="800000"/>
            <a:headEnd/>
            <a:tailEnd/>
          </a:ln>
        </p:spPr>
        <p:txBody>
          <a:bodyPr wrap="square">
            <a:spAutoFit/>
          </a:bodyPr>
          <a:lstStyle/>
          <a:p>
            <a:r>
              <a:rPr lang="pt-BR" sz="1000" dirty="0">
                <a:solidFill>
                  <a:prstClr val="black"/>
                </a:solidFill>
                <a:latin typeface="Arial" panose="020B0604020202020204" pitchFamily="34" charset="0"/>
                <a:cs typeface="Arial" panose="020B0604020202020204" pitchFamily="34" charset="0"/>
              </a:rPr>
              <a:t>Fonte: </a:t>
            </a:r>
            <a:r>
              <a:rPr lang="pt-BR" sz="1000" dirty="0" smtClean="0">
                <a:solidFill>
                  <a:prstClr val="black"/>
                </a:solidFill>
                <a:latin typeface="Arial" panose="020B0604020202020204" pitchFamily="34" charset="0"/>
                <a:cs typeface="Arial" panose="020B0604020202020204" pitchFamily="34" charset="0"/>
              </a:rPr>
              <a:t>Fluxo de Caixa do INSS</a:t>
            </a:r>
            <a:endParaRPr 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8740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84</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36541" y="1556792"/>
          <a:ext cx="8727947" cy="4611491"/>
        </p:xfrm>
        <a:graphic>
          <a:graphicData uri="http://schemas.openxmlformats.org/presentationml/2006/ole">
            <mc:AlternateContent xmlns:mc="http://schemas.openxmlformats.org/markup-compatibility/2006">
              <mc:Choice xmlns:v="urn:schemas-microsoft-com:vml" Requires="v">
                <p:oleObj spid="_x0000_s66578" name="Planilha" r:id="rId3" imgW="9645480" imgH="6018336" progId="Excel.Sheet.12">
                  <p:embed/>
                </p:oleObj>
              </mc:Choice>
              <mc:Fallback>
                <p:oleObj name="Planilha" r:id="rId3" imgW="9645480" imgH="6018336" progId="Excel.Sheet.12">
                  <p:embed/>
                  <p:pic>
                    <p:nvPicPr>
                      <p:cNvPr id="0" name=""/>
                      <p:cNvPicPr/>
                      <p:nvPr/>
                    </p:nvPicPr>
                    <p:blipFill>
                      <a:blip r:embed="rId4"/>
                      <a:stretch>
                        <a:fillRect/>
                      </a:stretch>
                    </p:blipFill>
                    <p:spPr>
                      <a:xfrm>
                        <a:off x="236541" y="1556792"/>
                        <a:ext cx="8727947" cy="4611491"/>
                      </a:xfrm>
                      <a:prstGeom prst="rect">
                        <a:avLst/>
                      </a:prstGeom>
                    </p:spPr>
                  </p:pic>
                </p:oleObj>
              </mc:Fallback>
            </mc:AlternateContent>
          </a:graphicData>
        </a:graphic>
      </p:graphicFrame>
      <p:sp>
        <p:nvSpPr>
          <p:cNvPr id="6" name="Título 1"/>
          <p:cNvSpPr>
            <a:spLocks noGrp="1"/>
          </p:cNvSpPr>
          <p:nvPr>
            <p:ph type="title"/>
          </p:nvPr>
        </p:nvSpPr>
        <p:spPr>
          <a:xfrm>
            <a:off x="168495" y="6215102"/>
            <a:ext cx="7861594" cy="323810"/>
          </a:xfrm>
        </p:spPr>
        <p:txBody>
          <a:bodyPr rtlCol="0">
            <a:noAutofit/>
          </a:bodyPr>
          <a:lstStyle/>
          <a:p>
            <a:pPr algn="just" eaLnBrk="1" fontAlgn="auto" hangingPunct="1">
              <a:spcAft>
                <a:spcPts val="0"/>
              </a:spcAft>
              <a:defRPr/>
            </a:pPr>
            <a:r>
              <a:rPr lang="pt-BR" sz="1800" b="1" dirty="0" smtClean="0">
                <a:latin typeface="+mn-lt"/>
              </a:rPr>
              <a:t>O valor da contribuição rural representou 2% da receita total do RGPS em 2015. </a:t>
            </a:r>
            <a:endParaRPr lang="pt-BR" sz="1800" b="1" dirty="0">
              <a:solidFill>
                <a:srgbClr val="FF0000"/>
              </a:solidFill>
              <a:latin typeface="+mn-lt"/>
            </a:endParaRPr>
          </a:p>
        </p:txBody>
      </p:sp>
      <p:sp>
        <p:nvSpPr>
          <p:cNvPr id="7" name="CaixaDeTexto 4"/>
          <p:cNvSpPr txBox="1">
            <a:spLocks noChangeArrowheads="1"/>
          </p:cNvSpPr>
          <p:nvPr/>
        </p:nvSpPr>
        <p:spPr bwMode="auto">
          <a:xfrm>
            <a:off x="327384" y="725795"/>
            <a:ext cx="8546260" cy="830997"/>
          </a:xfrm>
          <a:prstGeom prst="rect">
            <a:avLst/>
          </a:prstGeom>
          <a:noFill/>
          <a:ln w="9525">
            <a:noFill/>
            <a:miter lim="800000"/>
            <a:headEnd/>
            <a:tailEnd/>
          </a:ln>
        </p:spPr>
        <p:txBody>
          <a:bodyPr wrap="square">
            <a:spAutoFit/>
          </a:bodyPr>
          <a:lstStyle/>
          <a:p>
            <a:pPr algn="ctr"/>
            <a:r>
              <a:rPr lang="pt-BR" sz="2400" b="1" dirty="0">
                <a:solidFill>
                  <a:prstClr val="black"/>
                </a:solidFill>
                <a:latin typeface="Calibri"/>
                <a:cs typeface="Arial" charset="0"/>
              </a:rPr>
              <a:t>Receita anual da </a:t>
            </a:r>
            <a:r>
              <a:rPr lang="pt-BR" sz="2400" b="1" dirty="0" smtClean="0">
                <a:solidFill>
                  <a:prstClr val="black"/>
                </a:solidFill>
                <a:latin typeface="Calibri"/>
                <a:cs typeface="Arial" charset="0"/>
              </a:rPr>
              <a:t>Previdência Social Urbana </a:t>
            </a:r>
            <a:r>
              <a:rPr lang="pt-BR" sz="2400" b="1" dirty="0">
                <a:solidFill>
                  <a:prstClr val="black"/>
                </a:solidFill>
                <a:latin typeface="Calibri"/>
                <a:cs typeface="Arial" charset="0"/>
              </a:rPr>
              <a:t>e </a:t>
            </a:r>
            <a:r>
              <a:rPr lang="pt-BR" sz="2400" b="1" dirty="0" smtClean="0">
                <a:solidFill>
                  <a:prstClr val="black"/>
                </a:solidFill>
                <a:latin typeface="Calibri"/>
                <a:cs typeface="Arial" charset="0"/>
              </a:rPr>
              <a:t>Rural</a:t>
            </a:r>
            <a:r>
              <a:rPr lang="pt-BR" sz="2400" b="1" dirty="0">
                <a:solidFill>
                  <a:prstClr val="black"/>
                </a:solidFill>
                <a:latin typeface="Calibri"/>
                <a:cs typeface="Arial" charset="0"/>
              </a:rPr>
              <a:t>, contribuição</a:t>
            </a:r>
          </a:p>
          <a:p>
            <a:pPr algn="ctr"/>
            <a:r>
              <a:rPr lang="pt-BR" sz="2400" dirty="0">
                <a:solidFill>
                  <a:prstClr val="black"/>
                </a:solidFill>
                <a:latin typeface="Calibri"/>
                <a:cs typeface="Arial" charset="0"/>
              </a:rPr>
              <a:t>(em R$ </a:t>
            </a:r>
            <a:r>
              <a:rPr lang="pt-BR" sz="2400" dirty="0" smtClean="0">
                <a:solidFill>
                  <a:prstClr val="black"/>
                </a:solidFill>
                <a:latin typeface="Calibri"/>
                <a:cs typeface="Arial" charset="0"/>
              </a:rPr>
              <a:t>bilhões nominais)</a:t>
            </a:r>
            <a:endParaRPr lang="pt-BR" sz="2400" dirty="0">
              <a:solidFill>
                <a:prstClr val="black"/>
              </a:solidFill>
              <a:latin typeface="Calibri"/>
              <a:cs typeface="Arial" charset="0"/>
            </a:endParaRPr>
          </a:p>
        </p:txBody>
      </p:sp>
      <p:sp>
        <p:nvSpPr>
          <p:cNvPr id="9" name="CaixaDeTexto 6"/>
          <p:cNvSpPr txBox="1">
            <a:spLocks noChangeArrowheads="1"/>
          </p:cNvSpPr>
          <p:nvPr/>
        </p:nvSpPr>
        <p:spPr bwMode="auto">
          <a:xfrm>
            <a:off x="179390" y="6530587"/>
            <a:ext cx="2627566" cy="246221"/>
          </a:xfrm>
          <a:prstGeom prst="rect">
            <a:avLst/>
          </a:prstGeom>
          <a:noFill/>
          <a:ln w="9525">
            <a:noFill/>
            <a:miter lim="800000"/>
            <a:headEnd/>
            <a:tailEnd/>
          </a:ln>
        </p:spPr>
        <p:txBody>
          <a:bodyPr wrap="square">
            <a:spAutoFit/>
          </a:bodyPr>
          <a:lstStyle/>
          <a:p>
            <a:r>
              <a:rPr lang="pt-BR" sz="1000" dirty="0">
                <a:solidFill>
                  <a:prstClr val="black"/>
                </a:solidFill>
                <a:latin typeface="Arial" panose="020B0604020202020204" pitchFamily="34" charset="0"/>
                <a:cs typeface="Arial" panose="020B0604020202020204" pitchFamily="34" charset="0"/>
              </a:rPr>
              <a:t>Fonte: </a:t>
            </a:r>
            <a:r>
              <a:rPr lang="pt-BR" sz="1000" dirty="0" smtClean="0">
                <a:solidFill>
                  <a:prstClr val="black"/>
                </a:solidFill>
                <a:latin typeface="Arial" panose="020B0604020202020204" pitchFamily="34" charset="0"/>
                <a:cs typeface="Arial" panose="020B0604020202020204" pitchFamily="34" charset="0"/>
              </a:rPr>
              <a:t>Fluxo de Caixa do INSS</a:t>
            </a:r>
            <a:endParaRPr 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4877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85</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51520" y="1415946"/>
          <a:ext cx="8435280" cy="4602651"/>
        </p:xfrm>
        <a:graphic>
          <a:graphicData uri="http://schemas.openxmlformats.org/presentationml/2006/ole">
            <mc:AlternateContent xmlns:mc="http://schemas.openxmlformats.org/markup-compatibility/2006">
              <mc:Choice xmlns:v="urn:schemas-microsoft-com:vml" Requires="v">
                <p:oleObj spid="_x0000_s67602" name="Planilha" r:id="rId3" imgW="9646920" imgH="6016896" progId="Excel.Sheet.12">
                  <p:embed/>
                </p:oleObj>
              </mc:Choice>
              <mc:Fallback>
                <p:oleObj name="Planilha" r:id="rId3" imgW="9646920" imgH="6016896" progId="Excel.Sheet.12">
                  <p:embed/>
                  <p:pic>
                    <p:nvPicPr>
                      <p:cNvPr id="0" name=""/>
                      <p:cNvPicPr/>
                      <p:nvPr/>
                    </p:nvPicPr>
                    <p:blipFill>
                      <a:blip r:embed="rId4"/>
                      <a:stretch>
                        <a:fillRect/>
                      </a:stretch>
                    </p:blipFill>
                    <p:spPr>
                      <a:xfrm>
                        <a:off x="251520" y="1415946"/>
                        <a:ext cx="8435280" cy="4602651"/>
                      </a:xfrm>
                      <a:prstGeom prst="rect">
                        <a:avLst/>
                      </a:prstGeom>
                    </p:spPr>
                  </p:pic>
                </p:oleObj>
              </mc:Fallback>
            </mc:AlternateContent>
          </a:graphicData>
        </a:graphic>
      </p:graphicFrame>
      <p:sp>
        <p:nvSpPr>
          <p:cNvPr id="6" name="Título 1"/>
          <p:cNvSpPr>
            <a:spLocks noGrp="1"/>
          </p:cNvSpPr>
          <p:nvPr>
            <p:ph type="title"/>
          </p:nvPr>
        </p:nvSpPr>
        <p:spPr>
          <a:xfrm>
            <a:off x="101599" y="6036444"/>
            <a:ext cx="7442251" cy="413973"/>
          </a:xfrm>
        </p:spPr>
        <p:txBody>
          <a:bodyPr>
            <a:normAutofit/>
          </a:bodyPr>
          <a:lstStyle/>
          <a:p>
            <a:pPr algn="ctr"/>
            <a:r>
              <a:rPr lang="pt-BR" sz="1800" b="1" dirty="0" smtClean="0">
                <a:latin typeface="+mn-lt"/>
              </a:rPr>
              <a:t>Os benefícios rurais representam 22,5% da despesa total no RGPS em 2015. </a:t>
            </a:r>
            <a:endParaRPr lang="pt-BR" sz="1800" b="1" dirty="0">
              <a:latin typeface="+mn-lt"/>
            </a:endParaRPr>
          </a:p>
        </p:txBody>
      </p:sp>
      <p:sp>
        <p:nvSpPr>
          <p:cNvPr id="7" name="CaixaDeTexto 6"/>
          <p:cNvSpPr txBox="1"/>
          <p:nvPr/>
        </p:nvSpPr>
        <p:spPr>
          <a:xfrm>
            <a:off x="436712" y="620688"/>
            <a:ext cx="8064896" cy="830997"/>
          </a:xfrm>
          <a:prstGeom prst="rect">
            <a:avLst/>
          </a:prstGeom>
          <a:noFill/>
        </p:spPr>
        <p:txBody>
          <a:bodyPr wrap="square" rtlCol="0">
            <a:spAutoFit/>
          </a:bodyPr>
          <a:lstStyle/>
          <a:p>
            <a:pPr algn="ctr">
              <a:defRPr sz="2400" b="0" i="0" u="none" strike="noStrike" kern="1200" spc="0" baseline="0">
                <a:solidFill>
                  <a:prstClr val="black">
                    <a:lumMod val="65000"/>
                    <a:lumOff val="35000"/>
                  </a:prstClr>
                </a:solidFill>
                <a:latin typeface="+mn-lt"/>
                <a:ea typeface="+mn-ea"/>
                <a:cs typeface="+mn-cs"/>
              </a:defRPr>
            </a:pPr>
            <a:r>
              <a:rPr lang="pt-BR" sz="2400" b="1" dirty="0">
                <a:solidFill>
                  <a:prstClr val="black">
                    <a:lumMod val="95000"/>
                    <a:lumOff val="5000"/>
                  </a:prstClr>
                </a:solidFill>
                <a:latin typeface="Calibri"/>
                <a:cs typeface="Arial" charset="0"/>
              </a:rPr>
              <a:t>Despesa anual com benefícios da previdência urbana e rural</a:t>
            </a:r>
          </a:p>
          <a:p>
            <a:pPr algn="ctr">
              <a:defRPr sz="2400" b="0" i="0" u="none" strike="noStrike" kern="1200" spc="0" baseline="0">
                <a:solidFill>
                  <a:prstClr val="black">
                    <a:lumMod val="65000"/>
                    <a:lumOff val="35000"/>
                  </a:prstClr>
                </a:solidFill>
                <a:latin typeface="+mn-lt"/>
                <a:ea typeface="+mn-ea"/>
                <a:cs typeface="+mn-cs"/>
              </a:defRPr>
            </a:pPr>
            <a:r>
              <a:rPr lang="pt-BR" sz="2400" b="1" dirty="0">
                <a:solidFill>
                  <a:prstClr val="black">
                    <a:lumMod val="95000"/>
                    <a:lumOff val="5000"/>
                  </a:prstClr>
                </a:solidFill>
                <a:latin typeface="Calibri"/>
                <a:cs typeface="Arial" charset="0"/>
              </a:rPr>
              <a:t>(em R$ bilhões nominais)</a:t>
            </a:r>
          </a:p>
        </p:txBody>
      </p:sp>
      <p:sp>
        <p:nvSpPr>
          <p:cNvPr id="9" name="CaixaDeTexto 8"/>
          <p:cNvSpPr txBox="1"/>
          <p:nvPr/>
        </p:nvSpPr>
        <p:spPr>
          <a:xfrm>
            <a:off x="185744" y="6498750"/>
            <a:ext cx="2697096" cy="246221"/>
          </a:xfrm>
          <a:prstGeom prst="rect">
            <a:avLst/>
          </a:prstGeom>
          <a:noFill/>
        </p:spPr>
        <p:txBody>
          <a:bodyPr wrap="square" rtlCol="0">
            <a:spAutoFit/>
          </a:bodyPr>
          <a:lstStyle/>
          <a:p>
            <a:r>
              <a:rPr lang="pt-BR" sz="1000" dirty="0">
                <a:solidFill>
                  <a:prstClr val="black"/>
                </a:solidFill>
                <a:latin typeface="Arial" charset="0"/>
                <a:cs typeface="Arial" charset="0"/>
              </a:rPr>
              <a:t>Fonte: </a:t>
            </a:r>
            <a:r>
              <a:rPr lang="pt-BR" sz="1000" dirty="0" smtClean="0">
                <a:solidFill>
                  <a:prstClr val="black"/>
                </a:solidFill>
                <a:latin typeface="Arial" charset="0"/>
                <a:cs typeface="Arial" charset="0"/>
              </a:rPr>
              <a:t>Fluxo de Caixa do INSS.</a:t>
            </a:r>
            <a:endParaRPr lang="pt-BR" sz="1000" dirty="0">
              <a:solidFill>
                <a:prstClr val="black"/>
              </a:solidFill>
              <a:latin typeface="Arial" charset="0"/>
              <a:cs typeface="Arial" charset="0"/>
            </a:endParaRPr>
          </a:p>
        </p:txBody>
      </p:sp>
    </p:spTree>
    <p:extLst>
      <p:ext uri="{BB962C8B-B14F-4D97-AF65-F5344CB8AC3E}">
        <p14:creationId xmlns:p14="http://schemas.microsoft.com/office/powerpoint/2010/main" val="28569592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86</a:t>
            </a:fld>
            <a:endParaRPr lang="pt-BR" dirty="0">
              <a:solidFill>
                <a:prstClr val="black"/>
              </a:solidFill>
            </a:endParaRPr>
          </a:p>
        </p:txBody>
      </p:sp>
      <p:sp>
        <p:nvSpPr>
          <p:cNvPr id="5" name="Título 1"/>
          <p:cNvSpPr txBox="1">
            <a:spLocks/>
          </p:cNvSpPr>
          <p:nvPr/>
        </p:nvSpPr>
        <p:spPr>
          <a:xfrm>
            <a:off x="138351" y="6033925"/>
            <a:ext cx="7992889" cy="34797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1800" b="1" dirty="0" smtClean="0">
                <a:solidFill>
                  <a:prstClr val="black"/>
                </a:solidFill>
              </a:rPr>
              <a:t>Beneficios rurais representaram 32,8% do total de beneficiários no RGPS em 2015. </a:t>
            </a:r>
            <a:endParaRPr lang="pt-BR" sz="1800" b="1" dirty="0">
              <a:solidFill>
                <a:prstClr val="black"/>
              </a:solidFill>
            </a:endParaRPr>
          </a:p>
        </p:txBody>
      </p:sp>
      <p:graphicFrame>
        <p:nvGraphicFramePr>
          <p:cNvPr id="6" name="Objeto 5"/>
          <p:cNvGraphicFramePr>
            <a:graphicFrameLocks noChangeAspect="1"/>
          </p:cNvGraphicFramePr>
          <p:nvPr>
            <p:extLst/>
          </p:nvPr>
        </p:nvGraphicFramePr>
        <p:xfrm>
          <a:off x="270645" y="1484784"/>
          <a:ext cx="8693843" cy="4410919"/>
        </p:xfrm>
        <a:graphic>
          <a:graphicData uri="http://schemas.openxmlformats.org/presentationml/2006/ole">
            <mc:AlternateContent xmlns:mc="http://schemas.openxmlformats.org/markup-compatibility/2006">
              <mc:Choice xmlns:v="urn:schemas-microsoft-com:vml" Requires="v">
                <p:oleObj spid="_x0000_s68626" name="Planilha" r:id="rId3" imgW="9645480" imgH="6012216" progId="Excel.Sheet.12">
                  <p:embed/>
                </p:oleObj>
              </mc:Choice>
              <mc:Fallback>
                <p:oleObj name="Planilha" r:id="rId3" imgW="9645480" imgH="6012216" progId="Excel.Sheet.12">
                  <p:embed/>
                  <p:pic>
                    <p:nvPicPr>
                      <p:cNvPr id="0" name=""/>
                      <p:cNvPicPr/>
                      <p:nvPr/>
                    </p:nvPicPr>
                    <p:blipFill>
                      <a:blip r:embed="rId4"/>
                      <a:stretch>
                        <a:fillRect/>
                      </a:stretch>
                    </p:blipFill>
                    <p:spPr>
                      <a:xfrm>
                        <a:off x="270645" y="1484784"/>
                        <a:ext cx="8693843" cy="4410919"/>
                      </a:xfrm>
                      <a:prstGeom prst="rect">
                        <a:avLst/>
                      </a:prstGeom>
                    </p:spPr>
                  </p:pic>
                </p:oleObj>
              </mc:Fallback>
            </mc:AlternateContent>
          </a:graphicData>
        </a:graphic>
      </p:graphicFrame>
      <p:sp>
        <p:nvSpPr>
          <p:cNvPr id="7" name="CaixaDeTexto 6"/>
          <p:cNvSpPr txBox="1"/>
          <p:nvPr/>
        </p:nvSpPr>
        <p:spPr>
          <a:xfrm>
            <a:off x="724834" y="607513"/>
            <a:ext cx="7785463" cy="820119"/>
          </a:xfrm>
          <a:prstGeom prst="rect">
            <a:avLst/>
          </a:prstGeom>
          <a:noFill/>
        </p:spPr>
        <p:txBody>
          <a:bodyPr wrap="square" rtlCol="0">
            <a:noAutofit/>
          </a:bodyPr>
          <a:lstStyle/>
          <a:p>
            <a:pPr algn="ctr">
              <a:defRPr sz="1800" b="1" i="0" u="none" strike="noStrike" kern="1200" spc="0" baseline="0">
                <a:solidFill>
                  <a:prstClr val="black">
                    <a:lumMod val="65000"/>
                    <a:lumOff val="35000"/>
                  </a:prstClr>
                </a:solidFill>
                <a:latin typeface="+mn-lt"/>
                <a:ea typeface="+mn-ea"/>
                <a:cs typeface="+mn-cs"/>
              </a:defRPr>
            </a:pPr>
            <a:r>
              <a:rPr lang="pt-BR" sz="2400" b="1" dirty="0">
                <a:solidFill>
                  <a:prstClr val="black">
                    <a:lumMod val="95000"/>
                    <a:lumOff val="5000"/>
                  </a:prstClr>
                </a:solidFill>
                <a:latin typeface="Calibri"/>
                <a:cs typeface="Arial" charset="0"/>
              </a:rPr>
              <a:t>Evolução </a:t>
            </a:r>
            <a:r>
              <a:rPr lang="pt-BR" sz="2400" b="1" dirty="0" smtClean="0">
                <a:solidFill>
                  <a:prstClr val="black">
                    <a:lumMod val="95000"/>
                    <a:lumOff val="5000"/>
                  </a:prstClr>
                </a:solidFill>
                <a:latin typeface="Calibri"/>
                <a:cs typeface="Arial" charset="0"/>
              </a:rPr>
              <a:t>dos Benefícios </a:t>
            </a:r>
            <a:r>
              <a:rPr lang="pt-BR" sz="2400" b="1" dirty="0">
                <a:solidFill>
                  <a:prstClr val="black">
                    <a:lumMod val="95000"/>
                    <a:lumOff val="5000"/>
                  </a:prstClr>
                </a:solidFill>
                <a:latin typeface="Calibri"/>
                <a:cs typeface="Arial" charset="0"/>
              </a:rPr>
              <a:t>Rurais e </a:t>
            </a:r>
            <a:r>
              <a:rPr lang="pt-BR" sz="2400" b="1" dirty="0" smtClean="0">
                <a:solidFill>
                  <a:prstClr val="black">
                    <a:lumMod val="95000"/>
                    <a:lumOff val="5000"/>
                  </a:prstClr>
                </a:solidFill>
                <a:latin typeface="Calibri"/>
                <a:cs typeface="Arial" charset="0"/>
              </a:rPr>
              <a:t>Urbanos </a:t>
            </a:r>
            <a:endParaRPr lang="pt-BR" sz="2400" b="1" dirty="0">
              <a:solidFill>
                <a:prstClr val="black">
                  <a:lumMod val="95000"/>
                  <a:lumOff val="5000"/>
                </a:prstClr>
              </a:solidFill>
              <a:latin typeface="Calibri"/>
              <a:cs typeface="Arial" charset="0"/>
            </a:endParaRPr>
          </a:p>
          <a:p>
            <a:pPr algn="ctr">
              <a:defRPr sz="1800" b="1" i="0" u="none" strike="noStrike" kern="1200" spc="0" baseline="0">
                <a:solidFill>
                  <a:prstClr val="black">
                    <a:lumMod val="65000"/>
                    <a:lumOff val="35000"/>
                  </a:prstClr>
                </a:solidFill>
                <a:latin typeface="+mn-lt"/>
                <a:ea typeface="+mn-ea"/>
                <a:cs typeface="+mn-cs"/>
              </a:defRPr>
            </a:pPr>
            <a:r>
              <a:rPr lang="pt-BR" sz="2400" b="1" dirty="0">
                <a:solidFill>
                  <a:prstClr val="black">
                    <a:lumMod val="95000"/>
                    <a:lumOff val="5000"/>
                  </a:prstClr>
                </a:solidFill>
                <a:latin typeface="Calibri"/>
                <a:cs typeface="Arial" charset="0"/>
              </a:rPr>
              <a:t>(Em milhões de </a:t>
            </a:r>
            <a:r>
              <a:rPr lang="pt-BR" sz="2400" b="1" dirty="0" smtClean="0">
                <a:solidFill>
                  <a:prstClr val="black">
                    <a:lumMod val="95000"/>
                    <a:lumOff val="5000"/>
                  </a:prstClr>
                </a:solidFill>
                <a:latin typeface="Calibri"/>
                <a:cs typeface="Arial" charset="0"/>
              </a:rPr>
              <a:t>beneficiários – posição em dezembro)</a:t>
            </a:r>
            <a:endParaRPr lang="pt-BR" sz="2400" b="1" dirty="0">
              <a:solidFill>
                <a:prstClr val="black">
                  <a:lumMod val="95000"/>
                  <a:lumOff val="5000"/>
                </a:prstClr>
              </a:solidFill>
              <a:latin typeface="Calibri"/>
              <a:cs typeface="Arial" charset="0"/>
            </a:endParaRPr>
          </a:p>
        </p:txBody>
      </p:sp>
      <p:sp>
        <p:nvSpPr>
          <p:cNvPr id="8" name="CaixaDeTexto 7"/>
          <p:cNvSpPr txBox="1"/>
          <p:nvPr/>
        </p:nvSpPr>
        <p:spPr>
          <a:xfrm>
            <a:off x="168182" y="6516794"/>
            <a:ext cx="1836483" cy="246221"/>
          </a:xfrm>
          <a:prstGeom prst="rect">
            <a:avLst/>
          </a:prstGeom>
          <a:noFill/>
        </p:spPr>
        <p:txBody>
          <a:bodyPr wrap="square" rtlCol="0">
            <a:spAutoFit/>
          </a:bodyPr>
          <a:lstStyle/>
          <a:p>
            <a:r>
              <a:rPr lang="pt-BR" sz="1000" dirty="0" smtClean="0">
                <a:solidFill>
                  <a:prstClr val="black"/>
                </a:solidFill>
                <a:latin typeface="Arial" panose="020B0604020202020204" pitchFamily="34" charset="0"/>
                <a:cs typeface="Arial" panose="020B0604020202020204" pitchFamily="34" charset="0"/>
              </a:rPr>
              <a:t>Fonte: SPPS / </a:t>
            </a:r>
            <a:r>
              <a:rPr lang="pt-BR" sz="1000" dirty="0" err="1" smtClean="0">
                <a:solidFill>
                  <a:prstClr val="black"/>
                </a:solidFill>
                <a:latin typeface="Arial" panose="020B0604020202020204" pitchFamily="34" charset="0"/>
                <a:cs typeface="Arial" panose="020B0604020202020204" pitchFamily="34" charset="0"/>
              </a:rPr>
              <a:t>Sinteseweb</a:t>
            </a:r>
            <a:endParaRPr lang="pt-BR"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16044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87</a:t>
            </a:fld>
            <a:endParaRPr lang="pt-BR" dirty="0">
              <a:solidFill>
                <a:prstClr val="black"/>
              </a:solidFill>
            </a:endParaRPr>
          </a:p>
        </p:txBody>
      </p:sp>
      <p:sp>
        <p:nvSpPr>
          <p:cNvPr id="5" name="Título 1"/>
          <p:cNvSpPr>
            <a:spLocks noGrp="1"/>
          </p:cNvSpPr>
          <p:nvPr>
            <p:ph type="title"/>
          </p:nvPr>
        </p:nvSpPr>
        <p:spPr>
          <a:xfrm>
            <a:off x="193800" y="490960"/>
            <a:ext cx="8686800" cy="1480940"/>
          </a:xfrm>
        </p:spPr>
        <p:txBody>
          <a:bodyPr>
            <a:normAutofit/>
          </a:bodyPr>
          <a:lstStyle/>
          <a:p>
            <a:pPr algn="just"/>
            <a:r>
              <a:rPr lang="pt-BR" sz="1800" dirty="0" smtClean="0">
                <a:latin typeface="+mn-lt"/>
              </a:rPr>
              <a:t>A diferença de rendimento do trabalho entre rural agrícola e urbano, apesar de continuar elevada, tem diminuído ao longo do tempo, o que tem contribuído para melhorar a vida do trabalhador rural.</a:t>
            </a:r>
            <a:endParaRPr lang="pt-BR" sz="1800" dirty="0">
              <a:latin typeface="+mn-lt"/>
            </a:endParaRPr>
          </a:p>
        </p:txBody>
      </p:sp>
      <p:sp>
        <p:nvSpPr>
          <p:cNvPr id="7" name="CaixaDeTexto 6"/>
          <p:cNvSpPr txBox="1"/>
          <p:nvPr/>
        </p:nvSpPr>
        <p:spPr>
          <a:xfrm>
            <a:off x="250952" y="6310235"/>
            <a:ext cx="5004048" cy="400110"/>
          </a:xfrm>
          <a:prstGeom prst="rect">
            <a:avLst/>
          </a:prstGeom>
          <a:noFill/>
        </p:spPr>
        <p:txBody>
          <a:bodyPr wrap="square" rtlCol="0">
            <a:spAutoFit/>
          </a:bodyPr>
          <a:lstStyle/>
          <a:p>
            <a:r>
              <a:rPr lang="pt-BR" sz="1000" dirty="0" smtClean="0">
                <a:solidFill>
                  <a:prstClr val="black"/>
                </a:solidFill>
                <a:latin typeface="Arial" charset="0"/>
                <a:cs typeface="Arial" charset="0"/>
              </a:rPr>
              <a:t>Fonte: PNAD/IBGE , Dados harmonizados, Brasil sem Norte Rural.</a:t>
            </a:r>
          </a:p>
          <a:p>
            <a:r>
              <a:rPr lang="pt-BR" sz="1000" dirty="0" smtClean="0">
                <a:solidFill>
                  <a:prstClr val="black"/>
                </a:solidFill>
                <a:latin typeface="Arial" charset="0"/>
                <a:cs typeface="Arial" charset="0"/>
              </a:rPr>
              <a:t>*A PNAD não foi coletada em 2000 e 2010, devido à realização do Censo do IBGE.</a:t>
            </a:r>
            <a:endParaRPr lang="pt-BR" sz="1000" dirty="0">
              <a:solidFill>
                <a:prstClr val="black"/>
              </a:solidFill>
              <a:latin typeface="Arial" charset="0"/>
              <a:cs typeface="Arial" charset="0"/>
            </a:endParaRPr>
          </a:p>
        </p:txBody>
      </p:sp>
      <p:graphicFrame>
        <p:nvGraphicFramePr>
          <p:cNvPr id="8" name="Gráfico 7"/>
          <p:cNvGraphicFramePr>
            <a:graphicFrameLocks/>
          </p:cNvGraphicFramePr>
          <p:nvPr>
            <p:extLst/>
          </p:nvPr>
        </p:nvGraphicFramePr>
        <p:xfrm>
          <a:off x="179512" y="1754555"/>
          <a:ext cx="8686800" cy="4603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5424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88</a:t>
            </a:fld>
            <a:endParaRPr lang="pt-BR" dirty="0">
              <a:solidFill>
                <a:prstClr val="black"/>
              </a:solidFill>
            </a:endParaRPr>
          </a:p>
        </p:txBody>
      </p:sp>
      <p:sp>
        <p:nvSpPr>
          <p:cNvPr id="5" name="Título 1"/>
          <p:cNvSpPr>
            <a:spLocks noGrp="1"/>
          </p:cNvSpPr>
          <p:nvPr>
            <p:ph type="title"/>
          </p:nvPr>
        </p:nvSpPr>
        <p:spPr>
          <a:xfrm>
            <a:off x="179513" y="698776"/>
            <a:ext cx="8507288" cy="1244536"/>
          </a:xfrm>
        </p:spPr>
        <p:txBody>
          <a:bodyPr>
            <a:noAutofit/>
          </a:bodyPr>
          <a:lstStyle/>
          <a:p>
            <a:pPr algn="just"/>
            <a:r>
              <a:rPr lang="pt-BR" sz="1800" dirty="0" smtClean="0">
                <a:latin typeface="+mn-lt"/>
              </a:rPr>
              <a:t>A </a:t>
            </a:r>
            <a:r>
              <a:rPr lang="pt-BR" sz="1800" dirty="0" err="1" smtClean="0">
                <a:latin typeface="+mn-lt"/>
              </a:rPr>
              <a:t>judicialização</a:t>
            </a:r>
            <a:r>
              <a:rPr lang="pt-BR" sz="1800" dirty="0" smtClean="0">
                <a:latin typeface="+mn-lt"/>
              </a:rPr>
              <a:t> tem sido mais forte na concessão de aposentadoria rural, chegando a 30,2% em 2015. Esses dados mostram a necessidade de aperfeiçoar a legislação previdenciária, no que se refere ao reconhecimento do direito na concessão de aposentadoria rural.</a:t>
            </a:r>
            <a:endParaRPr lang="pt-BR" sz="1800" dirty="0">
              <a:latin typeface="+mn-lt"/>
            </a:endParaRPr>
          </a:p>
        </p:txBody>
      </p:sp>
      <p:graphicFrame>
        <p:nvGraphicFramePr>
          <p:cNvPr id="6" name="Objeto 5"/>
          <p:cNvGraphicFramePr>
            <a:graphicFrameLocks noChangeAspect="1"/>
          </p:cNvGraphicFramePr>
          <p:nvPr>
            <p:extLst/>
          </p:nvPr>
        </p:nvGraphicFramePr>
        <p:xfrm>
          <a:off x="280664" y="2057616"/>
          <a:ext cx="8406136" cy="4179696"/>
        </p:xfrm>
        <a:graphic>
          <a:graphicData uri="http://schemas.openxmlformats.org/presentationml/2006/ole">
            <mc:AlternateContent xmlns:mc="http://schemas.openxmlformats.org/markup-compatibility/2006">
              <mc:Choice xmlns:v="urn:schemas-microsoft-com:vml" Requires="v">
                <p:oleObj spid="_x0000_s69650" name="Planilha" r:id="rId3" imgW="5934010" imgH="2847960" progId="Excel.Sheet.12">
                  <p:embed/>
                </p:oleObj>
              </mc:Choice>
              <mc:Fallback>
                <p:oleObj name="Planilha" r:id="rId3" imgW="5934010" imgH="2847960" progId="Excel.Sheet.12">
                  <p:embed/>
                  <p:pic>
                    <p:nvPicPr>
                      <p:cNvPr id="0" name=""/>
                      <p:cNvPicPr/>
                      <p:nvPr/>
                    </p:nvPicPr>
                    <p:blipFill>
                      <a:blip r:embed="rId4"/>
                      <a:stretch>
                        <a:fillRect/>
                      </a:stretch>
                    </p:blipFill>
                    <p:spPr>
                      <a:xfrm>
                        <a:off x="280664" y="2057616"/>
                        <a:ext cx="8406136" cy="4179696"/>
                      </a:xfrm>
                      <a:prstGeom prst="rect">
                        <a:avLst/>
                      </a:prstGeom>
                    </p:spPr>
                  </p:pic>
                </p:oleObj>
              </mc:Fallback>
            </mc:AlternateContent>
          </a:graphicData>
        </a:graphic>
      </p:graphicFrame>
      <p:sp>
        <p:nvSpPr>
          <p:cNvPr id="2" name="Retângulo 1"/>
          <p:cNvSpPr/>
          <p:nvPr/>
        </p:nvSpPr>
        <p:spPr>
          <a:xfrm>
            <a:off x="280664" y="6321353"/>
            <a:ext cx="1351652" cy="246221"/>
          </a:xfrm>
          <a:prstGeom prst="rect">
            <a:avLst/>
          </a:prstGeom>
        </p:spPr>
        <p:txBody>
          <a:bodyPr wrap="none">
            <a:spAutoFit/>
          </a:bodyPr>
          <a:lstStyle/>
          <a:p>
            <a:r>
              <a:rPr lang="es-ES" sz="1000" dirty="0" err="1">
                <a:solidFill>
                  <a:prstClr val="black"/>
                </a:solidFill>
                <a:latin typeface="Arial" charset="0"/>
                <a:cs typeface="Arial" charset="0"/>
              </a:rPr>
              <a:t>Fonte</a:t>
            </a:r>
            <a:r>
              <a:rPr lang="es-ES" sz="1000" dirty="0">
                <a:solidFill>
                  <a:prstClr val="black"/>
                </a:solidFill>
                <a:latin typeface="Arial" charset="0"/>
                <a:cs typeface="Arial" charset="0"/>
              </a:rPr>
              <a:t>: SPPS / </a:t>
            </a:r>
            <a:r>
              <a:rPr lang="es-ES" sz="1000" dirty="0" err="1">
                <a:solidFill>
                  <a:prstClr val="black"/>
                </a:solidFill>
                <a:latin typeface="Arial" charset="0"/>
                <a:cs typeface="Arial" charset="0"/>
              </a:rPr>
              <a:t>Suibe</a:t>
            </a:r>
            <a:endParaRPr lang="es-ES" sz="1000" dirty="0">
              <a:solidFill>
                <a:prstClr val="black"/>
              </a:solidFill>
              <a:latin typeface="Arial" charset="0"/>
              <a:cs typeface="Arial" charset="0"/>
            </a:endParaRPr>
          </a:p>
        </p:txBody>
      </p:sp>
    </p:spTree>
    <p:extLst>
      <p:ext uri="{BB962C8B-B14F-4D97-AF65-F5344CB8AC3E}">
        <p14:creationId xmlns:p14="http://schemas.microsoft.com/office/powerpoint/2010/main" val="11974774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89</a:t>
            </a:fld>
            <a:endParaRPr lang="pt-BR" dirty="0">
              <a:solidFill>
                <a:prstClr val="black"/>
              </a:solidFill>
            </a:endParaRPr>
          </a:p>
        </p:txBody>
      </p:sp>
      <p:sp>
        <p:nvSpPr>
          <p:cNvPr id="5" name="Título 1"/>
          <p:cNvSpPr>
            <a:spLocks noGrp="1"/>
          </p:cNvSpPr>
          <p:nvPr>
            <p:ph type="title"/>
          </p:nvPr>
        </p:nvSpPr>
        <p:spPr>
          <a:xfrm>
            <a:off x="167969" y="629766"/>
            <a:ext cx="8533119" cy="1137237"/>
          </a:xfrm>
        </p:spPr>
        <p:txBody>
          <a:bodyPr>
            <a:noAutofit/>
          </a:bodyPr>
          <a:lstStyle/>
          <a:p>
            <a:pPr algn="just"/>
            <a:r>
              <a:rPr lang="pt-BR" sz="2000" b="1" dirty="0" smtClean="0">
                <a:latin typeface="+mn-lt"/>
                <a:cs typeface="Arial" panose="020B0604020202020204" pitchFamily="34" charset="0"/>
              </a:rPr>
              <a:t>Participação percentual da quantidade de benefícios rurais concedidos por via judicial sobre o total da concessão rural, segundo os principais grupos de espécies – 2005 a 2015</a:t>
            </a:r>
            <a:endParaRPr lang="pt-BR" sz="2000" b="1" dirty="0">
              <a:latin typeface="+mn-lt"/>
              <a:cs typeface="Arial" panose="020B0604020202020204" pitchFamily="34" charset="0"/>
            </a:endParaRPr>
          </a:p>
        </p:txBody>
      </p:sp>
      <p:pic>
        <p:nvPicPr>
          <p:cNvPr id="6" name="Imagem 5"/>
          <p:cNvPicPr>
            <a:picLocks noChangeAspect="1"/>
          </p:cNvPicPr>
          <p:nvPr/>
        </p:nvPicPr>
        <p:blipFill>
          <a:blip r:embed="rId2"/>
          <a:stretch>
            <a:fillRect/>
          </a:stretch>
        </p:blipFill>
        <p:spPr>
          <a:xfrm>
            <a:off x="251520" y="1844824"/>
            <a:ext cx="8449568" cy="4502830"/>
          </a:xfrm>
          <a:prstGeom prst="rect">
            <a:avLst/>
          </a:prstGeom>
        </p:spPr>
      </p:pic>
      <p:sp>
        <p:nvSpPr>
          <p:cNvPr id="7" name="CaixaDeTexto 6"/>
          <p:cNvSpPr txBox="1"/>
          <p:nvPr/>
        </p:nvSpPr>
        <p:spPr>
          <a:xfrm>
            <a:off x="179512" y="6415801"/>
            <a:ext cx="1836483"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SPPS / </a:t>
            </a:r>
            <a:r>
              <a:rPr lang="pt-BR" sz="1000" dirty="0" err="1" smtClean="0">
                <a:solidFill>
                  <a:prstClr val="black"/>
                </a:solidFill>
                <a:latin typeface="Arial" charset="0"/>
                <a:cs typeface="Arial" charset="0"/>
              </a:rPr>
              <a:t>Sinteseweb</a:t>
            </a:r>
            <a:endParaRPr lang="pt-BR" sz="1000" dirty="0">
              <a:solidFill>
                <a:prstClr val="black"/>
              </a:solidFill>
              <a:latin typeface="Arial" charset="0"/>
              <a:cs typeface="Arial" charset="0"/>
            </a:endParaRPr>
          </a:p>
        </p:txBody>
      </p:sp>
    </p:spTree>
    <p:extLst>
      <p:ext uri="{BB962C8B-B14F-4D97-AF65-F5344CB8AC3E}">
        <p14:creationId xmlns:p14="http://schemas.microsoft.com/office/powerpoint/2010/main" val="1005833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nvPr>
        </p:nvGraphicFramePr>
        <p:xfrm>
          <a:off x="-2" y="1196752"/>
          <a:ext cx="9144002" cy="5400594"/>
        </p:xfrm>
        <a:graphic>
          <a:graphicData uri="http://schemas.openxmlformats.org/drawingml/2006/table">
            <a:tbl>
              <a:tblPr>
                <a:tableStyleId>{5C22544A-7EE6-4342-B048-85BDC9FD1C3A}</a:tableStyleId>
              </a:tblPr>
              <a:tblGrid>
                <a:gridCol w="888424"/>
                <a:gridCol w="1595346"/>
                <a:gridCol w="1306068"/>
                <a:gridCol w="1338541"/>
                <a:gridCol w="1338541"/>
                <a:gridCol w="1338541"/>
                <a:gridCol w="1338541"/>
              </a:tblGrid>
              <a:tr h="501143">
                <a:tc>
                  <a:txBody>
                    <a:bodyPr/>
                    <a:lstStyle/>
                    <a:p>
                      <a:pPr algn="ctr" fontAlgn="ctr"/>
                      <a:r>
                        <a:rPr lang="pt-BR" sz="1200" b="1" i="0" u="none" strike="noStrike" dirty="0" smtClean="0">
                          <a:effectLst/>
                          <a:latin typeface="Calibri" panose="020F0502020204030204" pitchFamily="34" charset="0"/>
                        </a:rPr>
                        <a:t>ENTE</a:t>
                      </a:r>
                      <a:endParaRPr lang="pt-BR" sz="1200" b="1" i="0" u="none" strike="noStrike" dirty="0">
                        <a:effectLst/>
                        <a:latin typeface="Calibri" panose="020F0502020204030204" pitchFamily="34" charset="0"/>
                      </a:endParaRPr>
                    </a:p>
                  </a:txBody>
                  <a:tcPr marL="5453" marR="5453" marT="54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200" b="1" i="0" u="none" strike="noStrike" dirty="0">
                          <a:effectLst/>
                          <a:latin typeface="Calibri" panose="020F0502020204030204" pitchFamily="34" charset="0"/>
                        </a:rPr>
                        <a:t>INDICADOR </a:t>
                      </a:r>
                      <a:r>
                        <a:rPr lang="pt-BR" sz="1200" b="1" i="0" u="none" strike="noStrike" dirty="0" smtClean="0">
                          <a:effectLst/>
                          <a:latin typeface="Calibri" panose="020F0502020204030204" pitchFamily="34" charset="0"/>
                        </a:rPr>
                        <a:t>RESULTADO OPERACIONAL ANUAL</a:t>
                      </a:r>
                      <a:endParaRPr lang="pt-BR" sz="1200" b="1" i="0" u="none" strike="noStrike" dirty="0">
                        <a:effectLst/>
                        <a:latin typeface="Calibri" panose="020F0502020204030204" pitchFamily="34"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pt-BR" sz="1400" b="1" i="0" u="none" strike="noStrike" dirty="0">
                          <a:effectLst/>
                          <a:latin typeface="Calibri" panose="020F0502020204030204" pitchFamily="34" charset="0"/>
                        </a:rPr>
                        <a:t>2011</a:t>
                      </a:r>
                    </a:p>
                  </a:txBody>
                  <a:tcPr marL="7144" marR="7144" marT="7144" marB="0"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2012</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2013</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a:effectLst/>
                          <a:latin typeface="Calibri" panose="020F0502020204030204" pitchFamily="34" charset="0"/>
                        </a:rPr>
                        <a:t>2014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pt-BR" sz="1400" b="1" i="0" u="none" strike="noStrike" dirty="0" smtClean="0">
                          <a:effectLst/>
                          <a:latin typeface="Calibri" panose="020F0502020204030204" pitchFamily="34" charset="0"/>
                        </a:rPr>
                        <a:t>2015</a:t>
                      </a:r>
                      <a:endParaRPr lang="pt-BR" sz="1400" b="1" i="0" u="none" strike="noStrike" dirty="0">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r h="288203">
                <a:tc rowSpan="4">
                  <a:txBody>
                    <a:bodyPr/>
                    <a:lstStyle/>
                    <a:p>
                      <a:pPr algn="ctr" fontAlgn="ctr"/>
                      <a:r>
                        <a:rPr lang="pt-BR" sz="1200" b="1" u="none" strike="noStrike" dirty="0" smtClean="0">
                          <a:effectLst/>
                          <a:latin typeface="Calibri" panose="020F0502020204030204" pitchFamily="34" charset="0"/>
                        </a:rPr>
                        <a:t>MUNICIPIOS </a:t>
                      </a:r>
                    </a:p>
                    <a:p>
                      <a:pPr algn="ctr" fontAlgn="ctr"/>
                      <a:r>
                        <a:rPr lang="pt-BR" sz="1200" b="1" u="none" strike="noStrike" dirty="0" smtClean="0">
                          <a:effectLst/>
                          <a:latin typeface="Calibri" panose="020F0502020204030204" pitchFamily="34" charset="0"/>
                        </a:rPr>
                        <a:t>(DIPR)</a:t>
                      </a:r>
                      <a:endParaRPr lang="pt-BR" sz="12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pt-BR" sz="1100" b="1" u="none" strike="noStrike" dirty="0">
                          <a:effectLst/>
                          <a:latin typeface="Calibri" panose="020F0502020204030204" pitchFamily="34" charset="0"/>
                        </a:rPr>
                        <a:t>RECEITA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26.961.682.039,25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31.088.233.748,03</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29.910.450.496,40</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36.370.598.073,75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smtClean="0">
                          <a:solidFill>
                            <a:srgbClr val="000000"/>
                          </a:solidFill>
                          <a:effectLst/>
                          <a:latin typeface="Calibri" panose="020F0502020204030204" pitchFamily="34" charset="0"/>
                        </a:rPr>
                        <a:t>39.765.633.706,80</a:t>
                      </a:r>
                      <a:endParaRPr lang="pt-BR" sz="1100" b="0" i="0" u="none" strike="noStrike" dirty="0">
                        <a:solidFill>
                          <a:srgbClr val="000000"/>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DESPESA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14.322.947.391,08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17.483.780.566,98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22.918.832.660,48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25.424.985.840,35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smtClean="0">
                          <a:solidFill>
                            <a:schemeClr val="tx1"/>
                          </a:solidFill>
                          <a:effectLst/>
                          <a:latin typeface="Calibri" panose="020F0502020204030204" pitchFamily="34" charset="0"/>
                        </a:rPr>
                        <a:t>33.050.700.375,14</a:t>
                      </a:r>
                      <a:endParaRPr lang="pt-BR" sz="1100" b="0"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RESULTADO OPERACIONAL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12.638.734.648,17</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13.604.453.181,05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6.991.617.835,92</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kern="1200" dirty="0">
                          <a:solidFill>
                            <a:schemeClr val="tx1"/>
                          </a:solidFill>
                          <a:effectLst/>
                          <a:latin typeface="Calibri" panose="020F0502020204030204" pitchFamily="34" charset="0"/>
                          <a:ea typeface="+mn-ea"/>
                          <a:cs typeface="+mn-cs"/>
                        </a:rPr>
                        <a:t>10.945.612.233,40</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kern="1200" dirty="0" smtClean="0">
                          <a:solidFill>
                            <a:schemeClr val="tx1"/>
                          </a:solidFill>
                          <a:effectLst/>
                          <a:latin typeface="Calibri" panose="020F0502020204030204" pitchFamily="34" charset="0"/>
                          <a:ea typeface="+mn-ea"/>
                          <a:cs typeface="+mn-cs"/>
                        </a:rPr>
                        <a:t>6.714.933.331,66</a:t>
                      </a:r>
                      <a:endParaRPr lang="pt-BR" sz="1100" b="1" i="0" u="none" strike="noStrike" kern="1200" dirty="0">
                        <a:solidFill>
                          <a:schemeClr val="tx1"/>
                        </a:solidFill>
                        <a:effectLst/>
                        <a:latin typeface="Calibri" panose="020F0502020204030204" pitchFamily="34" charset="0"/>
                        <a:ea typeface="+mn-ea"/>
                        <a:cs typeface="+mn-cs"/>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r>
              <a:tr h="288203">
                <a:tc vMerge="1">
                  <a:txBody>
                    <a:bodyPr/>
                    <a:lstStyle/>
                    <a:p>
                      <a:endParaRPr lang="pt-BR"/>
                    </a:p>
                  </a:txBody>
                  <a:tcPr/>
                </a:tc>
                <a:tc>
                  <a:txBody>
                    <a:bodyPr/>
                    <a:lstStyle/>
                    <a:p>
                      <a:pPr algn="l" fontAlgn="ctr"/>
                      <a:r>
                        <a:rPr lang="pt-BR" sz="1100" b="1" u="none" strike="noStrike" dirty="0" smtClean="0">
                          <a:effectLst/>
                          <a:latin typeface="Calibri" panose="020F0502020204030204" pitchFamily="34" charset="0"/>
                        </a:rPr>
                        <a:t>INDICADOR (PIB BRASIL)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0,31%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0,31%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0,15%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0,20%</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0,12%</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r>
              <a:tr h="288203">
                <a:tc rowSpan="4">
                  <a:txBody>
                    <a:bodyPr/>
                    <a:lstStyle/>
                    <a:p>
                      <a:pPr algn="ctr" fontAlgn="ctr"/>
                      <a:r>
                        <a:rPr lang="pt-BR" sz="1200" b="1" u="none" strike="noStrike" dirty="0" smtClean="0">
                          <a:effectLst/>
                          <a:latin typeface="Calibri" panose="020F0502020204030204" pitchFamily="34" charset="0"/>
                        </a:rPr>
                        <a:t>ESTADOS</a:t>
                      </a:r>
                    </a:p>
                    <a:p>
                      <a:pPr algn="ctr" fontAlgn="ctr"/>
                      <a:r>
                        <a:rPr lang="pt-BR" sz="1200" b="1" i="0" u="none" strike="noStrike" dirty="0" smtClean="0">
                          <a:effectLst/>
                          <a:latin typeface="Calibri" panose="020F0502020204030204" pitchFamily="34" charset="0"/>
                        </a:rPr>
                        <a:t>(RREO e DIPR - civis e militares, se informados)</a:t>
                      </a:r>
                      <a:endParaRPr lang="pt-BR" sz="12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pt-BR" sz="1100" b="1" u="none" strike="noStrike" dirty="0">
                          <a:effectLst/>
                          <a:latin typeface="Calibri" panose="020F0502020204030204" pitchFamily="34" charset="0"/>
                        </a:rPr>
                        <a:t>RECEITA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42.578.529.835,09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42.200.753.561,94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49.042.091.760,59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66.648.555.405,18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smtClean="0">
                          <a:solidFill>
                            <a:schemeClr val="tx1"/>
                          </a:solidFill>
                          <a:effectLst/>
                          <a:latin typeface="Calibri" panose="020F0502020204030204" pitchFamily="34" charset="0"/>
                        </a:rPr>
                        <a:t>62.182.562.747,18</a:t>
                      </a:r>
                      <a:endParaRPr lang="pt-BR" sz="1100" b="0"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DESPESA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67.159.153.603,35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75.857.927.356,29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97.217.963.065,55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117.088.317.929,87</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smtClean="0">
                          <a:solidFill>
                            <a:schemeClr val="tx1"/>
                          </a:solidFill>
                          <a:effectLst/>
                          <a:latin typeface="Calibri" panose="020F0502020204030204" pitchFamily="34" charset="0"/>
                        </a:rPr>
                        <a:t>123.133.814.608,86</a:t>
                      </a:r>
                      <a:endParaRPr lang="pt-BR" sz="1100" b="0"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RESULTADO OPERACIONAL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-31.287.867.193,68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-37.399.453.354,07</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-48.175.871.304,96</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kern="1200" dirty="0">
                          <a:solidFill>
                            <a:schemeClr val="tx1"/>
                          </a:solidFill>
                          <a:effectLst/>
                          <a:latin typeface="Calibri" panose="020F0502020204030204" pitchFamily="34" charset="0"/>
                          <a:ea typeface="+mn-ea"/>
                          <a:cs typeface="+mn-cs"/>
                        </a:rPr>
                        <a:t>-50.439.762.524,68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-60.951.251.861,68</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r>
              <a:tr h="288203">
                <a:tc vMerge="1">
                  <a:txBody>
                    <a:bodyPr/>
                    <a:lstStyle/>
                    <a:p>
                      <a:endParaRPr lang="pt-BR"/>
                    </a:p>
                  </a:txBody>
                  <a:tcPr/>
                </a:tc>
                <a:tc>
                  <a:txBody>
                    <a:bodyPr/>
                    <a:lstStyle/>
                    <a:p>
                      <a:pPr algn="l" fontAlgn="ctr"/>
                      <a:r>
                        <a:rPr lang="pt-BR" sz="1100" b="1" u="none" strike="noStrike" dirty="0" smtClean="0">
                          <a:effectLst/>
                          <a:latin typeface="Calibri" panose="020F0502020204030204" pitchFamily="34" charset="0"/>
                        </a:rPr>
                        <a:t>INDICADOR (PIB BRASIL)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-0,76%</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-0,85%</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-1,01%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chemeClr val="tx1"/>
                          </a:solidFill>
                          <a:effectLst/>
                          <a:latin typeface="Calibri" panose="020F0502020204030204" pitchFamily="34" charset="0"/>
                        </a:rPr>
                        <a:t>-</a:t>
                      </a:r>
                      <a:r>
                        <a:rPr lang="pt-BR" sz="1100" b="1" i="0" u="none" strike="noStrike" dirty="0" smtClean="0">
                          <a:solidFill>
                            <a:schemeClr val="tx1"/>
                          </a:solidFill>
                          <a:effectLst/>
                          <a:latin typeface="Calibri" panose="020F0502020204030204" pitchFamily="34" charset="0"/>
                        </a:rPr>
                        <a:t>0,92%</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-1,05%</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r>
              <a:tr h="288203">
                <a:tc rowSpan="4">
                  <a:txBody>
                    <a:bodyPr/>
                    <a:lstStyle/>
                    <a:p>
                      <a:pPr algn="ctr" fontAlgn="ctr"/>
                      <a:r>
                        <a:rPr lang="pt-BR" sz="1200" b="1" u="none" strike="noStrike" dirty="0" smtClean="0">
                          <a:effectLst/>
                          <a:latin typeface="Calibri" panose="020F0502020204030204" pitchFamily="34" charset="0"/>
                        </a:rPr>
                        <a:t>UNIÃO</a:t>
                      </a:r>
                    </a:p>
                    <a:p>
                      <a:pPr algn="ctr" fontAlgn="ctr"/>
                      <a:r>
                        <a:rPr lang="pt-BR" sz="1200" b="1" i="0" u="none" strike="noStrike" dirty="0" smtClean="0">
                          <a:effectLst/>
                          <a:latin typeface="Calibri" panose="020F0502020204030204" pitchFamily="34" charset="0"/>
                        </a:rPr>
                        <a:t>(RREO - apenas civis)</a:t>
                      </a:r>
                      <a:endParaRPr lang="pt-BR" sz="12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pt-BR" sz="1100" b="1" u="none" strike="noStrike" dirty="0">
                          <a:effectLst/>
                          <a:latin typeface="Calibri" panose="020F0502020204030204" pitchFamily="34" charset="0"/>
                        </a:rPr>
                        <a:t>RECEITA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22.564.396.080,00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22.983.504.950,00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24.577.284.780,00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26.423.825.062,27</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r" fontAlgn="b"/>
                      <a:r>
                        <a:rPr lang="pt-BR" sz="1100" b="0" i="0" u="none" strike="noStrike" kern="1200" dirty="0" smtClean="0">
                          <a:solidFill>
                            <a:schemeClr val="tx1"/>
                          </a:solidFill>
                          <a:effectLst/>
                          <a:latin typeface="Calibri" panose="020F0502020204030204" pitchFamily="34" charset="0"/>
                          <a:ea typeface="+mn-ea"/>
                          <a:cs typeface="+mn-cs"/>
                        </a:rPr>
                        <a:t>26.935.137.717,40</a:t>
                      </a:r>
                      <a:endParaRPr lang="pt-BR"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DESPESA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57.180.946.997,39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59.224.212.105,18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64.484.233.610,46 </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67.570.489.836,19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fontAlgn="b"/>
                      <a:r>
                        <a:rPr lang="pt-BR" sz="1100" b="0" i="0" u="none" strike="noStrike" kern="1200" dirty="0" smtClean="0">
                          <a:solidFill>
                            <a:schemeClr val="tx1"/>
                          </a:solidFill>
                          <a:effectLst/>
                          <a:latin typeface="Calibri" panose="020F0502020204030204" pitchFamily="34" charset="0"/>
                          <a:ea typeface="+mn-ea"/>
                          <a:cs typeface="+mn-cs"/>
                        </a:rPr>
                        <a:t>64.173.202.100,00</a:t>
                      </a:r>
                      <a:endParaRPr lang="pt-BR" sz="1100" b="0" i="0" u="none" strike="noStrike" kern="1200" dirty="0">
                        <a:solidFill>
                          <a:schemeClr val="tx1"/>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RESULTADO OPERACIONAL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-34.616.550.917,39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-36.240.707.155,18</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-39.906.948.830,46</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kern="1200" dirty="0">
                          <a:solidFill>
                            <a:schemeClr val="tx1"/>
                          </a:solidFill>
                          <a:effectLst/>
                          <a:latin typeface="Calibri" panose="020F0502020204030204" pitchFamily="34" charset="0"/>
                          <a:ea typeface="+mn-ea"/>
                          <a:cs typeface="+mn-cs"/>
                        </a:rPr>
                        <a:t>-41.146.664.773,93</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-37.238.064.382,60</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r>
              <a:tr h="288203">
                <a:tc vMerge="1">
                  <a:txBody>
                    <a:bodyPr/>
                    <a:lstStyle/>
                    <a:p>
                      <a:endParaRPr lang="pt-BR"/>
                    </a:p>
                  </a:txBody>
                  <a:tcPr/>
                </a:tc>
                <a:tc>
                  <a:txBody>
                    <a:bodyPr/>
                    <a:lstStyle/>
                    <a:p>
                      <a:pPr algn="l" fontAlgn="ctr"/>
                      <a:r>
                        <a:rPr lang="pt-BR" sz="1100" b="1" u="none" strike="noStrike" dirty="0" smtClean="0">
                          <a:effectLst/>
                          <a:latin typeface="Calibri" panose="020F0502020204030204" pitchFamily="34" charset="0"/>
                        </a:rPr>
                        <a:t>INDICADOR (PIB</a:t>
                      </a:r>
                      <a:r>
                        <a:rPr lang="pt-BR" sz="1100" b="1" u="none" strike="noStrike" baseline="0" dirty="0" smtClean="0">
                          <a:effectLst/>
                          <a:latin typeface="Calibri" panose="020F0502020204030204" pitchFamily="34" charset="0"/>
                        </a:rPr>
                        <a:t> BRASIL)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-0,84%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-0,82%</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-0,84%</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chemeClr val="tx1"/>
                          </a:solidFill>
                          <a:effectLst/>
                          <a:latin typeface="Calibri" panose="020F0502020204030204" pitchFamily="34" charset="0"/>
                        </a:rPr>
                        <a:t>-</a:t>
                      </a:r>
                      <a:r>
                        <a:rPr lang="pt-BR" sz="1100" b="1" i="0" u="none" strike="noStrike" dirty="0" smtClean="0">
                          <a:solidFill>
                            <a:schemeClr val="tx1"/>
                          </a:solidFill>
                          <a:effectLst/>
                          <a:latin typeface="Calibri" panose="020F0502020204030204" pitchFamily="34" charset="0"/>
                        </a:rPr>
                        <a:t>0,75%</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-0,67%</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r>
              <a:tr h="288203">
                <a:tc rowSpan="5">
                  <a:txBody>
                    <a:bodyPr/>
                    <a:lstStyle/>
                    <a:p>
                      <a:pPr algn="ctr" fontAlgn="ctr"/>
                      <a:r>
                        <a:rPr lang="pt-BR" sz="1200" b="1" u="none" strike="noStrike" dirty="0" smtClean="0">
                          <a:effectLst/>
                          <a:latin typeface="Calibri" panose="020F0502020204030204" pitchFamily="34" charset="0"/>
                        </a:rPr>
                        <a:t>TOTAL</a:t>
                      </a:r>
                    </a:p>
                    <a:p>
                      <a:pPr algn="ctr" fontAlgn="ctr"/>
                      <a:endParaRPr lang="pt-BR" sz="1200" b="1" i="0" u="none" strike="noStrike" dirty="0" smtClean="0">
                        <a:effectLst/>
                        <a:latin typeface="Calibri" panose="020F0502020204030204" pitchFamily="34" charset="0"/>
                      </a:endParaRPr>
                    </a:p>
                    <a:p>
                      <a:pPr algn="ctr" fontAlgn="ctr"/>
                      <a:r>
                        <a:rPr lang="pt-BR" sz="1200" b="1" i="0" u="none" strike="noStrike" dirty="0" smtClean="0">
                          <a:effectLst/>
                          <a:latin typeface="Calibri" panose="020F0502020204030204" pitchFamily="34" charset="0"/>
                        </a:rPr>
                        <a:t>Obs.: Posição na data</a:t>
                      </a:r>
                      <a:r>
                        <a:rPr lang="pt-BR" sz="1200" b="1" i="0" u="none" strike="noStrike" baseline="0" dirty="0" smtClean="0">
                          <a:effectLst/>
                          <a:latin typeface="Calibri" panose="020F0502020204030204" pitchFamily="34" charset="0"/>
                        </a:rPr>
                        <a:t> de consolidação para o PPA.</a:t>
                      </a:r>
                      <a:endParaRPr lang="pt-BR" sz="12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pt-BR" sz="1100" b="1" u="none" strike="noStrike" dirty="0">
                          <a:effectLst/>
                          <a:latin typeface="Calibri" panose="020F0502020204030204" pitchFamily="34" charset="0"/>
                        </a:rPr>
                        <a:t>RECEITA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92.104.607.954,34</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96.272.492.259,97</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103.529.827.036,99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129.442.978.541,20</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pt-BR" sz="1100" b="0" i="0" u="none" strike="noStrike" dirty="0">
                          <a:solidFill>
                            <a:schemeClr val="tx1"/>
                          </a:solidFill>
                          <a:effectLst/>
                          <a:latin typeface="Calibri" panose="020F0502020204030204" pitchFamily="34" charset="0"/>
                        </a:rPr>
                        <a:t>128.883.334.171,38</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DESPESA TOTAL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138.663.047.991,82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152.565.920.028,45</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184.621.029.336,49</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r" rtl="0" fontAlgn="ctr"/>
                      <a:r>
                        <a:rPr lang="pt-BR" sz="1100" b="0" i="0" u="none" strike="noStrike" dirty="0">
                          <a:solidFill>
                            <a:schemeClr val="tx1"/>
                          </a:solidFill>
                          <a:effectLst/>
                          <a:latin typeface="Calibri" panose="020F0502020204030204" pitchFamily="34" charset="0"/>
                        </a:rPr>
                        <a:t>210.083.793.606,41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r" fontAlgn="ctr"/>
                      <a:r>
                        <a:rPr lang="pt-BR" sz="1100" b="0" i="0" u="none" strike="noStrike" dirty="0">
                          <a:solidFill>
                            <a:schemeClr val="tx1"/>
                          </a:solidFill>
                          <a:effectLst/>
                          <a:latin typeface="Calibri" panose="020F0502020204030204" pitchFamily="34" charset="0"/>
                        </a:rPr>
                        <a:t>220.357.717.084,00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RESULTADO OPERACIONAL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-53.265.683.462,90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-60.035.707.328,20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rgbClr val="000000"/>
                          </a:solidFill>
                          <a:effectLst/>
                          <a:latin typeface="Calibri" panose="020F0502020204030204" pitchFamily="34" charset="0"/>
                        </a:rPr>
                        <a:t>-81.091.202.299,50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rtl="0" fontAlgn="ctr"/>
                      <a:r>
                        <a:rPr lang="pt-BR" sz="1100" b="1" i="0" u="none" strike="noStrike" dirty="0">
                          <a:solidFill>
                            <a:schemeClr val="tx1"/>
                          </a:solidFill>
                          <a:effectLst/>
                          <a:latin typeface="Calibri" panose="020F0502020204030204" pitchFamily="34" charset="0"/>
                        </a:rPr>
                        <a:t>-</a:t>
                      </a:r>
                      <a:r>
                        <a:rPr lang="pt-BR" sz="1100" b="1" i="0" u="none" strike="noStrike" kern="1200" dirty="0">
                          <a:solidFill>
                            <a:schemeClr val="tx1"/>
                          </a:solidFill>
                          <a:effectLst/>
                          <a:latin typeface="Calibri" panose="020F0502020204030204" pitchFamily="34" charset="0"/>
                          <a:ea typeface="+mn-ea"/>
                          <a:cs typeface="+mn-cs"/>
                        </a:rPr>
                        <a:t>80.640.815.065,21</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c>
                  <a:txBody>
                    <a:bodyPr/>
                    <a:lstStyle/>
                    <a:p>
                      <a:pPr algn="r" fontAlgn="ctr"/>
                      <a:r>
                        <a:rPr lang="pt-BR" sz="1100" b="1" i="0" u="none" strike="noStrike" dirty="0">
                          <a:solidFill>
                            <a:schemeClr val="tx1"/>
                          </a:solidFill>
                          <a:effectLst/>
                          <a:latin typeface="Calibri" panose="020F0502020204030204" pitchFamily="34" charset="0"/>
                        </a:rPr>
                        <a:t>-91.474.382.912,62</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rgbClr val="FFFF00"/>
                    </a:solidFill>
                  </a:tcPr>
                </a:tc>
              </a:tr>
              <a:tr h="288203">
                <a:tc vMerge="1">
                  <a:txBody>
                    <a:bodyPr/>
                    <a:lstStyle/>
                    <a:p>
                      <a:endParaRPr lang="pt-BR"/>
                    </a:p>
                  </a:txBody>
                  <a:tcPr/>
                </a:tc>
                <a:tc>
                  <a:txBody>
                    <a:bodyPr/>
                    <a:lstStyle/>
                    <a:p>
                      <a:pPr algn="l" fontAlgn="ctr"/>
                      <a:r>
                        <a:rPr lang="pt-BR" sz="1100" b="1" u="none" strike="noStrike" dirty="0" smtClean="0">
                          <a:effectLst/>
                          <a:latin typeface="Calibri" panose="020F0502020204030204" pitchFamily="34" charset="0"/>
                        </a:rPr>
                        <a:t>PIB BRASIL</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4.143.013.338.000,00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4.402.537.109.407,73</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a:solidFill>
                            <a:srgbClr val="000000"/>
                          </a:solidFill>
                          <a:effectLst/>
                          <a:latin typeface="Calibri" panose="020F0502020204030204" pitchFamily="34" charset="0"/>
                        </a:rPr>
                        <a:t> 4.768.229.670.000,00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smtClean="0">
                          <a:solidFill>
                            <a:schemeClr val="tx1"/>
                          </a:solidFill>
                          <a:effectLst/>
                          <a:latin typeface="Calibri" panose="020F0502020204030204" pitchFamily="34" charset="0"/>
                        </a:rPr>
                        <a:t> 5.485.769.732.000,00</a:t>
                      </a:r>
                      <a:endParaRPr lang="pt-BR" sz="1100" b="0"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c>
                  <a:txBody>
                    <a:bodyPr/>
                    <a:lstStyle/>
                    <a:p>
                      <a:pPr algn="r" rtl="0" fontAlgn="ctr"/>
                      <a:r>
                        <a:rPr lang="pt-BR" sz="1100" b="0" i="0" u="none" strike="noStrike" dirty="0" smtClean="0">
                          <a:solidFill>
                            <a:schemeClr val="tx1"/>
                          </a:solidFill>
                          <a:effectLst/>
                          <a:latin typeface="Calibri" panose="020F0502020204030204" pitchFamily="34" charset="0"/>
                        </a:rPr>
                        <a:t>5.797.200.000.000,00</a:t>
                      </a:r>
                      <a:endParaRPr lang="pt-BR" sz="1100" b="0"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solidFill>
                      <a:schemeClr val="bg1"/>
                    </a:solidFill>
                  </a:tcPr>
                </a:tc>
              </a:tr>
              <a:tr h="288203">
                <a:tc vMerge="1">
                  <a:txBody>
                    <a:bodyPr/>
                    <a:lstStyle/>
                    <a:p>
                      <a:endParaRPr lang="pt-BR"/>
                    </a:p>
                  </a:txBody>
                  <a:tcPr/>
                </a:tc>
                <a:tc>
                  <a:txBody>
                    <a:bodyPr/>
                    <a:lstStyle/>
                    <a:p>
                      <a:pPr algn="l" fontAlgn="ctr"/>
                      <a:r>
                        <a:rPr lang="pt-BR" sz="1100" b="1" u="none" strike="noStrike" dirty="0">
                          <a:effectLst/>
                          <a:latin typeface="Calibri" panose="020F0502020204030204" pitchFamily="34" charset="0"/>
                        </a:rPr>
                        <a:t>INDICADOR</a:t>
                      </a:r>
                      <a:endParaRPr lang="pt-BR" sz="1100" b="1" i="0" u="none" strike="noStrike" dirty="0">
                        <a:effectLst/>
                        <a:latin typeface="Calibri" panose="020F0502020204030204" pitchFamily="34" charset="0"/>
                      </a:endParaRPr>
                    </a:p>
                  </a:txBody>
                  <a:tcPr marL="6308" marR="6308" marT="6308"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-1,29%</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-1,36%</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rgbClr val="000000"/>
                          </a:solidFill>
                          <a:effectLst/>
                          <a:latin typeface="Calibri" panose="020F0502020204030204" pitchFamily="34" charset="0"/>
                        </a:rPr>
                        <a:t>-1,70%</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a:solidFill>
                            <a:schemeClr val="tx1"/>
                          </a:solidFill>
                          <a:effectLst/>
                          <a:latin typeface="Calibri" panose="020F0502020204030204" pitchFamily="34" charset="0"/>
                        </a:rPr>
                        <a:t>-</a:t>
                      </a:r>
                      <a:r>
                        <a:rPr lang="pt-BR" sz="1100" b="1" i="0" u="none" strike="noStrike" kern="1200" dirty="0" smtClean="0">
                          <a:solidFill>
                            <a:schemeClr val="tx1"/>
                          </a:solidFill>
                          <a:effectLst/>
                          <a:latin typeface="Calibri" panose="020F0502020204030204" pitchFamily="34" charset="0"/>
                          <a:ea typeface="+mn-ea"/>
                          <a:cs typeface="+mn-cs"/>
                        </a:rPr>
                        <a:t>1</a:t>
                      </a:r>
                      <a:r>
                        <a:rPr lang="pt-BR" sz="1100" b="1" i="0" u="none" strike="noStrike" dirty="0" smtClean="0">
                          <a:solidFill>
                            <a:schemeClr val="tx1"/>
                          </a:solidFill>
                          <a:effectLst/>
                          <a:latin typeface="Calibri" panose="020F0502020204030204" pitchFamily="34" charset="0"/>
                        </a:rPr>
                        <a:t>,47</a:t>
                      </a:r>
                      <a:r>
                        <a:rPr lang="pt-BR" sz="1100" b="1" i="0" u="none" strike="noStrike" dirty="0">
                          <a:solidFill>
                            <a:schemeClr val="tx1"/>
                          </a:solidFill>
                          <a:effectLst/>
                          <a:latin typeface="Calibri" panose="020F0502020204030204" pitchFamily="34" charset="0"/>
                        </a:rPr>
                        <a:t>%</a:t>
                      </a: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c>
                  <a:txBody>
                    <a:bodyPr/>
                    <a:lstStyle/>
                    <a:p>
                      <a:pPr algn="r" rtl="0" fontAlgn="ctr"/>
                      <a:r>
                        <a:rPr lang="pt-BR" sz="1100" b="1" i="0" u="none" strike="noStrike" dirty="0" smtClean="0">
                          <a:solidFill>
                            <a:schemeClr val="tx1"/>
                          </a:solidFill>
                          <a:effectLst/>
                          <a:latin typeface="Calibri" panose="020F0502020204030204" pitchFamily="34" charset="0"/>
                        </a:rPr>
                        <a:t>-1,60%</a:t>
                      </a:r>
                      <a:endParaRPr lang="pt-BR" sz="1100" b="1" i="0" u="none" strike="noStrike" dirty="0">
                        <a:solidFill>
                          <a:schemeClr val="tx1"/>
                        </a:solidFill>
                        <a:effectLst/>
                        <a:latin typeface="Calibri" panose="020F0502020204030204" pitchFamily="34" charset="0"/>
                      </a:endParaRPr>
                    </a:p>
                  </a:txBody>
                  <a:tcPr marL="7144" marR="7144" marT="714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FFC000"/>
                    </a:solidFill>
                  </a:tcPr>
                </a:tc>
              </a:tr>
            </a:tbl>
          </a:graphicData>
        </a:graphic>
      </p:graphicFrame>
      <p:sp>
        <p:nvSpPr>
          <p:cNvPr id="4" name="Rectangle 2"/>
          <p:cNvSpPr txBox="1">
            <a:spLocks noChangeArrowheads="1"/>
          </p:cNvSpPr>
          <p:nvPr/>
        </p:nvSpPr>
        <p:spPr bwMode="auto">
          <a:xfrm>
            <a:off x="287523" y="836712"/>
            <a:ext cx="8568952" cy="5641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2200" b="1" u="sng" dirty="0" smtClean="0">
                <a:solidFill>
                  <a:srgbClr val="002060"/>
                </a:solidFill>
                <a:latin typeface="+mn-lt"/>
                <a:ea typeface="+mn-ea"/>
                <a:cs typeface="+mn-cs"/>
              </a:rPr>
              <a:t>DADOS </a:t>
            </a:r>
            <a:r>
              <a:rPr lang="pt-BR" altLang="pt-BR" sz="2200" b="1" u="sng" dirty="0">
                <a:solidFill>
                  <a:srgbClr val="002060"/>
                </a:solidFill>
                <a:latin typeface="+mn-lt"/>
                <a:ea typeface="+mn-ea"/>
                <a:cs typeface="+mn-cs"/>
              </a:rPr>
              <a:t>GERAIS SOBRE OS RPPS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PPA </a:t>
            </a:r>
            <a:r>
              <a:rPr lang="pt-BR" altLang="pt-BR" sz="2200" b="1" u="sng" dirty="0" smtClean="0">
                <a:solidFill>
                  <a:srgbClr val="002060"/>
                </a:solidFill>
                <a:latin typeface="+mn-lt"/>
                <a:ea typeface="+mn-ea"/>
                <a:cs typeface="+mn-cs"/>
              </a:rPr>
              <a:t>- </a:t>
            </a:r>
            <a:r>
              <a:rPr lang="pt-BR" altLang="pt-BR" sz="2200" b="1" u="sng" dirty="0">
                <a:solidFill>
                  <a:srgbClr val="002060"/>
                </a:solidFill>
                <a:latin typeface="+mn-lt"/>
                <a:ea typeface="+mn-ea"/>
                <a:cs typeface="+mn-cs"/>
              </a:rPr>
              <a:t>RESULTADO FINANCEIRO</a:t>
            </a:r>
          </a:p>
        </p:txBody>
      </p:sp>
    </p:spTree>
    <p:extLst>
      <p:ext uri="{BB962C8B-B14F-4D97-AF65-F5344CB8AC3E}">
        <p14:creationId xmlns:p14="http://schemas.microsoft.com/office/powerpoint/2010/main" val="226779108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90</a:t>
            </a:fld>
            <a:endParaRPr lang="pt-BR" dirty="0">
              <a:solidFill>
                <a:prstClr val="black"/>
              </a:solidFill>
            </a:endParaRPr>
          </a:p>
        </p:txBody>
      </p:sp>
      <p:sp>
        <p:nvSpPr>
          <p:cNvPr id="5" name="Título 1"/>
          <p:cNvSpPr>
            <a:spLocks noGrp="1"/>
          </p:cNvSpPr>
          <p:nvPr>
            <p:ph type="title"/>
          </p:nvPr>
        </p:nvSpPr>
        <p:spPr>
          <a:xfrm>
            <a:off x="136650" y="649986"/>
            <a:ext cx="8550150" cy="1108542"/>
          </a:xfrm>
        </p:spPr>
        <p:txBody>
          <a:bodyPr>
            <a:noAutofit/>
          </a:bodyPr>
          <a:lstStyle/>
          <a:p>
            <a:pPr algn="just"/>
            <a:r>
              <a:rPr lang="pt-BR" sz="2000" b="1" dirty="0" smtClean="0">
                <a:latin typeface="+mn-lt"/>
                <a:cs typeface="Arial" panose="020B0604020202020204" pitchFamily="34" charset="0"/>
              </a:rPr>
              <a:t>Participação percentual da quantidade de benefícios rurais concedidos do sexo MASCULINO, por via judicial, sobre o total da concessão rural do respectivo sexo, segundo os principais grupos de espécies – 2005 a 2015</a:t>
            </a:r>
            <a:endParaRPr lang="pt-BR" sz="2000" b="1" dirty="0">
              <a:latin typeface="+mn-lt"/>
              <a:cs typeface="Arial" panose="020B0604020202020204" pitchFamily="34" charset="0"/>
            </a:endParaRPr>
          </a:p>
        </p:txBody>
      </p:sp>
      <p:sp>
        <p:nvSpPr>
          <p:cNvPr id="6" name="CaixaDeTexto 5"/>
          <p:cNvSpPr txBox="1"/>
          <p:nvPr/>
        </p:nvSpPr>
        <p:spPr>
          <a:xfrm>
            <a:off x="179512" y="6415801"/>
            <a:ext cx="1836483"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SPPS / </a:t>
            </a:r>
            <a:r>
              <a:rPr lang="pt-BR" sz="1000" dirty="0" err="1" smtClean="0">
                <a:solidFill>
                  <a:prstClr val="black"/>
                </a:solidFill>
                <a:latin typeface="Arial" charset="0"/>
                <a:cs typeface="Arial" charset="0"/>
              </a:rPr>
              <a:t>Sinteseweb</a:t>
            </a:r>
            <a:endParaRPr lang="pt-BR" sz="1000" dirty="0">
              <a:solidFill>
                <a:prstClr val="black"/>
              </a:solidFill>
              <a:latin typeface="Arial" charset="0"/>
              <a:cs typeface="Arial" charset="0"/>
            </a:endParaRPr>
          </a:p>
        </p:txBody>
      </p:sp>
      <p:pic>
        <p:nvPicPr>
          <p:cNvPr id="7" name="Imagem 6"/>
          <p:cNvPicPr>
            <a:picLocks noChangeAspect="1"/>
          </p:cNvPicPr>
          <p:nvPr/>
        </p:nvPicPr>
        <p:blipFill>
          <a:blip r:embed="rId2"/>
          <a:stretch>
            <a:fillRect/>
          </a:stretch>
        </p:blipFill>
        <p:spPr>
          <a:xfrm>
            <a:off x="251520" y="2132856"/>
            <a:ext cx="8435280" cy="4269786"/>
          </a:xfrm>
          <a:prstGeom prst="rect">
            <a:avLst/>
          </a:prstGeom>
        </p:spPr>
      </p:pic>
    </p:spTree>
    <p:extLst>
      <p:ext uri="{BB962C8B-B14F-4D97-AF65-F5344CB8AC3E}">
        <p14:creationId xmlns:p14="http://schemas.microsoft.com/office/powerpoint/2010/main" val="4293013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91</a:t>
            </a:fld>
            <a:endParaRPr lang="pt-BR" dirty="0">
              <a:solidFill>
                <a:prstClr val="black"/>
              </a:solidFill>
            </a:endParaRPr>
          </a:p>
        </p:txBody>
      </p:sp>
      <p:sp>
        <p:nvSpPr>
          <p:cNvPr id="5" name="Título 1"/>
          <p:cNvSpPr>
            <a:spLocks noGrp="1"/>
          </p:cNvSpPr>
          <p:nvPr>
            <p:ph type="title"/>
          </p:nvPr>
        </p:nvSpPr>
        <p:spPr>
          <a:xfrm>
            <a:off x="179512" y="634486"/>
            <a:ext cx="8533118" cy="1137237"/>
          </a:xfrm>
        </p:spPr>
        <p:txBody>
          <a:bodyPr>
            <a:noAutofit/>
          </a:bodyPr>
          <a:lstStyle/>
          <a:p>
            <a:pPr algn="just"/>
            <a:r>
              <a:rPr lang="pt-BR" sz="2000" b="1" dirty="0" smtClean="0">
                <a:latin typeface="+mn-lt"/>
                <a:cs typeface="Arial" panose="020B0604020202020204" pitchFamily="34" charset="0"/>
              </a:rPr>
              <a:t>Participação percentual da quantidade de benefícios rurais concedidos do sexo FEMININO, por via judicial, sobre o total da concessão rural do respectivo sexo, segundo os principais grupos de espécies – 2005 a 2015</a:t>
            </a:r>
            <a:endParaRPr lang="pt-BR" sz="2000" b="1" dirty="0">
              <a:latin typeface="+mn-lt"/>
              <a:cs typeface="Arial" panose="020B0604020202020204" pitchFamily="34" charset="0"/>
            </a:endParaRPr>
          </a:p>
        </p:txBody>
      </p:sp>
      <p:sp>
        <p:nvSpPr>
          <p:cNvPr id="6" name="CaixaDeTexto 5"/>
          <p:cNvSpPr txBox="1"/>
          <p:nvPr/>
        </p:nvSpPr>
        <p:spPr>
          <a:xfrm>
            <a:off x="179512" y="6414869"/>
            <a:ext cx="1836483" cy="246221"/>
          </a:xfrm>
          <a:prstGeom prst="rect">
            <a:avLst/>
          </a:prstGeom>
          <a:noFill/>
        </p:spPr>
        <p:txBody>
          <a:bodyPr wrap="square" rtlCol="0">
            <a:spAutoFit/>
          </a:bodyPr>
          <a:lstStyle/>
          <a:p>
            <a:r>
              <a:rPr lang="pt-BR" sz="1000" dirty="0" smtClean="0">
                <a:solidFill>
                  <a:prstClr val="black"/>
                </a:solidFill>
                <a:latin typeface="Arial" charset="0"/>
                <a:cs typeface="Arial" charset="0"/>
              </a:rPr>
              <a:t>Fonte: SPPS / </a:t>
            </a:r>
            <a:r>
              <a:rPr lang="pt-BR" sz="1000" dirty="0" err="1" smtClean="0">
                <a:solidFill>
                  <a:prstClr val="black"/>
                </a:solidFill>
                <a:latin typeface="Arial" charset="0"/>
                <a:cs typeface="Arial" charset="0"/>
              </a:rPr>
              <a:t>Sinteseweb</a:t>
            </a:r>
            <a:endParaRPr lang="pt-BR" sz="1000" dirty="0">
              <a:solidFill>
                <a:prstClr val="black"/>
              </a:solidFill>
              <a:latin typeface="Arial" charset="0"/>
              <a:cs typeface="Arial" charset="0"/>
            </a:endParaRPr>
          </a:p>
        </p:txBody>
      </p:sp>
      <p:pic>
        <p:nvPicPr>
          <p:cNvPr id="7" name="Imagem 6"/>
          <p:cNvPicPr>
            <a:picLocks noChangeAspect="1"/>
          </p:cNvPicPr>
          <p:nvPr/>
        </p:nvPicPr>
        <p:blipFill>
          <a:blip r:embed="rId2"/>
          <a:stretch>
            <a:fillRect/>
          </a:stretch>
        </p:blipFill>
        <p:spPr>
          <a:xfrm>
            <a:off x="251520" y="2132856"/>
            <a:ext cx="8435280" cy="4227486"/>
          </a:xfrm>
          <a:prstGeom prst="rect">
            <a:avLst/>
          </a:prstGeom>
        </p:spPr>
      </p:pic>
    </p:spTree>
    <p:extLst>
      <p:ext uri="{BB962C8B-B14F-4D97-AF65-F5344CB8AC3E}">
        <p14:creationId xmlns:p14="http://schemas.microsoft.com/office/powerpoint/2010/main" val="28958310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92</a:t>
            </a:fld>
            <a:endParaRPr lang="pt-BR" dirty="0">
              <a:solidFill>
                <a:prstClr val="black"/>
              </a:solidFill>
            </a:endParaRPr>
          </a:p>
        </p:txBody>
      </p:sp>
      <p:sp>
        <p:nvSpPr>
          <p:cNvPr id="5" name="Rectangle 2"/>
          <p:cNvSpPr>
            <a:spLocks noChangeArrowheads="1"/>
          </p:cNvSpPr>
          <p:nvPr/>
        </p:nvSpPr>
        <p:spPr bwMode="auto">
          <a:xfrm>
            <a:off x="320799" y="1983338"/>
            <a:ext cx="8291264" cy="43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smtClean="0">
                <a:solidFill>
                  <a:prstClr val="black"/>
                </a:solidFill>
                <a:latin typeface="Calibri"/>
                <a:cs typeface="Arial" charset="0"/>
              </a:rPr>
              <a:t>Trabalhadores Protegidos e </a:t>
            </a:r>
            <a:r>
              <a:rPr lang="pt-BR" altLang="pt-BR" sz="1800" b="1" dirty="0">
                <a:solidFill>
                  <a:prstClr val="black"/>
                </a:solidFill>
                <a:latin typeface="Calibri"/>
                <a:cs typeface="Arial" charset="0"/>
              </a:rPr>
              <a:t>Desprotegidos </a:t>
            </a:r>
            <a:r>
              <a:rPr lang="pt-BR" altLang="pt-BR" sz="1800" b="1" dirty="0" smtClean="0">
                <a:solidFill>
                  <a:prstClr val="black"/>
                </a:solidFill>
                <a:latin typeface="Calibri"/>
                <a:cs typeface="Arial" charset="0"/>
              </a:rPr>
              <a:t>com e sem </a:t>
            </a:r>
            <a:r>
              <a:rPr lang="pt-BR" altLang="pt-BR" sz="1800" b="1" dirty="0">
                <a:solidFill>
                  <a:prstClr val="black"/>
                </a:solidFill>
                <a:latin typeface="Calibri"/>
                <a:cs typeface="Arial" charset="0"/>
              </a:rPr>
              <a:t>Capacidade </a:t>
            </a:r>
            <a:r>
              <a:rPr lang="pt-BR" altLang="pt-BR" sz="1800" b="1" dirty="0" smtClean="0">
                <a:solidFill>
                  <a:prstClr val="black"/>
                </a:solidFill>
                <a:latin typeface="Calibri"/>
                <a:cs typeface="Arial" charset="0"/>
              </a:rPr>
              <a:t>Contributiva - </a:t>
            </a:r>
            <a:r>
              <a:rPr lang="pt-BR" altLang="pt-BR" sz="1800" b="1" dirty="0">
                <a:solidFill>
                  <a:prstClr val="black"/>
                </a:solidFill>
                <a:latin typeface="Calibri"/>
                <a:cs typeface="Arial" charset="0"/>
              </a:rPr>
              <a:t>2014 </a:t>
            </a:r>
          </a:p>
        </p:txBody>
      </p:sp>
      <p:sp>
        <p:nvSpPr>
          <p:cNvPr id="6" name="Rectangle 3"/>
          <p:cNvSpPr>
            <a:spLocks noChangeArrowheads="1"/>
          </p:cNvSpPr>
          <p:nvPr/>
        </p:nvSpPr>
        <p:spPr bwMode="auto">
          <a:xfrm>
            <a:off x="178945" y="718256"/>
            <a:ext cx="8507855" cy="124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82,2% da população ocupada rural de 16 a 59 anos conta com proteção previdenciária.  Entre os desprotegidos, 6,8% são potenciais contribuintes da Previdência Social, com rendimento mensal igual ou superior ao salário mínimo.</a:t>
            </a:r>
            <a:endParaRPr lang="pt-BR" altLang="pt-BR" sz="2000" b="1" dirty="0">
              <a:solidFill>
                <a:srgbClr val="C0504D"/>
              </a:solidFill>
              <a:latin typeface="Calibri"/>
              <a:cs typeface="Arial" charset="0"/>
            </a:endParaRPr>
          </a:p>
        </p:txBody>
      </p:sp>
      <p:sp>
        <p:nvSpPr>
          <p:cNvPr id="7" name="Rectangle 9"/>
          <p:cNvSpPr>
            <a:spLocks noChangeArrowheads="1"/>
          </p:cNvSpPr>
          <p:nvPr/>
        </p:nvSpPr>
        <p:spPr bwMode="auto">
          <a:xfrm>
            <a:off x="178944" y="6321365"/>
            <a:ext cx="75201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16 e 59 anos com rendimento mensal igual ou superior ao valor do Salário Mínimo vigente em Set/14.</a:t>
            </a:r>
            <a:endParaRPr lang="pt-BR" altLang="pt-BR" sz="1000" b="1" dirty="0">
              <a:solidFill>
                <a:srgbClr val="000000"/>
              </a:solidFill>
              <a:latin typeface="Arial" charset="0"/>
              <a:cs typeface="Arial" charset="0"/>
            </a:endParaRPr>
          </a:p>
        </p:txBody>
      </p:sp>
      <p:graphicFrame>
        <p:nvGraphicFramePr>
          <p:cNvPr id="8" name="Objeto 7"/>
          <p:cNvGraphicFramePr>
            <a:graphicFrameLocks noChangeAspect="1"/>
          </p:cNvGraphicFramePr>
          <p:nvPr>
            <p:extLst/>
          </p:nvPr>
        </p:nvGraphicFramePr>
        <p:xfrm>
          <a:off x="246063" y="2427288"/>
          <a:ext cx="8440737" cy="3298825"/>
        </p:xfrm>
        <a:graphic>
          <a:graphicData uri="http://schemas.openxmlformats.org/presentationml/2006/ole">
            <mc:AlternateContent xmlns:mc="http://schemas.openxmlformats.org/markup-compatibility/2006">
              <mc:Choice xmlns:v="urn:schemas-microsoft-com:vml" Requires="v">
                <p:oleObj spid="_x0000_s70674" name="Planilha" r:id="rId3" imgW="8534310" imgH="3171960" progId="Excel.Sheet.12">
                  <p:embed/>
                </p:oleObj>
              </mc:Choice>
              <mc:Fallback>
                <p:oleObj name="Planilha" r:id="rId3" imgW="8534310" imgH="3171960" progId="Excel.Sheet.12">
                  <p:embed/>
                  <p:pic>
                    <p:nvPicPr>
                      <p:cNvPr id="0" name=""/>
                      <p:cNvPicPr/>
                      <p:nvPr/>
                    </p:nvPicPr>
                    <p:blipFill>
                      <a:blip r:embed="rId4"/>
                      <a:stretch>
                        <a:fillRect/>
                      </a:stretch>
                    </p:blipFill>
                    <p:spPr>
                      <a:xfrm>
                        <a:off x="246063" y="2427288"/>
                        <a:ext cx="8440737" cy="3298825"/>
                      </a:xfrm>
                      <a:prstGeom prst="rect">
                        <a:avLst/>
                      </a:prstGeom>
                    </p:spPr>
                  </p:pic>
                </p:oleObj>
              </mc:Fallback>
            </mc:AlternateContent>
          </a:graphicData>
        </a:graphic>
      </p:graphicFrame>
      <p:sp>
        <p:nvSpPr>
          <p:cNvPr id="9" name="Elipse 8"/>
          <p:cNvSpPr/>
          <p:nvPr/>
        </p:nvSpPr>
        <p:spPr>
          <a:xfrm>
            <a:off x="6343056" y="3048000"/>
            <a:ext cx="629265" cy="4369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0" name="Elipse 9"/>
          <p:cNvSpPr/>
          <p:nvPr/>
        </p:nvSpPr>
        <p:spPr>
          <a:xfrm>
            <a:off x="6343056" y="3561163"/>
            <a:ext cx="629265" cy="5152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Tree>
    <p:extLst>
      <p:ext uri="{BB962C8B-B14F-4D97-AF65-F5344CB8AC3E}">
        <p14:creationId xmlns:p14="http://schemas.microsoft.com/office/powerpoint/2010/main" val="5023385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93</a:t>
            </a:fld>
            <a:endParaRPr lang="pt-BR" dirty="0">
              <a:solidFill>
                <a:prstClr val="black"/>
              </a:solidFill>
            </a:endParaRPr>
          </a:p>
        </p:txBody>
      </p:sp>
      <p:pic>
        <p:nvPicPr>
          <p:cNvPr id="5" name="Imagem 4"/>
          <p:cNvPicPr>
            <a:picLocks noChangeAspect="1"/>
          </p:cNvPicPr>
          <p:nvPr/>
        </p:nvPicPr>
        <p:blipFill>
          <a:blip r:embed="rId2"/>
          <a:stretch>
            <a:fillRect/>
          </a:stretch>
        </p:blipFill>
        <p:spPr>
          <a:xfrm>
            <a:off x="222944" y="2769994"/>
            <a:ext cx="8463856" cy="3179286"/>
          </a:xfrm>
          <a:prstGeom prst="rect">
            <a:avLst/>
          </a:prstGeom>
        </p:spPr>
      </p:pic>
      <p:sp>
        <p:nvSpPr>
          <p:cNvPr id="6" name="Rectangle 2"/>
          <p:cNvSpPr>
            <a:spLocks noChangeArrowheads="1"/>
          </p:cNvSpPr>
          <p:nvPr/>
        </p:nvSpPr>
        <p:spPr bwMode="auto">
          <a:xfrm>
            <a:off x="127819" y="1961317"/>
            <a:ext cx="855898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a:solidFill>
                  <a:prstClr val="black"/>
                </a:solidFill>
                <a:latin typeface="Calibri"/>
                <a:cs typeface="Arial" charset="0"/>
              </a:rPr>
              <a:t>Trabalhadores Desprotegidos </a:t>
            </a:r>
            <a:r>
              <a:rPr lang="pt-BR" altLang="pt-BR" sz="1800" b="1" dirty="0" smtClean="0">
                <a:solidFill>
                  <a:srgbClr val="FF0000"/>
                </a:solidFill>
                <a:latin typeface="Calibri"/>
                <a:cs typeface="Arial" charset="0"/>
              </a:rPr>
              <a:t>com</a:t>
            </a:r>
            <a:r>
              <a:rPr lang="pt-BR" altLang="pt-BR" sz="1800" b="1" dirty="0" smtClean="0">
                <a:solidFill>
                  <a:prstClr val="black"/>
                </a:solidFill>
                <a:latin typeface="Calibri"/>
                <a:cs typeface="Arial" charset="0"/>
              </a:rPr>
              <a:t> </a:t>
            </a:r>
            <a:r>
              <a:rPr lang="pt-BR" altLang="pt-BR" sz="1800" b="1" dirty="0">
                <a:solidFill>
                  <a:prstClr val="black"/>
                </a:solidFill>
                <a:latin typeface="Calibri"/>
                <a:cs typeface="Arial" charset="0"/>
              </a:rPr>
              <a:t>Capacidade Contributiva, segundo Posição na Ocupação e Clientela - 2014 </a:t>
            </a:r>
          </a:p>
        </p:txBody>
      </p:sp>
      <p:sp>
        <p:nvSpPr>
          <p:cNvPr id="7" name="Rectangle 9"/>
          <p:cNvSpPr>
            <a:spLocks noChangeArrowheads="1"/>
          </p:cNvSpPr>
          <p:nvPr/>
        </p:nvSpPr>
        <p:spPr bwMode="auto">
          <a:xfrm>
            <a:off x="179512" y="6310281"/>
            <a:ext cx="74839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16 e 59 anos com rendimento mensal igual ou superior ao valor do Salário Mínimo vigente em Set/14.</a:t>
            </a:r>
            <a:endParaRPr lang="pt-BR" altLang="pt-BR" sz="1000" b="1" dirty="0">
              <a:solidFill>
                <a:srgbClr val="000000"/>
              </a:solidFill>
              <a:latin typeface="Arial" charset="0"/>
              <a:cs typeface="Arial" charset="0"/>
            </a:endParaRPr>
          </a:p>
        </p:txBody>
      </p:sp>
      <p:sp>
        <p:nvSpPr>
          <p:cNvPr id="8" name="Rectangle 3"/>
          <p:cNvSpPr>
            <a:spLocks noChangeArrowheads="1"/>
          </p:cNvSpPr>
          <p:nvPr/>
        </p:nvSpPr>
        <p:spPr bwMode="auto">
          <a:xfrm>
            <a:off x="162991" y="691408"/>
            <a:ext cx="8632721" cy="11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Entre os desprotegidos rurais de 16 a 59 anos, que são potenciais contribuintes da Previdência Social, 45,4% são trabalhadores por conta própria e 37,7% são empregados sem carteira.</a:t>
            </a:r>
            <a:endParaRPr lang="pt-BR" altLang="pt-BR" sz="2000" b="1" dirty="0">
              <a:solidFill>
                <a:srgbClr val="C0504D"/>
              </a:solidFill>
              <a:latin typeface="Calibri"/>
              <a:cs typeface="Arial" charset="0"/>
            </a:endParaRPr>
          </a:p>
        </p:txBody>
      </p:sp>
      <p:sp>
        <p:nvSpPr>
          <p:cNvPr id="9" name="Elipse 8"/>
          <p:cNvSpPr/>
          <p:nvPr/>
        </p:nvSpPr>
        <p:spPr>
          <a:xfrm>
            <a:off x="6300192" y="4359637"/>
            <a:ext cx="629266" cy="204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0" name="Elipse 9"/>
          <p:cNvSpPr/>
          <p:nvPr/>
        </p:nvSpPr>
        <p:spPr>
          <a:xfrm>
            <a:off x="6300192" y="5037756"/>
            <a:ext cx="589936" cy="2223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Tree>
    <p:extLst>
      <p:ext uri="{BB962C8B-B14F-4D97-AF65-F5344CB8AC3E}">
        <p14:creationId xmlns:p14="http://schemas.microsoft.com/office/powerpoint/2010/main" val="14643282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94</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69003" y="2733656"/>
          <a:ext cx="8417797" cy="3175003"/>
        </p:xfrm>
        <a:graphic>
          <a:graphicData uri="http://schemas.openxmlformats.org/presentationml/2006/ole">
            <mc:AlternateContent xmlns:mc="http://schemas.openxmlformats.org/markup-compatibility/2006">
              <mc:Choice xmlns:v="urn:schemas-microsoft-com:vml" Requires="v">
                <p:oleObj spid="_x0000_s71698" name="Planilha" r:id="rId3" imgW="8572399" imgH="2676510" progId="Excel.Sheet.12">
                  <p:embed/>
                </p:oleObj>
              </mc:Choice>
              <mc:Fallback>
                <p:oleObj name="Planilha" r:id="rId3" imgW="8572399" imgH="2676510" progId="Excel.Sheet.12">
                  <p:embed/>
                  <p:pic>
                    <p:nvPicPr>
                      <p:cNvPr id="0" name=""/>
                      <p:cNvPicPr/>
                      <p:nvPr/>
                    </p:nvPicPr>
                    <p:blipFill>
                      <a:blip r:embed="rId4"/>
                      <a:stretch>
                        <a:fillRect/>
                      </a:stretch>
                    </p:blipFill>
                    <p:spPr>
                      <a:xfrm>
                        <a:off x="269003" y="2733656"/>
                        <a:ext cx="8417797" cy="3175003"/>
                      </a:xfrm>
                      <a:prstGeom prst="rect">
                        <a:avLst/>
                      </a:prstGeom>
                    </p:spPr>
                  </p:pic>
                </p:oleObj>
              </mc:Fallback>
            </mc:AlternateContent>
          </a:graphicData>
        </a:graphic>
      </p:graphicFrame>
      <p:sp>
        <p:nvSpPr>
          <p:cNvPr id="6" name="Rectangle 2"/>
          <p:cNvSpPr>
            <a:spLocks noChangeArrowheads="1"/>
          </p:cNvSpPr>
          <p:nvPr/>
        </p:nvSpPr>
        <p:spPr bwMode="auto">
          <a:xfrm>
            <a:off x="283291" y="1997921"/>
            <a:ext cx="8403509" cy="6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a:solidFill>
                  <a:prstClr val="black"/>
                </a:solidFill>
                <a:latin typeface="Calibri"/>
                <a:cs typeface="Arial" charset="0"/>
              </a:rPr>
              <a:t>Trabalhadores Desprotegidos </a:t>
            </a:r>
            <a:r>
              <a:rPr lang="pt-BR" altLang="pt-BR" sz="1800" b="1" dirty="0" smtClean="0">
                <a:solidFill>
                  <a:srgbClr val="FF0000"/>
                </a:solidFill>
                <a:latin typeface="Calibri"/>
                <a:cs typeface="Arial" charset="0"/>
              </a:rPr>
              <a:t>sem</a:t>
            </a:r>
            <a:r>
              <a:rPr lang="pt-BR" altLang="pt-BR" sz="1800" b="1" dirty="0" smtClean="0">
                <a:solidFill>
                  <a:prstClr val="black"/>
                </a:solidFill>
                <a:latin typeface="Calibri"/>
                <a:cs typeface="Arial" charset="0"/>
              </a:rPr>
              <a:t> </a:t>
            </a:r>
            <a:r>
              <a:rPr lang="pt-BR" altLang="pt-BR" sz="1800" b="1" dirty="0">
                <a:solidFill>
                  <a:prstClr val="black"/>
                </a:solidFill>
                <a:latin typeface="Calibri"/>
                <a:cs typeface="Arial" charset="0"/>
              </a:rPr>
              <a:t>Capacidade Contributiva, segundo Posição na Ocupação e Clientela - 2014 </a:t>
            </a:r>
          </a:p>
        </p:txBody>
      </p:sp>
      <p:sp>
        <p:nvSpPr>
          <p:cNvPr id="7" name="Rectangle 9"/>
          <p:cNvSpPr>
            <a:spLocks noChangeArrowheads="1"/>
          </p:cNvSpPr>
          <p:nvPr/>
        </p:nvSpPr>
        <p:spPr bwMode="auto">
          <a:xfrm>
            <a:off x="180816" y="6267417"/>
            <a:ext cx="6953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16 e 59 anos com rendimento mensal </a:t>
            </a:r>
            <a:r>
              <a:rPr lang="pt-BR" altLang="pt-BR" sz="1000" dirty="0" smtClean="0">
                <a:solidFill>
                  <a:prstClr val="black"/>
                </a:solidFill>
                <a:latin typeface="Arial" charset="0"/>
                <a:cs typeface="Arial" charset="0"/>
              </a:rPr>
              <a:t>inferior </a:t>
            </a:r>
            <a:r>
              <a:rPr lang="pt-BR" altLang="pt-BR" sz="1000" dirty="0">
                <a:solidFill>
                  <a:prstClr val="black"/>
                </a:solidFill>
                <a:latin typeface="Arial" charset="0"/>
                <a:cs typeface="Arial" charset="0"/>
              </a:rPr>
              <a:t>ao valor do Salário Mínimo vigente em Set/14.</a:t>
            </a:r>
            <a:endParaRPr lang="pt-BR" altLang="pt-BR" sz="1000" b="1" dirty="0">
              <a:solidFill>
                <a:srgbClr val="000000"/>
              </a:solidFill>
              <a:latin typeface="Arial" charset="0"/>
              <a:cs typeface="Arial" charset="0"/>
            </a:endParaRPr>
          </a:p>
        </p:txBody>
      </p:sp>
      <p:sp>
        <p:nvSpPr>
          <p:cNvPr id="8" name="Rectangle 3"/>
          <p:cNvSpPr>
            <a:spLocks noChangeArrowheads="1"/>
          </p:cNvSpPr>
          <p:nvPr/>
        </p:nvSpPr>
        <p:spPr bwMode="auto">
          <a:xfrm>
            <a:off x="191161" y="730490"/>
            <a:ext cx="8495640" cy="99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Entre os desprotegidos rurais </a:t>
            </a:r>
            <a:r>
              <a:rPr lang="pt-BR" altLang="pt-BR" sz="2000" b="1" dirty="0">
                <a:solidFill>
                  <a:prstClr val="black"/>
                </a:solidFill>
                <a:latin typeface="Calibri"/>
                <a:cs typeface="Arial" charset="0"/>
              </a:rPr>
              <a:t>d</a:t>
            </a:r>
            <a:r>
              <a:rPr lang="pt-BR" altLang="pt-BR" sz="2000" b="1" dirty="0" smtClean="0">
                <a:solidFill>
                  <a:prstClr val="black"/>
                </a:solidFill>
                <a:latin typeface="Calibri"/>
                <a:cs typeface="Arial" charset="0"/>
              </a:rPr>
              <a:t>e 16 e 59 anos com rendimento mensal inferior a 1 salário mínimo, 36,1% são trabalhadores por conta própria e 27,0% são empregados sem carteira.</a:t>
            </a:r>
            <a:endParaRPr lang="pt-BR" altLang="pt-BR" sz="2000" b="1" dirty="0">
              <a:solidFill>
                <a:srgbClr val="C0504D"/>
              </a:solidFill>
              <a:latin typeface="Calibri"/>
              <a:cs typeface="Arial" charset="0"/>
            </a:endParaRPr>
          </a:p>
        </p:txBody>
      </p:sp>
      <p:sp>
        <p:nvSpPr>
          <p:cNvPr id="9" name="Elipse 8"/>
          <p:cNvSpPr/>
          <p:nvPr/>
        </p:nvSpPr>
        <p:spPr>
          <a:xfrm>
            <a:off x="6444208" y="4287161"/>
            <a:ext cx="629266" cy="2882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0" name="Elipse 9"/>
          <p:cNvSpPr/>
          <p:nvPr/>
        </p:nvSpPr>
        <p:spPr>
          <a:xfrm>
            <a:off x="6483540" y="4979254"/>
            <a:ext cx="589934" cy="2612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Tree>
    <p:extLst>
      <p:ext uri="{BB962C8B-B14F-4D97-AF65-F5344CB8AC3E}">
        <p14:creationId xmlns:p14="http://schemas.microsoft.com/office/powerpoint/2010/main" val="2866471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95</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51520" y="2366860"/>
          <a:ext cx="8507481" cy="3798444"/>
        </p:xfrm>
        <a:graphic>
          <a:graphicData uri="http://schemas.openxmlformats.org/presentationml/2006/ole">
            <mc:AlternateContent xmlns:mc="http://schemas.openxmlformats.org/markup-compatibility/2006">
              <mc:Choice xmlns:v="urn:schemas-microsoft-com:vml" Requires="v">
                <p:oleObj spid="_x0000_s72722" name="Planilha" r:id="rId3" imgW="13563645" imgH="4781430" progId="Excel.Sheet.12">
                  <p:embed/>
                </p:oleObj>
              </mc:Choice>
              <mc:Fallback>
                <p:oleObj name="Planilha" r:id="rId3" imgW="13563645" imgH="4781430" progId="Excel.Sheet.12">
                  <p:embed/>
                  <p:pic>
                    <p:nvPicPr>
                      <p:cNvPr id="0" name=""/>
                      <p:cNvPicPr/>
                      <p:nvPr/>
                    </p:nvPicPr>
                    <p:blipFill>
                      <a:blip r:embed="rId4"/>
                      <a:stretch>
                        <a:fillRect/>
                      </a:stretch>
                    </p:blipFill>
                    <p:spPr>
                      <a:xfrm>
                        <a:off x="251520" y="2366860"/>
                        <a:ext cx="8507481" cy="3798444"/>
                      </a:xfrm>
                      <a:prstGeom prst="rect">
                        <a:avLst/>
                      </a:prstGeom>
                    </p:spPr>
                  </p:pic>
                </p:oleObj>
              </mc:Fallback>
            </mc:AlternateContent>
          </a:graphicData>
        </a:graphic>
      </p:graphicFrame>
      <p:sp>
        <p:nvSpPr>
          <p:cNvPr id="6" name="Rectangle 2"/>
          <p:cNvSpPr>
            <a:spLocks noChangeArrowheads="1"/>
          </p:cNvSpPr>
          <p:nvPr/>
        </p:nvSpPr>
        <p:spPr bwMode="auto">
          <a:xfrm>
            <a:off x="179320" y="1815680"/>
            <a:ext cx="8507480" cy="50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a:solidFill>
                  <a:prstClr val="black"/>
                </a:solidFill>
                <a:latin typeface="Calibri"/>
                <a:cs typeface="Arial" charset="0"/>
              </a:rPr>
              <a:t>Trabalhadores </a:t>
            </a:r>
            <a:r>
              <a:rPr lang="pt-BR" altLang="pt-BR" sz="1800" b="1" dirty="0" smtClean="0">
                <a:solidFill>
                  <a:prstClr val="black"/>
                </a:solidFill>
                <a:latin typeface="Calibri"/>
                <a:cs typeface="Arial" charset="0"/>
              </a:rPr>
              <a:t>Desprotegidos rurais </a:t>
            </a:r>
            <a:r>
              <a:rPr lang="pt-BR" altLang="pt-BR" sz="1800" b="1" dirty="0" smtClean="0">
                <a:solidFill>
                  <a:srgbClr val="FF0000"/>
                </a:solidFill>
                <a:latin typeface="Calibri"/>
                <a:cs typeface="Arial" charset="0"/>
              </a:rPr>
              <a:t>com</a:t>
            </a:r>
            <a:r>
              <a:rPr lang="pt-BR" altLang="pt-BR" sz="1800" b="1" dirty="0" smtClean="0">
                <a:solidFill>
                  <a:prstClr val="black"/>
                </a:solidFill>
                <a:latin typeface="Calibri"/>
                <a:cs typeface="Arial" charset="0"/>
              </a:rPr>
              <a:t> </a:t>
            </a:r>
            <a:r>
              <a:rPr lang="pt-BR" altLang="pt-BR" sz="1800" b="1" dirty="0">
                <a:solidFill>
                  <a:prstClr val="black"/>
                </a:solidFill>
                <a:latin typeface="Calibri"/>
                <a:cs typeface="Arial" charset="0"/>
              </a:rPr>
              <a:t>Capacidade Contributiva, segundo </a:t>
            </a:r>
            <a:r>
              <a:rPr lang="pt-BR" altLang="pt-BR" sz="1800" b="1" dirty="0" smtClean="0">
                <a:solidFill>
                  <a:prstClr val="black"/>
                </a:solidFill>
                <a:latin typeface="Calibri"/>
                <a:cs typeface="Arial" charset="0"/>
              </a:rPr>
              <a:t>faixa de rendimento </a:t>
            </a:r>
            <a:r>
              <a:rPr lang="pt-BR" altLang="pt-BR" sz="1800" b="1" dirty="0">
                <a:solidFill>
                  <a:prstClr val="black"/>
                </a:solidFill>
                <a:latin typeface="Calibri"/>
                <a:cs typeface="Arial" charset="0"/>
              </a:rPr>
              <a:t>- 2014 </a:t>
            </a:r>
          </a:p>
        </p:txBody>
      </p:sp>
      <p:sp>
        <p:nvSpPr>
          <p:cNvPr id="7" name="Rectangle 3"/>
          <p:cNvSpPr>
            <a:spLocks noChangeArrowheads="1"/>
          </p:cNvSpPr>
          <p:nvPr/>
        </p:nvSpPr>
        <p:spPr bwMode="auto">
          <a:xfrm>
            <a:off x="150745" y="781931"/>
            <a:ext cx="8536056" cy="83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a:solidFill>
                  <a:prstClr val="black"/>
                </a:solidFill>
                <a:latin typeface="Calibri"/>
                <a:cs typeface="Arial" charset="0"/>
              </a:rPr>
              <a:t>7</a:t>
            </a:r>
            <a:r>
              <a:rPr lang="pt-BR" altLang="pt-BR" sz="2000" b="1" dirty="0" smtClean="0">
                <a:solidFill>
                  <a:prstClr val="black"/>
                </a:solidFill>
                <a:latin typeface="Calibri"/>
                <a:cs typeface="Arial" charset="0"/>
              </a:rPr>
              <a:t>6% dos trabalhadores rurais desprotegidos </a:t>
            </a:r>
            <a:r>
              <a:rPr lang="pt-BR" altLang="pt-BR" sz="2000" b="1" dirty="0">
                <a:solidFill>
                  <a:prstClr val="black"/>
                </a:solidFill>
                <a:latin typeface="Calibri"/>
                <a:cs typeface="Arial" charset="0"/>
              </a:rPr>
              <a:t>(</a:t>
            </a:r>
            <a:r>
              <a:rPr lang="pt-BR" altLang="pt-BR" sz="2000" b="1" dirty="0" smtClean="0">
                <a:solidFill>
                  <a:prstClr val="black"/>
                </a:solidFill>
                <a:latin typeface="Calibri"/>
                <a:cs typeface="Arial" charset="0"/>
              </a:rPr>
              <a:t>com capacidade contributiva) entre 16 e 59 anos recebem rendimento mensal de 1 a 2 salários mínimos.  Desse grupo, 42% são trabalhadores por conta própria.</a:t>
            </a:r>
            <a:endParaRPr lang="pt-BR" altLang="pt-BR" sz="2000" b="1" dirty="0">
              <a:solidFill>
                <a:srgbClr val="C0504D"/>
              </a:solidFill>
              <a:latin typeface="Calibri"/>
              <a:cs typeface="Arial" charset="0"/>
            </a:endParaRPr>
          </a:p>
        </p:txBody>
      </p:sp>
      <p:sp>
        <p:nvSpPr>
          <p:cNvPr id="8" name="Elipse 7"/>
          <p:cNvSpPr/>
          <p:nvPr/>
        </p:nvSpPr>
        <p:spPr>
          <a:xfrm>
            <a:off x="2170602" y="2875850"/>
            <a:ext cx="1681318" cy="3371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9" name="Elipse 8"/>
          <p:cNvSpPr/>
          <p:nvPr/>
        </p:nvSpPr>
        <p:spPr>
          <a:xfrm>
            <a:off x="2268925" y="5013176"/>
            <a:ext cx="1582995"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800">
              <a:solidFill>
                <a:prstClr val="white"/>
              </a:solidFill>
            </a:endParaRPr>
          </a:p>
        </p:txBody>
      </p:sp>
      <p:sp>
        <p:nvSpPr>
          <p:cNvPr id="10" name="Rectangle 9"/>
          <p:cNvSpPr>
            <a:spLocks noChangeArrowheads="1"/>
          </p:cNvSpPr>
          <p:nvPr/>
        </p:nvSpPr>
        <p:spPr bwMode="auto">
          <a:xfrm>
            <a:off x="172902" y="6238391"/>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16 e 59 anos com rendimento mensal igual ou superior ao valor do Salário Mínimo vigente em Set/14.</a:t>
            </a:r>
            <a:endParaRPr lang="pt-BR" altLang="pt-BR" sz="1000" b="1" dirty="0">
              <a:solidFill>
                <a:srgbClr val="000000"/>
              </a:solidFill>
              <a:latin typeface="Arial" charset="0"/>
              <a:cs typeface="Arial" charset="0"/>
            </a:endParaRPr>
          </a:p>
        </p:txBody>
      </p:sp>
    </p:spTree>
    <p:extLst>
      <p:ext uri="{BB962C8B-B14F-4D97-AF65-F5344CB8AC3E}">
        <p14:creationId xmlns:p14="http://schemas.microsoft.com/office/powerpoint/2010/main" val="10261456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96</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66077" y="2519711"/>
          <a:ext cx="8420724" cy="3837277"/>
        </p:xfrm>
        <a:graphic>
          <a:graphicData uri="http://schemas.openxmlformats.org/presentationml/2006/ole">
            <mc:AlternateContent xmlns:mc="http://schemas.openxmlformats.org/markup-compatibility/2006">
              <mc:Choice xmlns:v="urn:schemas-microsoft-com:vml" Requires="v">
                <p:oleObj spid="_x0000_s73746" name="Planilha" r:id="rId3" imgW="8827138" imgH="5599281" progId="Excel.Sheet.12">
                  <p:embed/>
                </p:oleObj>
              </mc:Choice>
              <mc:Fallback>
                <p:oleObj name="Planilha" r:id="rId3" imgW="8827138" imgH="5599281" progId="Excel.Sheet.12">
                  <p:embed/>
                  <p:pic>
                    <p:nvPicPr>
                      <p:cNvPr id="0" name=""/>
                      <p:cNvPicPr/>
                      <p:nvPr/>
                    </p:nvPicPr>
                    <p:blipFill>
                      <a:blip r:embed="rId4"/>
                      <a:stretch>
                        <a:fillRect/>
                      </a:stretch>
                    </p:blipFill>
                    <p:spPr>
                      <a:xfrm>
                        <a:off x="266077" y="2519711"/>
                        <a:ext cx="8420724" cy="3837277"/>
                      </a:xfrm>
                      <a:prstGeom prst="rect">
                        <a:avLst/>
                      </a:prstGeom>
                    </p:spPr>
                  </p:pic>
                </p:oleObj>
              </mc:Fallback>
            </mc:AlternateContent>
          </a:graphicData>
        </a:graphic>
      </p:graphicFrame>
      <p:sp>
        <p:nvSpPr>
          <p:cNvPr id="6" name="Rectangle 2"/>
          <p:cNvSpPr>
            <a:spLocks noChangeArrowheads="1"/>
          </p:cNvSpPr>
          <p:nvPr/>
        </p:nvSpPr>
        <p:spPr bwMode="auto">
          <a:xfrm>
            <a:off x="301797" y="1872896"/>
            <a:ext cx="8349284" cy="70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smtClean="0">
                <a:solidFill>
                  <a:prstClr val="black"/>
                </a:solidFill>
                <a:latin typeface="Calibri"/>
                <a:cs typeface="Arial" charset="0"/>
              </a:rPr>
              <a:t>Evolução percentual dos trabalhadores rurais sem proteção previdenciária com e sem capacidade contributiva - </a:t>
            </a:r>
            <a:r>
              <a:rPr lang="pt-BR" altLang="pt-BR" sz="1800" b="1" dirty="0">
                <a:solidFill>
                  <a:prstClr val="black"/>
                </a:solidFill>
                <a:latin typeface="Calibri"/>
                <a:cs typeface="Arial" charset="0"/>
              </a:rPr>
              <a:t>2014 </a:t>
            </a:r>
          </a:p>
        </p:txBody>
      </p:sp>
      <p:sp>
        <p:nvSpPr>
          <p:cNvPr id="7" name="Rectangle 9"/>
          <p:cNvSpPr>
            <a:spLocks noChangeArrowheads="1"/>
          </p:cNvSpPr>
          <p:nvPr/>
        </p:nvSpPr>
        <p:spPr bwMode="auto">
          <a:xfrm>
            <a:off x="301797" y="6515272"/>
            <a:ext cx="43064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a:t>
            </a:r>
            <a:r>
              <a:rPr lang="pt-BR" altLang="pt-BR" sz="1000" dirty="0" smtClean="0">
                <a:solidFill>
                  <a:prstClr val="black"/>
                </a:solidFill>
                <a:latin typeface="Arial" charset="0"/>
                <a:cs typeface="Arial" charset="0"/>
              </a:rPr>
              <a:t>vários anos. Elaboração</a:t>
            </a:r>
            <a:r>
              <a:rPr lang="pt-BR" altLang="pt-BR" sz="1000" dirty="0">
                <a:solidFill>
                  <a:prstClr val="black"/>
                </a:solidFill>
                <a:latin typeface="Arial" charset="0"/>
                <a:cs typeface="Arial" charset="0"/>
              </a:rPr>
              <a:t>: </a:t>
            </a:r>
            <a:r>
              <a:rPr lang="pt-BR" altLang="pt-BR" sz="1000" dirty="0">
                <a:solidFill>
                  <a:srgbClr val="000000"/>
                </a:solidFill>
                <a:latin typeface="Arial" charset="0"/>
                <a:cs typeface="Arial" charset="0"/>
              </a:rPr>
              <a:t>CGEPR/SPPS/MTPS</a:t>
            </a:r>
            <a:r>
              <a:rPr lang="pt-BR" altLang="pt-BR" sz="1000" dirty="0" smtClean="0">
                <a:solidFill>
                  <a:srgbClr val="000000"/>
                </a:solidFill>
                <a:latin typeface="Arial" charset="0"/>
                <a:cs typeface="Arial" charset="0"/>
              </a:rPr>
              <a:t>.</a:t>
            </a:r>
            <a:endParaRPr lang="pt-BR" altLang="pt-BR" sz="1000" dirty="0">
              <a:solidFill>
                <a:prstClr val="black"/>
              </a:solidFill>
              <a:latin typeface="Arial" charset="0"/>
              <a:cs typeface="Arial" charset="0"/>
            </a:endParaRPr>
          </a:p>
        </p:txBody>
      </p:sp>
      <p:sp>
        <p:nvSpPr>
          <p:cNvPr id="8" name="Rectangle 3"/>
          <p:cNvSpPr>
            <a:spLocks noChangeArrowheads="1"/>
          </p:cNvSpPr>
          <p:nvPr/>
        </p:nvSpPr>
        <p:spPr bwMode="auto">
          <a:xfrm>
            <a:off x="179512" y="778073"/>
            <a:ext cx="8471569" cy="9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O número de trabalhadores rurais sem proteção previdenciária, com rendimento mensal acima de 1 salário mínimo, cresceu 103% de 2004 para 2014.  Já o número dos que possuem rendimento abaixo de 1 salário mínimo caiu 25% no mesmo período.</a:t>
            </a:r>
            <a:endParaRPr lang="pt-BR" altLang="pt-BR" sz="2000" b="1" dirty="0">
              <a:solidFill>
                <a:srgbClr val="C0504D"/>
              </a:solidFill>
              <a:latin typeface="Calibri"/>
              <a:cs typeface="Arial" charset="0"/>
            </a:endParaRPr>
          </a:p>
        </p:txBody>
      </p:sp>
    </p:spTree>
    <p:extLst>
      <p:ext uri="{BB962C8B-B14F-4D97-AF65-F5344CB8AC3E}">
        <p14:creationId xmlns:p14="http://schemas.microsoft.com/office/powerpoint/2010/main" val="5796724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97</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77570" y="2260599"/>
          <a:ext cx="8409230" cy="3905069"/>
        </p:xfrm>
        <a:graphic>
          <a:graphicData uri="http://schemas.openxmlformats.org/presentationml/2006/ole">
            <mc:AlternateContent xmlns:mc="http://schemas.openxmlformats.org/markup-compatibility/2006">
              <mc:Choice xmlns:v="urn:schemas-microsoft-com:vml" Requires="v">
                <p:oleObj spid="_x0000_s74770" name="Planilha" r:id="rId3" imgW="12020646" imgH="2886030" progId="Excel.Sheet.12">
                  <p:embed/>
                </p:oleObj>
              </mc:Choice>
              <mc:Fallback>
                <p:oleObj name="Planilha" r:id="rId3" imgW="12020646" imgH="2886030" progId="Excel.Sheet.12">
                  <p:embed/>
                  <p:pic>
                    <p:nvPicPr>
                      <p:cNvPr id="0" name=""/>
                      <p:cNvPicPr/>
                      <p:nvPr/>
                    </p:nvPicPr>
                    <p:blipFill>
                      <a:blip r:embed="rId4"/>
                      <a:stretch>
                        <a:fillRect/>
                      </a:stretch>
                    </p:blipFill>
                    <p:spPr>
                      <a:xfrm>
                        <a:off x="277570" y="2260599"/>
                        <a:ext cx="8409230" cy="3905069"/>
                      </a:xfrm>
                      <a:prstGeom prst="rect">
                        <a:avLst/>
                      </a:prstGeom>
                    </p:spPr>
                  </p:pic>
                </p:oleObj>
              </mc:Fallback>
            </mc:AlternateContent>
          </a:graphicData>
        </a:graphic>
      </p:graphicFrame>
      <p:sp>
        <p:nvSpPr>
          <p:cNvPr id="6" name="Rectangle 2"/>
          <p:cNvSpPr>
            <a:spLocks noChangeArrowheads="1"/>
          </p:cNvSpPr>
          <p:nvPr/>
        </p:nvSpPr>
        <p:spPr bwMode="auto">
          <a:xfrm>
            <a:off x="277570" y="1665295"/>
            <a:ext cx="8409974" cy="576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smtClean="0">
                <a:solidFill>
                  <a:prstClr val="black"/>
                </a:solidFill>
                <a:latin typeface="Calibri"/>
                <a:cs typeface="Arial" charset="0"/>
              </a:rPr>
              <a:t>Aposentados ocupados na área rural, segundo posição na ocupação e faixa etária - </a:t>
            </a:r>
            <a:r>
              <a:rPr lang="pt-BR" altLang="pt-BR" sz="1800" b="1" dirty="0">
                <a:solidFill>
                  <a:prstClr val="black"/>
                </a:solidFill>
                <a:latin typeface="Calibri"/>
                <a:cs typeface="Arial" charset="0"/>
              </a:rPr>
              <a:t>2014 </a:t>
            </a:r>
          </a:p>
        </p:txBody>
      </p:sp>
      <p:sp>
        <p:nvSpPr>
          <p:cNvPr id="7" name="Rectangle 9"/>
          <p:cNvSpPr>
            <a:spLocks noChangeArrowheads="1"/>
          </p:cNvSpPr>
          <p:nvPr/>
        </p:nvSpPr>
        <p:spPr bwMode="auto">
          <a:xfrm>
            <a:off x="180080" y="6338857"/>
            <a:ext cx="37272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a:t>
            </a:r>
            <a:r>
              <a:rPr lang="pt-BR" altLang="pt-BR" sz="1000" dirty="0" smtClean="0">
                <a:solidFill>
                  <a:prstClr val="black"/>
                </a:solidFill>
                <a:latin typeface="Arial" charset="0"/>
                <a:cs typeface="Arial" charset="0"/>
              </a:rPr>
              <a:t>16 anos ou mais.</a:t>
            </a:r>
            <a:endParaRPr lang="pt-BR" altLang="pt-BR" sz="1000" b="1" dirty="0">
              <a:solidFill>
                <a:srgbClr val="000000"/>
              </a:solidFill>
              <a:latin typeface="Arial" charset="0"/>
              <a:cs typeface="Arial" charset="0"/>
            </a:endParaRPr>
          </a:p>
        </p:txBody>
      </p:sp>
      <p:sp>
        <p:nvSpPr>
          <p:cNvPr id="8" name="Rectangle 3"/>
          <p:cNvSpPr>
            <a:spLocks noChangeArrowheads="1"/>
          </p:cNvSpPr>
          <p:nvPr/>
        </p:nvSpPr>
        <p:spPr bwMode="auto">
          <a:xfrm>
            <a:off x="160135" y="731426"/>
            <a:ext cx="8526665" cy="732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Em 2014 havia 6,2 milhões de aposentados no mercado de trabalho, sendo 2,1 milhões em áreas rurais. </a:t>
            </a:r>
            <a:endParaRPr lang="pt-BR" altLang="pt-BR" sz="2000" b="1" dirty="0">
              <a:solidFill>
                <a:prstClr val="black"/>
              </a:solidFill>
              <a:latin typeface="Calibri"/>
              <a:cs typeface="Arial" charset="0"/>
            </a:endParaRPr>
          </a:p>
        </p:txBody>
      </p:sp>
    </p:spTree>
    <p:extLst>
      <p:ext uri="{BB962C8B-B14F-4D97-AF65-F5344CB8AC3E}">
        <p14:creationId xmlns:p14="http://schemas.microsoft.com/office/powerpoint/2010/main" val="11804749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98</a:t>
            </a:fld>
            <a:endParaRPr lang="pt-BR" dirty="0">
              <a:solidFill>
                <a:prstClr val="black"/>
              </a:solidFill>
            </a:endParaRPr>
          </a:p>
        </p:txBody>
      </p:sp>
      <p:graphicFrame>
        <p:nvGraphicFramePr>
          <p:cNvPr id="5" name="Objeto 4"/>
          <p:cNvGraphicFramePr>
            <a:graphicFrameLocks noChangeAspect="1"/>
          </p:cNvGraphicFramePr>
          <p:nvPr>
            <p:extLst/>
          </p:nvPr>
        </p:nvGraphicFramePr>
        <p:xfrm>
          <a:off x="244576" y="2276872"/>
          <a:ext cx="8287863" cy="4063454"/>
        </p:xfrm>
        <a:graphic>
          <a:graphicData uri="http://schemas.openxmlformats.org/presentationml/2006/ole">
            <mc:AlternateContent xmlns:mc="http://schemas.openxmlformats.org/markup-compatibility/2006">
              <mc:Choice xmlns:v="urn:schemas-microsoft-com:vml" Requires="v">
                <p:oleObj spid="_x0000_s75794" name="Planilha" r:id="rId3" imgW="7542203" imgH="5180226" progId="Excel.Sheet.12">
                  <p:embed/>
                </p:oleObj>
              </mc:Choice>
              <mc:Fallback>
                <p:oleObj name="Planilha" r:id="rId3" imgW="7542203" imgH="5180226" progId="Excel.Sheet.12">
                  <p:embed/>
                  <p:pic>
                    <p:nvPicPr>
                      <p:cNvPr id="0" name=""/>
                      <p:cNvPicPr/>
                      <p:nvPr/>
                    </p:nvPicPr>
                    <p:blipFill>
                      <a:blip r:embed="rId4"/>
                      <a:stretch>
                        <a:fillRect/>
                      </a:stretch>
                    </p:blipFill>
                    <p:spPr>
                      <a:xfrm>
                        <a:off x="244576" y="2276872"/>
                        <a:ext cx="8287863" cy="4063454"/>
                      </a:xfrm>
                      <a:prstGeom prst="rect">
                        <a:avLst/>
                      </a:prstGeom>
                    </p:spPr>
                  </p:pic>
                </p:oleObj>
              </mc:Fallback>
            </mc:AlternateContent>
          </a:graphicData>
        </a:graphic>
      </p:graphicFrame>
      <p:sp>
        <p:nvSpPr>
          <p:cNvPr id="6" name="Rectangle 2"/>
          <p:cNvSpPr>
            <a:spLocks noChangeArrowheads="1"/>
          </p:cNvSpPr>
          <p:nvPr/>
        </p:nvSpPr>
        <p:spPr bwMode="auto">
          <a:xfrm>
            <a:off x="170759" y="1722796"/>
            <a:ext cx="8435495" cy="49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pt-BR" altLang="pt-BR" sz="1800" b="1" dirty="0" smtClean="0">
                <a:solidFill>
                  <a:prstClr val="black"/>
                </a:solidFill>
                <a:latin typeface="Calibri"/>
                <a:cs typeface="Arial" charset="0"/>
              </a:rPr>
              <a:t>Evolução percentual da participação da força de trabalho do aposentado em relação à população ocupada rural - </a:t>
            </a:r>
            <a:r>
              <a:rPr lang="pt-BR" altLang="pt-BR" sz="1800" b="1" dirty="0">
                <a:solidFill>
                  <a:prstClr val="black"/>
                </a:solidFill>
                <a:latin typeface="Calibri"/>
                <a:cs typeface="Arial" charset="0"/>
              </a:rPr>
              <a:t>2014 </a:t>
            </a:r>
          </a:p>
        </p:txBody>
      </p:sp>
      <p:sp>
        <p:nvSpPr>
          <p:cNvPr id="7" name="Rectangle 3"/>
          <p:cNvSpPr>
            <a:spLocks noChangeArrowheads="1"/>
          </p:cNvSpPr>
          <p:nvPr/>
        </p:nvSpPr>
        <p:spPr bwMode="auto">
          <a:xfrm>
            <a:off x="187424" y="634816"/>
            <a:ext cx="8345015" cy="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pt-BR" altLang="pt-BR" sz="2000" b="1" dirty="0" smtClean="0">
                <a:solidFill>
                  <a:prstClr val="black"/>
                </a:solidFill>
                <a:latin typeface="Calibri"/>
                <a:cs typeface="Arial" charset="0"/>
              </a:rPr>
              <a:t>Em 2004, o número de aposentados ocupados e residentes em áreas rurais representava 11,5% da população rural ocupada.  Em 2014, essa relação percentual chega a 13,9%. </a:t>
            </a:r>
            <a:endParaRPr lang="pt-BR" altLang="pt-BR" sz="2000" b="1" dirty="0">
              <a:solidFill>
                <a:srgbClr val="C0504D"/>
              </a:solidFill>
              <a:latin typeface="Calibri"/>
              <a:cs typeface="Arial" charset="0"/>
            </a:endParaRPr>
          </a:p>
        </p:txBody>
      </p:sp>
      <p:sp>
        <p:nvSpPr>
          <p:cNvPr id="8" name="Rectangle 9"/>
          <p:cNvSpPr>
            <a:spLocks noChangeArrowheads="1"/>
          </p:cNvSpPr>
          <p:nvPr/>
        </p:nvSpPr>
        <p:spPr bwMode="auto">
          <a:xfrm>
            <a:off x="173137" y="6380333"/>
            <a:ext cx="3679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0"/>
              </a:spcBef>
              <a:defRPr sz="2400">
                <a:solidFill>
                  <a:schemeClr val="tx1"/>
                </a:solidFill>
                <a:latin typeface="Times New Roman" pitchFamily="18" charset="0"/>
              </a:defRPr>
            </a:lvl1pPr>
            <a:lvl2pPr marL="742950" indent="-285750" eaLnBrk="0" hangingPunct="0">
              <a:spcBef>
                <a:spcPct val="0"/>
              </a:spcBef>
              <a:defRPr sz="2400">
                <a:solidFill>
                  <a:schemeClr val="tx1"/>
                </a:solidFill>
                <a:latin typeface="Times New Roman" pitchFamily="18" charset="0"/>
              </a:defRPr>
            </a:lvl2pPr>
            <a:lvl3pPr marL="1143000" indent="-228600" eaLnBrk="0" hangingPunct="0">
              <a:spcBef>
                <a:spcPct val="0"/>
              </a:spcBef>
              <a:defRPr sz="2400">
                <a:solidFill>
                  <a:schemeClr val="tx1"/>
                </a:solidFill>
                <a:latin typeface="Times New Roman" pitchFamily="18" charset="0"/>
              </a:defRPr>
            </a:lvl3pPr>
            <a:lvl4pPr marL="1600200" indent="-228600" eaLnBrk="0" hangingPunct="0">
              <a:spcBef>
                <a:spcPct val="0"/>
              </a:spcBef>
              <a:defRPr sz="2400">
                <a:solidFill>
                  <a:schemeClr val="tx1"/>
                </a:solidFill>
                <a:latin typeface="Times New Roman" pitchFamily="18" charset="0"/>
              </a:defRPr>
            </a:lvl4pPr>
            <a:lvl5pPr marL="2057400" indent="-228600" eaLnBrk="0" hangingPunct="0">
              <a:spcBef>
                <a:spcPct val="0"/>
              </a:spcBef>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pt-BR" altLang="pt-BR" sz="1000" dirty="0">
                <a:solidFill>
                  <a:prstClr val="black"/>
                </a:solidFill>
                <a:latin typeface="Arial" charset="0"/>
                <a:cs typeface="Arial" charset="0"/>
              </a:rPr>
              <a:t>Fonte: PNAD/IBGE – 2014.Elaboração: </a:t>
            </a:r>
            <a:r>
              <a:rPr lang="pt-BR" altLang="pt-BR" sz="1000" dirty="0">
                <a:solidFill>
                  <a:srgbClr val="000000"/>
                </a:solidFill>
                <a:latin typeface="Arial" charset="0"/>
                <a:cs typeface="Arial" charset="0"/>
              </a:rPr>
              <a:t>CGEPR/SPPS/MTPS.</a:t>
            </a:r>
            <a:endParaRPr lang="pt-BR" altLang="pt-BR" sz="1000" dirty="0">
              <a:solidFill>
                <a:prstClr val="black"/>
              </a:solidFill>
              <a:latin typeface="Arial" charset="0"/>
              <a:cs typeface="Arial" charset="0"/>
            </a:endParaRPr>
          </a:p>
          <a:p>
            <a:r>
              <a:rPr lang="pt-BR" altLang="pt-BR" sz="1000" dirty="0">
                <a:solidFill>
                  <a:prstClr val="black"/>
                </a:solidFill>
                <a:latin typeface="Arial" charset="0"/>
                <a:cs typeface="Arial" charset="0"/>
              </a:rPr>
              <a:t>* Pessoas com idade entre </a:t>
            </a:r>
            <a:r>
              <a:rPr lang="pt-BR" altLang="pt-BR" sz="1000" dirty="0" smtClean="0">
                <a:solidFill>
                  <a:prstClr val="black"/>
                </a:solidFill>
                <a:latin typeface="Arial" charset="0"/>
                <a:cs typeface="Arial" charset="0"/>
              </a:rPr>
              <a:t>16 anos ou mais..</a:t>
            </a:r>
            <a:endParaRPr lang="pt-BR" altLang="pt-BR" sz="1000" b="1" dirty="0">
              <a:solidFill>
                <a:srgbClr val="000000"/>
              </a:solidFill>
              <a:latin typeface="Arial" charset="0"/>
              <a:cs typeface="Arial" charset="0"/>
            </a:endParaRPr>
          </a:p>
        </p:txBody>
      </p:sp>
    </p:spTree>
    <p:extLst>
      <p:ext uri="{BB962C8B-B14F-4D97-AF65-F5344CB8AC3E}">
        <p14:creationId xmlns:p14="http://schemas.microsoft.com/office/powerpoint/2010/main" val="12734798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E693352-1BC1-43AD-A09D-B6B3238F1E03}" type="slidenum">
              <a:rPr lang="pt-BR" smtClean="0">
                <a:solidFill>
                  <a:prstClr val="black"/>
                </a:solidFill>
              </a:rPr>
              <a:pPr>
                <a:defRPr/>
              </a:pPr>
              <a:t>99</a:t>
            </a:fld>
            <a:endParaRPr lang="pt-BR" dirty="0">
              <a:solidFill>
                <a:prstClr val="black"/>
              </a:solidFill>
            </a:endParaRPr>
          </a:p>
        </p:txBody>
      </p:sp>
      <p:sp>
        <p:nvSpPr>
          <p:cNvPr id="5" name="Título 1"/>
          <p:cNvSpPr txBox="1">
            <a:spLocks/>
          </p:cNvSpPr>
          <p:nvPr/>
        </p:nvSpPr>
        <p:spPr bwMode="auto">
          <a:xfrm>
            <a:off x="755576" y="2204864"/>
            <a:ext cx="7772400" cy="23762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pt-BR"/>
            </a:defPPr>
            <a:lvl1pPr algn="ctr" eaLnBrk="1" hangingPunct="1">
              <a:defRPr sz="4400" b="1">
                <a:latin typeface="+mj-lt"/>
                <a:ea typeface="+mj-ea"/>
                <a:cs typeface="+mj-cs"/>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pt-BR" dirty="0">
                <a:solidFill>
                  <a:prstClr val="black"/>
                </a:solidFill>
              </a:rPr>
              <a:t>Regimes Próprios de Previdência Social - RPPS</a:t>
            </a:r>
          </a:p>
        </p:txBody>
      </p:sp>
    </p:spTree>
    <p:extLst>
      <p:ext uri="{BB962C8B-B14F-4D97-AF65-F5344CB8AC3E}">
        <p14:creationId xmlns:p14="http://schemas.microsoft.com/office/powerpoint/2010/main" val="169279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OVOMODELO_DO_MPS">
  <a:themeElements>
    <a:clrScheme name="NOVOMODELO_DO_MP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NOVOMODELO_DO_MPS">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0" tIns="0" rIns="0" bIns="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VOMODELO_DO_MP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VOMODELO_DO_MP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VOMODELO_DO_MP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VOMODELO_DO_MP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VOMODELO_DO_MP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VOMODELO_DO_MP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VOMODELO_DO_MP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8380</TotalTime>
  <Words>16283</Words>
  <Application>Microsoft Office PowerPoint</Application>
  <PresentationFormat>Apresentação na tela (4:3)</PresentationFormat>
  <Paragraphs>2629</Paragraphs>
  <Slides>218</Slides>
  <Notes>26</Notes>
  <HiddenSlides>0</HiddenSlides>
  <MMClips>0</MMClips>
  <ScaleCrop>false</ScaleCrop>
  <HeadingPairs>
    <vt:vector size="8" baseType="variant">
      <vt:variant>
        <vt:lpstr>Fontes usadas</vt:lpstr>
      </vt:variant>
      <vt:variant>
        <vt:i4>9</vt:i4>
      </vt:variant>
      <vt:variant>
        <vt:lpstr>Tema</vt:lpstr>
      </vt:variant>
      <vt:variant>
        <vt:i4>3</vt:i4>
      </vt:variant>
      <vt:variant>
        <vt:lpstr>Servidores OLE inseridos</vt:lpstr>
      </vt:variant>
      <vt:variant>
        <vt:i4>2</vt:i4>
      </vt:variant>
      <vt:variant>
        <vt:lpstr>Títulos de slides</vt:lpstr>
      </vt:variant>
      <vt:variant>
        <vt:i4>218</vt:i4>
      </vt:variant>
    </vt:vector>
  </HeadingPairs>
  <TitlesOfParts>
    <vt:vector size="232" baseType="lpstr">
      <vt:lpstr>Arial Unicode MS</vt:lpstr>
      <vt:lpstr>Microsoft YaHei</vt:lpstr>
      <vt:lpstr>Arial</vt:lpstr>
      <vt:lpstr>Arial Narrow</vt:lpstr>
      <vt:lpstr>Calibri</vt:lpstr>
      <vt:lpstr>Courier New</vt:lpstr>
      <vt:lpstr>Times New Roman</vt:lpstr>
      <vt:lpstr>Verdana</vt:lpstr>
      <vt:lpstr>Wingdings</vt:lpstr>
      <vt:lpstr>Personalizar design</vt:lpstr>
      <vt:lpstr>1_NOVOMODELO_DO_MPS</vt:lpstr>
      <vt:lpstr>Tema do Office</vt:lpstr>
      <vt:lpstr>Planilha</vt:lpstr>
      <vt:lpstr>Gráfico</vt:lpstr>
      <vt:lpstr>Apresentação do PowerPoint</vt:lpstr>
      <vt:lpstr>Apresentação do PowerPoint</vt:lpstr>
      <vt:lpstr>Apresentação do PowerPoint</vt:lpstr>
      <vt:lpstr>MP 726/2016</vt:lpstr>
      <vt:lpstr>MP 726/2016</vt:lpstr>
      <vt:lpstr>MP 726/2016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FÓRUM - CONSTITUIÇÃO E FUNCIONAMENTO</vt:lpstr>
      <vt:lpstr>FÓRUM - CONSTITUIÇÃO E FUNCIONAMENTO</vt:lpstr>
      <vt:lpstr>FÓRUM - GRUPO TÉCNICO DE PREVIDÊNCIA</vt:lpstr>
      <vt:lpstr>REFORMA DA PREVIDÊNCIA - PERSPECTIVA</vt:lpstr>
      <vt:lpstr>FÓRUM DE DEBATES SOBRE POLÍTICAS DE EMPREGO, TRABALHO E RENDA E DE PREVIDÊNCIA SOCIAL</vt:lpstr>
      <vt:lpstr>Sumário</vt:lpstr>
      <vt:lpstr>Apresentação do PowerPoint</vt:lpstr>
      <vt:lpstr>Atos Normativos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2. Apresentações debatidas e consolidadas com as contribuições de todos os membros do grupo de trabalho</vt:lpstr>
      <vt:lpstr>Demografia e Idade média das aposentadorias </vt:lpstr>
      <vt:lpstr>Apresentação do PowerPoint</vt:lpstr>
      <vt:lpstr>Apresentação do PowerPoint</vt:lpstr>
      <vt:lpstr>Apresentação do PowerPoint</vt:lpstr>
      <vt:lpstr>A expectativa de sobrevida cresce  em todos os segmentos etários, inclusive entre os mais idosos, o que implica maior duração no pagamento de benefícios.</vt:lpstr>
      <vt:lpstr>As projeções populacionais mostram que, em 2060, teremos menos pessoas em idade ativa que hoje. Ao mesmo tempo, o número de idosos irá crescer 262,7% nesse mesmo período.</vt:lpstr>
      <vt:lpstr>Apresentação do PowerPoint</vt:lpstr>
      <vt:lpstr>O bônus demográfico tem seu fim projetado para 2024. Assim, a população em idade ativa sustentará uma proporção cada vez maior de inativos.</vt:lpstr>
      <vt:lpstr>Expectativa de vida ao nascer em alguns países para o homem em 2010-2015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experiência internacional aponta idade mínima para aposentadoria próxima a 65 anos</vt:lpstr>
      <vt:lpstr>Aposentadorias especiais e por tempo de contribuição fazem a idade média de aposentadoria no Brasil estar no piso da experiência internacional.</vt:lpstr>
      <vt:lpstr>Além do Brasil, apenas três países adotam a aposentadoria por tempo de contribuição, sem qualquer requisito de idade</vt:lpstr>
      <vt:lpstr>Idade média na concessão em 2015</vt:lpstr>
      <vt:lpstr>Apresentação do PowerPoint</vt:lpstr>
      <vt:lpstr>Idade média na concessão de aposentadorias em 2015 RPPS da União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Previdência Social Rural</vt:lpstr>
      <vt:lpstr>Preceito Constitucional</vt:lpstr>
      <vt:lpstr>Previdência rural – pós constituição de 1988</vt:lpstr>
      <vt:lpstr>Contribuinte Individual:  Produtor rural pessoa física</vt:lpstr>
      <vt:lpstr>Contribuinte Individual:  Trabalhador rural por conta própria</vt:lpstr>
      <vt:lpstr>Segurado Especial:</vt:lpstr>
      <vt:lpstr>Empregado rural</vt:lpstr>
      <vt:lpstr>A Constituição Federal de 1988 estabeleceu tratamento diferenciado para o agricultor familiar, o que ampliou consideravelmente a proteção previdenciária no campo.  A evolução no conceito de Segurado Especial vem incorporando as mudanças ocorridas no processo produtivo dos grupos familiares, de modo a refletir a nova realidade dessa população ocupada no campo.</vt:lpstr>
      <vt:lpstr>Idade média na concessão em 2015 do rural e urbano mostra uma diferença, em média, de 4,7 anos na aposentadoria por idade.</vt:lpstr>
      <vt:lpstr>Quantidade e Valor de Benefícios Emitidos do RGPS, segundo a clientela – Posição em Janeiro de 2016</vt:lpstr>
      <vt:lpstr>Quantidade de Benefícios Rurais Emitidos do RGPS –  2000 a 2015 (Posição em dezembro de cada ano)</vt:lpstr>
      <vt:lpstr>Valor de Benefícios Rurais Emitidos do RGPS – Em R$ Nominais 2000 a 2015 (Posição em dezembro de cada ano)</vt:lpstr>
      <vt:lpstr>Apresentação do PowerPoint</vt:lpstr>
      <vt:lpstr>Apresentação do PowerPoint</vt:lpstr>
      <vt:lpstr>Apresentação do PowerPoint</vt:lpstr>
      <vt:lpstr>O valor da contribuição rural representou 2% da receita total do RGPS em 2015. </vt:lpstr>
      <vt:lpstr>Os benefícios rurais representam 22,5% da despesa total no RGPS em 2015. </vt:lpstr>
      <vt:lpstr>Apresentação do PowerPoint</vt:lpstr>
      <vt:lpstr>A diferença de rendimento do trabalho entre rural agrícola e urbano, apesar de continuar elevada, tem diminuído ao longo do tempo, o que tem contribuído para melhorar a vida do trabalhador rural.</vt:lpstr>
      <vt:lpstr>A judicialização tem sido mais forte na concessão de aposentadoria rural, chegando a 30,2% em 2015. Esses dados mostram a necessidade de aperfeiçoar a legislação previdenciária, no que se refere ao reconhecimento do direito na concessão de aposentadoria rural.</vt:lpstr>
      <vt:lpstr>Participação percentual da quantidade de benefícios rurais concedidos por via judicial sobre o total da concessão rural, segundo os principais grupos de espécies – 2005 a 2015</vt:lpstr>
      <vt:lpstr>Participação percentual da quantidade de benefícios rurais concedidos do sexo MASCULINO, por via judicial, sobre o total da concessão rural do respectivo sexo, segundo os principais grupos de espécies – 2005 a 2015</vt:lpstr>
      <vt:lpstr>Participação percentual da quantidade de benefícios rurais concedidos do sexo FEMININO, por via judicial, sobre o total da concessão rural do respectivo sexo, segundo os principais grupos de espécies – 2005 a 2015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REGIMES PRÓPRIOS DE PREVIDÊNCIA SOCIAL - RPPS</vt:lpstr>
      <vt:lpstr>Apresentação do PowerPoint</vt:lpstr>
      <vt:lpstr>Apresentação do PowerPoint</vt:lpstr>
      <vt:lpstr>Apresentação do PowerPoint</vt:lpstr>
      <vt:lpstr>RPPS - PRINCIPAIS REGRAS DE ACESSO</vt:lpstr>
      <vt:lpstr>RPPS - PRINCIPAIS REGRAS DE ACESSO</vt:lpstr>
      <vt:lpstr>RPPS - PRINCIPAIS REGRAS DE ACESSO</vt:lpstr>
      <vt:lpstr>RPPS - PRINCIPAIS REGRAS DE ACESSO</vt:lpstr>
      <vt:lpstr>RPPS - PRINCIPAIS REGRAS DE ACESSO</vt:lpstr>
      <vt:lpstr>RPPS - PRINCIPAIS REGRAS DE ACESSO</vt:lpstr>
      <vt:lpstr>RPPS - PRINCIPAIS REGRAS DE ACESSO</vt:lpstr>
      <vt:lpstr>RPPS - PRINCIPAIS REGRAS DE ACESSO</vt:lpstr>
      <vt:lpstr>Apresentação do PowerPoint</vt:lpstr>
      <vt:lpstr>Apresentação do PowerPoint</vt:lpstr>
      <vt:lpstr>Apresentação do PowerPoint</vt:lpstr>
      <vt:lpstr>Apresentação do PowerPoint</vt:lpstr>
      <vt:lpstr>Apresentação do PowerPoint</vt:lpstr>
      <vt:lpstr>As pensões por morte representam 26,6% do total de benefícios e 24,6% do valor pago</vt:lpstr>
      <vt:lpstr>Apresentação do PowerPoint</vt:lpstr>
      <vt:lpstr>Despesa de Pensões sobre PIB e Razão de Dependência dos Idoso Países Selecionados – 2009 / 2010</vt:lpstr>
      <vt:lpstr>A Lei nº 13.135, de 17 de junho de 2015, que resultou da conversão da MP nº 664, de 2014, recepcionou apenas algumas das alterações inicialmente encaminhadas pelo Poder Executivo</vt:lpstr>
      <vt:lpstr>Lei nº 13.135, de 2015: Duração da pensão por morte</vt:lpstr>
      <vt:lpstr>Lei nº 13.135, de 2015: duração da pensão por morte</vt:lpstr>
      <vt:lpstr>Apresentação do PowerPoint</vt:lpstr>
      <vt:lpstr>A Lei nº 13.135, de 2015, estabeleceu um critério automático para atualização das idades do cônjuge/companheiro(a), baseado na evolução demográfica do país</vt:lpstr>
      <vt:lpstr>MP nº 664, de 2014 – Regra de Cálculo*</vt:lpstr>
      <vt:lpstr>Cálculo da pensão por morte: RGPS e RPPS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Aplicação da Lei nº 13.135, de 2015, aos RPPS</vt:lpstr>
      <vt:lpstr>Apresentação do PowerPoint</vt:lpstr>
      <vt:lpstr>Apresentação do PowerPoint</vt:lpstr>
      <vt:lpstr>Apresentação do PowerPoint</vt:lpstr>
      <vt:lpstr>Apresentação do PowerPoint</vt:lpstr>
      <vt:lpstr>Apresentação do PowerPoint</vt:lpstr>
      <vt:lpstr>Apresentação do PowerPoint</vt:lpstr>
      <vt:lpstr>Diferença de regras entre homens e mulheres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Considerando-se o rendimento por hora de todos os trabalhos entre homens e mulheres, sem distinção de posição na ocupação ou setor de atividade, observa-se que a diferença de rendimento entre ambos diminuiu nas últimas duas décadas.</vt:lpstr>
      <vt:lpstr>Apresentação do PowerPoint</vt:lpstr>
      <vt:lpstr>A diferença de rendimento entre homens e mulheres é menor entre os mais jovens.</vt:lpstr>
      <vt:lpstr>Apresentação do PowerPoint</vt:lpstr>
      <vt:lpstr>Apresentação do PowerPoint</vt:lpstr>
      <vt:lpstr>Apresentação do PowerPoint</vt:lpstr>
      <vt:lpstr>Apresentação do PowerPoint</vt:lpstr>
      <vt:lpstr>Apresentação do PowerPoint</vt:lpstr>
      <vt:lpstr>A distribuição de quantidade e valor de benefícios para o total de benefícios mostra que as mulheres ficam com 56,9% (17,2% + 39,7%) dos benefícios emitidos, e 52,0% (12,1% + 39,9%) do valor dos mesmos. A discrepância maior é entre os rurais, onde homens e mulheres recebem maior quantidade e menor valor em termos proporcionais.</vt:lpstr>
      <vt:lpstr>A distribuição de quantidade de benefícios e do valor dos mesmos para o benefício de aposentadoria por idade mostra que as mulheres ficam com 62,5% (38,7% + 23,8%) dos benefícios emitidos, e 61,7% (34,4% + 27,3%) do valor dos mesmos.</vt:lpstr>
      <vt:lpstr>A distribuição de quantidade de benefícios e do valor dos mesmos para o benefício de aposentadoria por tempo de contribuição mostra que as mulheres ficam com 31,0% dos benefícios emitidos, e 25,9% do valor dos mesmos, na clientela urbana.</vt:lpstr>
      <vt:lpstr>Apresentação do PowerPoint</vt:lpstr>
      <vt:lpstr>Apresentação do PowerPoint</vt:lpstr>
      <vt:lpstr>Apresentação do PowerPoint</vt:lpstr>
      <vt:lpstr>Apresentação do PowerPoint</vt:lpstr>
      <vt:lpstr>3. Apresentações elaboradas pelo governo para conhecimento do grupo de trabalho e futuro debate</vt:lpstr>
      <vt:lpstr>Apresentação do PowerPoint</vt:lpstr>
      <vt:lpstr>Apresentação do PowerPoint</vt:lpstr>
      <vt:lpstr>Apresentação do PowerPoint</vt:lpstr>
      <vt:lpstr>Conceitos Utilizados</vt:lpstr>
      <vt:lpstr>Resultado do RGPS em 2015  (Urbano e Rural)  </vt:lpstr>
      <vt:lpstr>Resultado do RGPS (R$ bilhões nominais e % do PIB)</vt:lpstr>
      <vt:lpstr>Resultado do RGPS em 2015, urbano  (R$ bilhões nominais)</vt:lpstr>
      <vt:lpstr>Resultado do RGPS, urbano  (R$ bilhões nominais e % do PIB)</vt:lpstr>
      <vt:lpstr>Resultado do RGPS em 2015, rural (R$ bilhões nominais)</vt:lpstr>
      <vt:lpstr>Resultado do RGPS, rural (R$ bilhões nominais e % do PIB)</vt:lpstr>
      <vt:lpstr>Apresentação do PowerPoint</vt:lpstr>
      <vt:lpstr>Previdência Social é Parte da Seguridade Social</vt:lpstr>
      <vt:lpstr>Resultado da Seguridade Social (R$ bilhões nominais)</vt:lpstr>
      <vt:lpstr>Resultado da Seguridade Social (R$ bilhões nominais e % PIB)</vt:lpstr>
      <vt:lpstr>Receitas da Seguridade Social</vt:lpstr>
      <vt:lpstr>Despesas da Seguridade Social</vt:lpstr>
      <vt:lpstr>Incidência da Desvinculação de Receitas da União (DRU) na Seguridade Social</vt:lpstr>
      <vt:lpstr>Incidência da DRU nas Receitas da Seguridade  (R$ bilhão nominal e % do PIB)</vt:lpstr>
      <vt:lpstr>Resultado da Seguridade Social, incluindo como receitas a DRU (R$ bilhões nominais e % PIB)</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BENEFÍCIOS - PRINCIPAIS REGRAS</vt:lpstr>
      <vt:lpstr>BENEFÍCIOS - PRINCIPAIS REGRAS</vt:lpstr>
      <vt:lpstr>Apresentação do PowerPoint</vt:lpstr>
      <vt:lpstr>BENEFÍCIOS - PRINCIPAIS REGRAS</vt:lpstr>
      <vt:lpstr>BENEFÍCIOS - PRINCIPAIS REGRAS</vt:lpstr>
      <vt:lpstr>BENEFÍCIOS - PRINCIPAIS REGRAS</vt:lpstr>
      <vt:lpstr>BENEFÍCIOS - PRINCIPAIS REGRAS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NARLON</cp:lastModifiedBy>
  <cp:revision>731</cp:revision>
  <cp:lastPrinted>2015-08-25T14:49:42Z</cp:lastPrinted>
  <dcterms:created xsi:type="dcterms:W3CDTF">2010-04-15T18:10:19Z</dcterms:created>
  <dcterms:modified xsi:type="dcterms:W3CDTF">2016-06-15T22:41:07Z</dcterms:modified>
</cp:coreProperties>
</file>